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922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358"/>
    <p:restoredTop sz="94680"/>
  </p:normalViewPr>
  <p:slideViewPr>
    <p:cSldViewPr snapToGrid="0">
      <p:cViewPr varScale="1">
        <p:scale>
          <a:sx n="138" d="100"/>
          <a:sy n="138" d="100"/>
        </p:scale>
        <p:origin x="184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DD77EC-D78D-AD85-FEC7-8CF4764E71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469B5AA-9A3E-DF5E-BE49-892A779C87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CAFC68-FDA8-674F-F18A-82BE60799F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FFFE7-FE09-BE48-BF04-AF9C762409E9}" type="datetimeFigureOut">
              <a:rPr lang="en-US" smtClean="0"/>
              <a:t>7/4/25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35747A-6AA0-3B41-4496-F2F168564E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045D25-0A74-6575-097F-4699108C54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DE99-1A68-9B4C-B8A7-7DF99DB4F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484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82CEBA-F9E9-0278-1342-6839C49D06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F8EE89-E0CB-CB63-E966-73ADB043EB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DD1ACB-C33B-E52E-CC9E-9DEA4B774F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FFFE7-FE09-BE48-BF04-AF9C762409E9}" type="datetimeFigureOut">
              <a:rPr lang="en-US" smtClean="0"/>
              <a:t>7/4/25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58AE30-F314-A2A1-4C34-CF47A9C871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81487F-70A2-7207-643F-88FDBF6A6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DE99-1A68-9B4C-B8A7-7DF99DB4F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826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C3B5D2-8DA1-6D84-B65E-ECF6CDAF53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478F31-E871-B25F-DF74-FB4F5473D1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E1CFE2-B4B4-2727-4F60-6C903A6FE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FFFE7-FE09-BE48-BF04-AF9C762409E9}" type="datetimeFigureOut">
              <a:rPr lang="en-US" smtClean="0"/>
              <a:t>7/4/25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B41298-F90A-6586-2D30-8C2658BAAC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0243B1-9676-8DE1-6D43-05748AAD68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DE99-1A68-9B4C-B8A7-7DF99DB4F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6010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52B0BC-259C-961C-64A0-F22055252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E1C644-FA0A-9EEB-C863-B4B6C58B83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D2671C-D2EE-FD95-64AE-335DDC0584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1FDB2F-0E98-1FD2-2ED5-58546A4A65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FFFE7-FE09-BE48-BF04-AF9C762409E9}" type="datetimeFigureOut">
              <a:rPr lang="en-US" smtClean="0"/>
              <a:t>7/4/25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0F1D58-DBB1-FAA7-EB36-7FE7DC0D1E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770A9C-C045-F824-1543-7CAE29EFD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DE99-1A68-9B4C-B8A7-7DF99DB4F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2123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6EDA6E-A35B-20A2-5757-3307B968C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733BE3-3385-3FAE-F017-A9F5B2F86D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8B7FA0-86E4-F803-E8B2-660957A9DC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4996242-184D-67BB-B57A-E2A8F398EC2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24E6D5D-07D3-F025-64C0-2021A690536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4B21D9-EC17-3D89-19D2-415045134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FFFE7-FE09-BE48-BF04-AF9C762409E9}" type="datetimeFigureOut">
              <a:rPr lang="en-US" smtClean="0"/>
              <a:t>7/4/25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D31F338-01AB-7D8C-084F-9035EF7168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BF5D12B-16AA-241C-3A3C-E4DAA464A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DE99-1A68-9B4C-B8A7-7DF99DB4F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1537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85C934-58D3-C413-B086-3CC9F32C42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B8086B8-A913-F853-F59D-376D3151E9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FFFE7-FE09-BE48-BF04-AF9C762409E9}" type="datetimeFigureOut">
              <a:rPr lang="en-US" smtClean="0"/>
              <a:t>7/4/25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4D7DBC1-EBE2-3271-25C8-5CE12C79D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329484-40E2-789E-6E41-0AD4597EBC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DE99-1A68-9B4C-B8A7-7DF99DB4F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937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569FC9-69D7-BA2F-F7A5-524BB32864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FFFE7-FE09-BE48-BF04-AF9C762409E9}" type="datetimeFigureOut">
              <a:rPr lang="en-US" smtClean="0"/>
              <a:t>7/4/25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46CE387-D064-146B-F2B7-87F1CF282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BAE0E7-7A81-92BE-1221-C7FE06473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DE99-1A68-9B4C-B8A7-7DF99DB4F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1728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B42FE8-6925-DDA8-51CD-20E55AE0CE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1E7933-6691-3308-83EC-B88CEDC7C8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16A1C4-F395-F7B8-B9F9-D51A392EA6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2B5471-7F8A-A23D-5631-08C4B0A259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FFFE7-FE09-BE48-BF04-AF9C762409E9}" type="datetimeFigureOut">
              <a:rPr lang="en-US" smtClean="0"/>
              <a:t>7/4/25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0D9F52-9F00-D671-2882-F82486AE01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42373F-DF09-EF49-C906-8E5F7CE027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DE99-1A68-9B4C-B8A7-7DF99DB4F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0619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11117-C5BC-1092-071F-4B10060721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AF642EC-75B0-AFE8-6E56-2E99358CB9F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B94064-F5AE-1071-B332-788D4CF409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EF5617-FECC-BCA1-DA1E-4A5CA76917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FFFE7-FE09-BE48-BF04-AF9C762409E9}" type="datetimeFigureOut">
              <a:rPr lang="en-US" smtClean="0"/>
              <a:t>7/4/25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545493-3B96-2C8B-A2C8-358A686A73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92A1B6-3525-4C4D-80EA-861B82B62F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DE99-1A68-9B4C-B8A7-7DF99DB4F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5814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1CE035-B897-706D-E0E1-D1D6B5DD23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507B7D2-3FBE-4079-F201-2037CC4A07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0EBA30-714A-53CF-80E8-971D88B0CB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FFFE7-FE09-BE48-BF04-AF9C762409E9}" type="datetimeFigureOut">
              <a:rPr lang="en-US" smtClean="0"/>
              <a:t>7/4/25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F8549A-49B3-6755-3612-A27EBA0A4D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FA5789-2277-D33E-4C3A-713E15C4E6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DE99-1A68-9B4C-B8A7-7DF99DB4F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2832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0FB9E38-4738-5B5B-47D3-2EC98AAB6DD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73E6B84-B9E3-B7FD-3A5F-F02C8E9F15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CAAC67-C64C-296D-91B3-478ED475CF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FFFE7-FE09-BE48-BF04-AF9C762409E9}" type="datetimeFigureOut">
              <a:rPr lang="en-US" smtClean="0"/>
              <a:t>7/4/25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33A5DC-AFCA-E580-2134-9FC4CF444C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BC3F35-8073-D49F-BF39-48EB5E3EEA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DE99-1A68-9B4C-B8A7-7DF99DB4F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1448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Single Corner of Rectangle 6">
            <a:extLst>
              <a:ext uri="{FF2B5EF4-FFF2-40B4-BE49-F238E27FC236}">
                <a16:creationId xmlns:a16="http://schemas.microsoft.com/office/drawing/2014/main" id="{366F24F4-64A6-546D-E0DC-D5107C95A0BD}"/>
              </a:ext>
            </a:extLst>
          </p:cNvPr>
          <p:cNvSpPr/>
          <p:nvPr userDrawn="1"/>
        </p:nvSpPr>
        <p:spPr>
          <a:xfrm flipH="1">
            <a:off x="0" y="368703"/>
            <a:ext cx="12192000" cy="6094089"/>
          </a:xfrm>
          <a:prstGeom prst="round1Rect">
            <a:avLst>
              <a:gd name="adj" fmla="val 579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C5943C0-2BFC-E943-A2B4-56053EC6F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44FABF25-1B54-2C6E-8E57-11265D061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62810"/>
            <a:ext cx="10515600" cy="688367"/>
          </a:xfrm>
        </p:spPr>
        <p:txBody>
          <a:bodyPr/>
          <a:lstStyle>
            <a:lvl1pPr>
              <a:defRPr sz="3200"/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2D836C30-E820-F61D-C3C5-B9560B1CFCE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199" y="1586951"/>
            <a:ext cx="10525800" cy="415405"/>
          </a:xfrm>
        </p:spPr>
        <p:txBody>
          <a:bodyPr vert="horz" lIns="0" tIns="0" rIns="0" bIns="0" rtlCol="0" anchor="ctr" anchorCtr="0">
            <a:noAutofit/>
          </a:bodyPr>
          <a:lstStyle>
            <a:lvl1pPr>
              <a:defRPr lang="en-GB" sz="1400" b="0" dirty="0" smtClean="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60483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DDC720B-5A8A-D5AF-B443-F5E1A45CB8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0591F9-269D-5DD1-6E1B-2A2B80EE30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CA8CE9-C3EB-6011-8316-EBAAC3DD01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D6FFFE7-FE09-BE48-BF04-AF9C762409E9}" type="datetimeFigureOut">
              <a:rPr lang="en-US" smtClean="0"/>
              <a:t>7/4/25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C8BE71-0B6B-8C37-04F2-364B45B8B1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E5B420-24E2-2D11-0F70-A2C118C159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085DE99-1A68-9B4C-B8A7-7DF99DB4F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0968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2AC956D-0972-F175-F947-3150D6991C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4263" y="92276"/>
            <a:ext cx="10515600" cy="688367"/>
          </a:xfrm>
        </p:spPr>
        <p:txBody>
          <a:bodyPr/>
          <a:lstStyle/>
          <a:p>
            <a:r>
              <a:rPr lang="en-US" b="1" dirty="0"/>
              <a:t>UK treatment landscape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C5421FF4-7645-9CF4-D685-8C2BF14205A8}"/>
              </a:ext>
            </a:extLst>
          </p:cNvPr>
          <p:cNvGrpSpPr/>
          <p:nvPr/>
        </p:nvGrpSpPr>
        <p:grpSpPr>
          <a:xfrm>
            <a:off x="10548" y="1021860"/>
            <a:ext cx="11809037" cy="3490265"/>
            <a:chOff x="506539" y="1178648"/>
            <a:chExt cx="10203145" cy="4148603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5D573D5-2B39-85AB-4E46-AD9FF489AA79}"/>
                </a:ext>
              </a:extLst>
            </p:cNvPr>
            <p:cNvSpPr/>
            <p:nvPr/>
          </p:nvSpPr>
          <p:spPr>
            <a:xfrm>
              <a:off x="768781" y="4895251"/>
              <a:ext cx="9907191" cy="432000"/>
            </a:xfrm>
            <a:prstGeom prst="rect">
              <a:avLst/>
            </a:prstGeom>
            <a:solidFill>
              <a:schemeClr val="accent6">
                <a:lumMod val="25000"/>
                <a:alpha val="3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92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E81E0585-F75B-E834-266A-3A015CEA4830}"/>
                </a:ext>
              </a:extLst>
            </p:cNvPr>
            <p:cNvSpPr/>
            <p:nvPr/>
          </p:nvSpPr>
          <p:spPr>
            <a:xfrm>
              <a:off x="761484" y="1678054"/>
              <a:ext cx="9907191" cy="1025731"/>
            </a:xfrm>
            <a:prstGeom prst="rect">
              <a:avLst/>
            </a:prstGeom>
            <a:solidFill>
              <a:schemeClr val="accent6">
                <a:lumMod val="25000"/>
                <a:alpha val="1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92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D0F124F-F9CF-62C6-8BB1-00DEC35D1C40}"/>
                </a:ext>
              </a:extLst>
            </p:cNvPr>
            <p:cNvSpPr/>
            <p:nvPr/>
          </p:nvSpPr>
          <p:spPr>
            <a:xfrm>
              <a:off x="767435" y="2750605"/>
              <a:ext cx="9907191" cy="795117"/>
            </a:xfrm>
            <a:prstGeom prst="rect">
              <a:avLst/>
            </a:prstGeom>
            <a:solidFill>
              <a:schemeClr val="accent6">
                <a:lumMod val="25000"/>
                <a:alpha val="1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92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11A1028-1D35-83BF-6476-EDC936504C22}"/>
                </a:ext>
              </a:extLst>
            </p:cNvPr>
            <p:cNvSpPr/>
            <p:nvPr/>
          </p:nvSpPr>
          <p:spPr>
            <a:xfrm>
              <a:off x="761484" y="3617205"/>
              <a:ext cx="9914489" cy="432000"/>
            </a:xfrm>
            <a:prstGeom prst="rect">
              <a:avLst/>
            </a:prstGeom>
            <a:solidFill>
              <a:schemeClr val="accent6">
                <a:lumMod val="25000"/>
                <a:alpha val="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92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6B6B1D1-9F06-E8A4-ED74-04F5E7F31719}"/>
                </a:ext>
              </a:extLst>
            </p:cNvPr>
            <p:cNvSpPr/>
            <p:nvPr/>
          </p:nvSpPr>
          <p:spPr>
            <a:xfrm>
              <a:off x="761484" y="4116061"/>
              <a:ext cx="9914488" cy="715372"/>
            </a:xfrm>
            <a:prstGeom prst="rect">
              <a:avLst/>
            </a:prstGeom>
            <a:solidFill>
              <a:schemeClr val="accent6">
                <a:lumMod val="25000"/>
                <a:alpha val="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92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EE06C59-3F8C-5EF9-D062-04AABA3408D4}"/>
                </a:ext>
              </a:extLst>
            </p:cNvPr>
            <p:cNvSpPr txBox="1"/>
            <p:nvPr/>
          </p:nvSpPr>
          <p:spPr>
            <a:xfrm>
              <a:off x="741967" y="2163838"/>
              <a:ext cx="764761" cy="391242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98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alpha val="59849"/>
                    </a:srgbClr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rPr>
                <a:t> 1L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2E655D0-5E58-ECD6-EEE9-AB911972D747}"/>
                </a:ext>
              </a:extLst>
            </p:cNvPr>
            <p:cNvSpPr txBox="1"/>
            <p:nvPr/>
          </p:nvSpPr>
          <p:spPr>
            <a:xfrm>
              <a:off x="805158" y="4153461"/>
              <a:ext cx="591897" cy="391242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98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alpha val="59849"/>
                    </a:srgbClr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rPr>
                <a:t>4L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4832498-E8C7-0127-DA49-EAB27C93C697}"/>
                </a:ext>
              </a:extLst>
            </p:cNvPr>
            <p:cNvSpPr txBox="1"/>
            <p:nvPr/>
          </p:nvSpPr>
          <p:spPr>
            <a:xfrm>
              <a:off x="806504" y="4905633"/>
              <a:ext cx="591897" cy="391242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98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alpha val="59849"/>
                    </a:srgbClr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rPr>
                <a:t>5L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A90C946-967D-CE5B-C52E-7A7FF64403B1}"/>
                </a:ext>
              </a:extLst>
            </p:cNvPr>
            <p:cNvSpPr txBox="1"/>
            <p:nvPr/>
          </p:nvSpPr>
          <p:spPr>
            <a:xfrm>
              <a:off x="506539" y="1273021"/>
              <a:ext cx="462292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243746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rPr>
                <a:t>Ineligible for ASCT</a:t>
              </a:r>
              <a:endParaRPr kumimoji="0" lang="en-US" sz="1400" b="1" i="0" u="none" strike="noStrike" kern="1200" cap="none" spc="0" normalizeH="0" baseline="30000" noProof="0" dirty="0">
                <a:ln>
                  <a:noFill/>
                </a:ln>
                <a:solidFill>
                  <a:srgbClr val="243746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15" name="Rounded Rectangle 14">
              <a:extLst>
                <a:ext uri="{FF2B5EF4-FFF2-40B4-BE49-F238E27FC236}">
                  <a16:creationId xmlns:a16="http://schemas.microsoft.com/office/drawing/2014/main" id="{DB691A08-EFAA-CA6B-F2EF-9A5EE4671D04}"/>
                </a:ext>
              </a:extLst>
            </p:cNvPr>
            <p:cNvSpPr/>
            <p:nvPr/>
          </p:nvSpPr>
          <p:spPr>
            <a:xfrm>
              <a:off x="2220806" y="1996770"/>
              <a:ext cx="794878" cy="655263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38100">
              <a:noFill/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lIns="55449" tIns="27725" rIns="55449" bIns="27725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16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rPr>
                <a:t>VMP</a:t>
              </a:r>
              <a:br>
                <a:rPr kumimoji="0" lang="en-US" sz="1092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rPr>
              </a:br>
              <a:endParaRPr kumimoji="0" lang="en-US" sz="800" b="0" i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16" name="Rounded Rectangle 15">
              <a:extLst>
                <a:ext uri="{FF2B5EF4-FFF2-40B4-BE49-F238E27FC236}">
                  <a16:creationId xmlns:a16="http://schemas.microsoft.com/office/drawing/2014/main" id="{B162E52A-7F41-7A64-2BF2-B5FCD888CE65}"/>
                </a:ext>
              </a:extLst>
            </p:cNvPr>
            <p:cNvSpPr/>
            <p:nvPr/>
          </p:nvSpPr>
          <p:spPr>
            <a:xfrm>
              <a:off x="1333205" y="1995000"/>
              <a:ext cx="794878" cy="655263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38100">
              <a:noFill/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lIns="55449" tIns="27725" rIns="55449" bIns="27725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16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rPr>
                <a:t>MPT</a:t>
              </a:r>
              <a:br>
                <a:rPr kumimoji="0" lang="en-US" sz="1092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rPr>
              </a:br>
              <a:endPara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Calibri"/>
              </a:endParaRPr>
            </a:p>
          </p:txBody>
        </p:sp>
        <p:sp>
          <p:nvSpPr>
            <p:cNvPr id="17" name="Rounded Rectangle 16">
              <a:extLst>
                <a:ext uri="{FF2B5EF4-FFF2-40B4-BE49-F238E27FC236}">
                  <a16:creationId xmlns:a16="http://schemas.microsoft.com/office/drawing/2014/main" id="{669A81D9-2F7A-2563-A9CB-1055DED182D6}"/>
                </a:ext>
              </a:extLst>
            </p:cNvPr>
            <p:cNvSpPr/>
            <p:nvPr/>
          </p:nvSpPr>
          <p:spPr>
            <a:xfrm>
              <a:off x="3108406" y="2000483"/>
              <a:ext cx="1169707" cy="634455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38100">
              <a:noFill/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lIns="55449" tIns="27725" rIns="55449" bIns="27725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16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rPr>
                <a:t>Rd</a:t>
              </a:r>
              <a:br>
                <a:rPr kumimoji="0" lang="en-US" sz="1092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rPr>
              </a:br>
              <a:endParaRPr kumimoji="0" lang="en-US" sz="800" b="0" i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18" name="Rounded Rectangle 17">
              <a:extLst>
                <a:ext uri="{FF2B5EF4-FFF2-40B4-BE49-F238E27FC236}">
                  <a16:creationId xmlns:a16="http://schemas.microsoft.com/office/drawing/2014/main" id="{8F795A14-6A4E-F362-099B-7E848FB3280C}"/>
                </a:ext>
              </a:extLst>
            </p:cNvPr>
            <p:cNvSpPr/>
            <p:nvPr/>
          </p:nvSpPr>
          <p:spPr>
            <a:xfrm>
              <a:off x="4334590" y="1998851"/>
              <a:ext cx="794878" cy="633452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38100">
              <a:noFill/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lIns="55449" tIns="27725" rIns="55449" bIns="27725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16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rPr>
                <a:t>DRd</a:t>
              </a:r>
              <a:br>
                <a:rPr kumimoji="0" lang="en-US" sz="1092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rPr>
              </a:br>
              <a:endParaRPr kumimoji="0" lang="en-US" sz="800" b="0" i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7423FA12-E04C-13D1-BE7B-8A4A3110FC30}"/>
                </a:ext>
              </a:extLst>
            </p:cNvPr>
            <p:cNvSpPr txBox="1"/>
            <p:nvPr/>
          </p:nvSpPr>
          <p:spPr>
            <a:xfrm>
              <a:off x="805158" y="2776301"/>
              <a:ext cx="895411" cy="391242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98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alpha val="59849"/>
                    </a:srgbClr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rPr>
                <a:t>2L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338C557-84A4-3D4F-DF84-675B01C520A2}"/>
                </a:ext>
              </a:extLst>
            </p:cNvPr>
            <p:cNvSpPr txBox="1"/>
            <p:nvPr/>
          </p:nvSpPr>
          <p:spPr>
            <a:xfrm>
              <a:off x="805158" y="3649182"/>
              <a:ext cx="591897" cy="391242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98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alpha val="59849"/>
                    </a:srgbClr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rPr>
                <a:t>3L</a:t>
              </a:r>
            </a:p>
          </p:txBody>
        </p:sp>
        <p:sp>
          <p:nvSpPr>
            <p:cNvPr id="22" name="Rounded Rectangle 21">
              <a:extLst>
                <a:ext uri="{FF2B5EF4-FFF2-40B4-BE49-F238E27FC236}">
                  <a16:creationId xmlns:a16="http://schemas.microsoft.com/office/drawing/2014/main" id="{B92F0583-DFCE-38FC-78E0-161E4D65D2CE}"/>
                </a:ext>
              </a:extLst>
            </p:cNvPr>
            <p:cNvSpPr/>
            <p:nvPr/>
          </p:nvSpPr>
          <p:spPr>
            <a:xfrm>
              <a:off x="2232064" y="2797403"/>
              <a:ext cx="792000" cy="2489334"/>
            </a:xfrm>
            <a:prstGeom prst="roundRect">
              <a:avLst/>
            </a:prstGeom>
            <a:solidFill>
              <a:schemeClr val="tx1"/>
            </a:solidFill>
            <a:ln w="381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lIns="55449" tIns="27725" rIns="55449" bIns="27725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rPr>
                <a:t>V </a:t>
              </a:r>
              <a:b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rPr>
              </a:br>
              <a:endParaRPr kumimoji="0" lang="en-US" sz="800" b="0" i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23" name="Rounded Rectangle 22">
              <a:extLst>
                <a:ext uri="{FF2B5EF4-FFF2-40B4-BE49-F238E27FC236}">
                  <a16:creationId xmlns:a16="http://schemas.microsoft.com/office/drawing/2014/main" id="{663647B7-F0E4-4F63-25E1-36FF1FB42AA4}"/>
                </a:ext>
              </a:extLst>
            </p:cNvPr>
            <p:cNvSpPr/>
            <p:nvPr/>
          </p:nvSpPr>
          <p:spPr>
            <a:xfrm>
              <a:off x="3111285" y="2797404"/>
              <a:ext cx="792000" cy="748318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381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lIns="55449" tIns="27725" rIns="55449" bIns="27725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rPr>
                <a:t>KRd </a:t>
              </a:r>
              <a:b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rPr>
              </a:br>
              <a:endParaRPr kumimoji="0" lang="en-US" sz="800" b="0" i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24" name="Rounded Rectangle 23">
              <a:extLst>
                <a:ext uri="{FF2B5EF4-FFF2-40B4-BE49-F238E27FC236}">
                  <a16:creationId xmlns:a16="http://schemas.microsoft.com/office/drawing/2014/main" id="{3F8E7B45-B5BB-F421-39AB-46778DE17E2B}"/>
                </a:ext>
              </a:extLst>
            </p:cNvPr>
            <p:cNvSpPr/>
            <p:nvPr/>
          </p:nvSpPr>
          <p:spPr>
            <a:xfrm>
              <a:off x="8727105" y="4182714"/>
              <a:ext cx="792000" cy="571755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381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lIns="55449" tIns="27725" rIns="55449" bIns="27725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rPr>
                <a:t>D</a:t>
              </a:r>
            </a:p>
          </p:txBody>
        </p:sp>
        <p:sp>
          <p:nvSpPr>
            <p:cNvPr id="25" name="Rounded Rectangle 24">
              <a:extLst>
                <a:ext uri="{FF2B5EF4-FFF2-40B4-BE49-F238E27FC236}">
                  <a16:creationId xmlns:a16="http://schemas.microsoft.com/office/drawing/2014/main" id="{8F35F5D3-2D8D-E014-A00A-FB61AC368E03}"/>
                </a:ext>
              </a:extLst>
            </p:cNvPr>
            <p:cNvSpPr/>
            <p:nvPr/>
          </p:nvSpPr>
          <p:spPr>
            <a:xfrm>
              <a:off x="1334644" y="2807541"/>
              <a:ext cx="792000" cy="2489334"/>
            </a:xfrm>
            <a:prstGeom prst="roundRect">
              <a:avLst/>
            </a:prstGeom>
            <a:solidFill>
              <a:schemeClr val="tx1"/>
            </a:solidFill>
            <a:ln w="381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lIns="55449" tIns="27725" rIns="55449" bIns="27725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rPr>
                <a:t>Kd </a:t>
              </a:r>
              <a:b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rPr>
              </a:br>
              <a:endParaRPr kumimoji="0" lang="en-US" sz="800" b="0" i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26" name="Rounded Rectangle 25">
              <a:extLst>
                <a:ext uri="{FF2B5EF4-FFF2-40B4-BE49-F238E27FC236}">
                  <a16:creationId xmlns:a16="http://schemas.microsoft.com/office/drawing/2014/main" id="{C3BD30F4-A1DD-F5FA-80C9-73D2332C40AC}"/>
                </a:ext>
              </a:extLst>
            </p:cNvPr>
            <p:cNvSpPr/>
            <p:nvPr/>
          </p:nvSpPr>
          <p:spPr>
            <a:xfrm>
              <a:off x="3996009" y="2797404"/>
              <a:ext cx="872518" cy="748318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381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lIns="55449" tIns="27725" rIns="55449" bIns="27725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rPr>
                <a:t>Rd</a:t>
              </a:r>
              <a:br>
                <a:rPr kumimoji="0" lang="en-US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rPr>
              </a:br>
              <a:endParaRPr kumimoji="0" lang="en-US" sz="800" i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27" name="Rounded Rectangle 26">
              <a:extLst>
                <a:ext uri="{FF2B5EF4-FFF2-40B4-BE49-F238E27FC236}">
                  <a16:creationId xmlns:a16="http://schemas.microsoft.com/office/drawing/2014/main" id="{1BD95440-0EBD-687B-82E4-70D1D7539395}"/>
                </a:ext>
              </a:extLst>
            </p:cNvPr>
            <p:cNvSpPr/>
            <p:nvPr/>
          </p:nvSpPr>
          <p:spPr>
            <a:xfrm>
              <a:off x="4928161" y="2724694"/>
              <a:ext cx="792000" cy="2557284"/>
            </a:xfrm>
            <a:prstGeom prst="roundRect">
              <a:avLst/>
            </a:prstGeom>
            <a:solidFill>
              <a:schemeClr val="accent3">
                <a:lumMod val="75000"/>
              </a:schemeClr>
            </a:solidFill>
            <a:ln w="381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lIns="55449" tIns="27725" rIns="55449" bIns="27725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rPr>
                <a:t>Pd</a:t>
              </a:r>
            </a:p>
          </p:txBody>
        </p:sp>
        <p:sp>
          <p:nvSpPr>
            <p:cNvPr id="28" name="Rounded Rectangle 27">
              <a:extLst>
                <a:ext uri="{FF2B5EF4-FFF2-40B4-BE49-F238E27FC236}">
                  <a16:creationId xmlns:a16="http://schemas.microsoft.com/office/drawing/2014/main" id="{EF438749-87DF-DC04-3405-9DF5EC4906A9}"/>
                </a:ext>
              </a:extLst>
            </p:cNvPr>
            <p:cNvSpPr/>
            <p:nvPr/>
          </p:nvSpPr>
          <p:spPr>
            <a:xfrm>
              <a:off x="9644908" y="4174355"/>
              <a:ext cx="792000" cy="571755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381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lIns="55449" tIns="27725" rIns="55449" bIns="27725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rPr>
                <a:t>IsaPd</a:t>
              </a:r>
              <a:endPara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31" name="Rounded Rectangle 30">
              <a:extLst>
                <a:ext uri="{FF2B5EF4-FFF2-40B4-BE49-F238E27FC236}">
                  <a16:creationId xmlns:a16="http://schemas.microsoft.com/office/drawing/2014/main" id="{AABF9D58-58F3-BCAA-F396-4F72B2A05E0D}"/>
                </a:ext>
              </a:extLst>
            </p:cNvPr>
            <p:cNvSpPr/>
            <p:nvPr/>
          </p:nvSpPr>
          <p:spPr>
            <a:xfrm>
              <a:off x="3990506" y="3634368"/>
              <a:ext cx="860226" cy="1637555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381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lIns="55449" tIns="27725" rIns="55449" bIns="27725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rPr>
                <a:t>PanVd</a:t>
              </a:r>
              <a:endPara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32" name="Rounded Rectangle 31">
              <a:extLst>
                <a:ext uri="{FF2B5EF4-FFF2-40B4-BE49-F238E27FC236}">
                  <a16:creationId xmlns:a16="http://schemas.microsoft.com/office/drawing/2014/main" id="{E381E2CB-B4A6-0542-FECD-2D10DB2E5DD0}"/>
                </a:ext>
              </a:extLst>
            </p:cNvPr>
            <p:cNvSpPr/>
            <p:nvPr/>
          </p:nvSpPr>
          <p:spPr>
            <a:xfrm>
              <a:off x="9917684" y="2724694"/>
              <a:ext cx="792000" cy="748318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381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lIns="55449" tIns="27725" rIns="55449" bIns="27725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rPr>
                <a:t>DVd </a:t>
              </a:r>
              <a:b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rPr>
              </a:br>
              <a:endParaRPr kumimoji="0" lang="en-US" sz="800" b="0" i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34" name="Rectangle 50">
              <a:extLst>
                <a:ext uri="{FF2B5EF4-FFF2-40B4-BE49-F238E27FC236}">
                  <a16:creationId xmlns:a16="http://schemas.microsoft.com/office/drawing/2014/main" id="{E60DB2CA-FFC4-A00A-8A9C-B56746074B1E}"/>
                </a:ext>
              </a:extLst>
            </p:cNvPr>
            <p:cNvSpPr/>
            <p:nvPr/>
          </p:nvSpPr>
          <p:spPr>
            <a:xfrm>
              <a:off x="8721835" y="4893169"/>
              <a:ext cx="792000" cy="354730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38100">
              <a:noFill/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lIns="55449" tIns="27725" rIns="55449" bIns="27725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rPr>
                <a:t>Sd</a:t>
              </a:r>
            </a:p>
          </p:txBody>
        </p:sp>
        <p:sp>
          <p:nvSpPr>
            <p:cNvPr id="35" name="Rounded Rectangle 34">
              <a:extLst>
                <a:ext uri="{FF2B5EF4-FFF2-40B4-BE49-F238E27FC236}">
                  <a16:creationId xmlns:a16="http://schemas.microsoft.com/office/drawing/2014/main" id="{2610D435-26EE-590B-8FEE-C177C6F66E09}"/>
                </a:ext>
              </a:extLst>
            </p:cNvPr>
            <p:cNvSpPr/>
            <p:nvPr/>
          </p:nvSpPr>
          <p:spPr>
            <a:xfrm>
              <a:off x="5804090" y="2786606"/>
              <a:ext cx="722338" cy="1975333"/>
            </a:xfrm>
            <a:prstGeom prst="roundRect">
              <a:avLst/>
            </a:prstGeom>
            <a:solidFill>
              <a:schemeClr val="tx1"/>
            </a:solidFill>
            <a:ln w="381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lIns="55449" tIns="27725" rIns="55449" bIns="27725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rPr>
                <a:t>SVd</a:t>
              </a:r>
              <a:br>
                <a:rPr kumimoji="0" lang="en-US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rPr>
              </a:br>
              <a:endParaRPr kumimoji="0" lang="en-US" sz="800" b="0" i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36" name="Rectangle 64">
              <a:extLst>
                <a:ext uri="{FF2B5EF4-FFF2-40B4-BE49-F238E27FC236}">
                  <a16:creationId xmlns:a16="http://schemas.microsoft.com/office/drawing/2014/main" id="{018E9D5D-4731-B12F-3FC8-EB9EF774EEA9}"/>
                </a:ext>
              </a:extLst>
            </p:cNvPr>
            <p:cNvSpPr/>
            <p:nvPr/>
          </p:nvSpPr>
          <p:spPr>
            <a:xfrm>
              <a:off x="6606298" y="4182713"/>
              <a:ext cx="722339" cy="1109111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38100">
              <a:noFill/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lIns="55449" tIns="27725" rIns="55449" bIns="27725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rPr>
                <a:t>E</a:t>
              </a:r>
            </a:p>
          </p:txBody>
        </p:sp>
        <p:sp>
          <p:nvSpPr>
            <p:cNvPr id="37" name="Rectangle 64">
              <a:extLst>
                <a:ext uri="{FF2B5EF4-FFF2-40B4-BE49-F238E27FC236}">
                  <a16:creationId xmlns:a16="http://schemas.microsoft.com/office/drawing/2014/main" id="{8F0EA46F-A9C4-99E9-5A0B-E0045FC8C4CF}"/>
                </a:ext>
              </a:extLst>
            </p:cNvPr>
            <p:cNvSpPr/>
            <p:nvPr/>
          </p:nvSpPr>
          <p:spPr>
            <a:xfrm>
              <a:off x="7362826" y="4182713"/>
              <a:ext cx="642507" cy="1065185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38100">
              <a:noFill/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lIns="55449" tIns="27725" rIns="55449" bIns="27725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rPr>
                <a:t>Tec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1BD1D9BF-61C3-20D1-9BAC-942A00523060}"/>
                </a:ext>
              </a:extLst>
            </p:cNvPr>
            <p:cNvSpPr txBox="1"/>
            <p:nvPr/>
          </p:nvSpPr>
          <p:spPr>
            <a:xfrm>
              <a:off x="5673342" y="1178648"/>
              <a:ext cx="331059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243746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rPr>
                <a:t>Eligible for ASCT</a:t>
              </a:r>
              <a:endParaRPr kumimoji="0" lang="en-US" sz="1400" b="1" i="0" u="none" strike="noStrike" kern="1200" cap="none" spc="0" normalizeH="0" baseline="30000" noProof="0" dirty="0">
                <a:ln>
                  <a:noFill/>
                </a:ln>
                <a:solidFill>
                  <a:srgbClr val="243746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39" name="Rectangle 61">
              <a:extLst>
                <a:ext uri="{FF2B5EF4-FFF2-40B4-BE49-F238E27FC236}">
                  <a16:creationId xmlns:a16="http://schemas.microsoft.com/office/drawing/2014/main" id="{A0A20696-5583-5059-6166-2A146AE00D23}"/>
                </a:ext>
              </a:extLst>
            </p:cNvPr>
            <p:cNvSpPr/>
            <p:nvPr/>
          </p:nvSpPr>
          <p:spPr>
            <a:xfrm>
              <a:off x="8025004" y="2013925"/>
              <a:ext cx="764760" cy="621860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38100">
              <a:noFill/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lIns="55449" tIns="27725" rIns="55449" bIns="27725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rPr>
                <a:t>R</a:t>
              </a:r>
              <a:endPara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40" name="Rectangle 63">
              <a:extLst>
                <a:ext uri="{FF2B5EF4-FFF2-40B4-BE49-F238E27FC236}">
                  <a16:creationId xmlns:a16="http://schemas.microsoft.com/office/drawing/2014/main" id="{6C9C0112-2787-CEB5-47DF-F510CCC0DA23}"/>
                </a:ext>
              </a:extLst>
            </p:cNvPr>
            <p:cNvSpPr/>
            <p:nvPr/>
          </p:nvSpPr>
          <p:spPr>
            <a:xfrm>
              <a:off x="6097964" y="2019309"/>
              <a:ext cx="1049328" cy="616476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38100">
              <a:noFill/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lIns="55449" tIns="27725" rIns="55449" bIns="27725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rPr>
                <a:t>Vd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rPr>
                <a:t> or </a:t>
              </a:r>
              <a:r>
                <a:rPr kumimoji="0" lang="en-US" sz="1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rPr>
                <a:t>VTd</a:t>
              </a:r>
              <a:endPara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rPr>
                <a:t> </a:t>
              </a:r>
              <a:endParaRPr kumimoji="0" lang="en-US" sz="800" b="0" i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lt"/>
                <a:cs typeface="+mn-lt"/>
              </a:endParaRPr>
            </a:p>
          </p:txBody>
        </p:sp>
        <p:sp>
          <p:nvSpPr>
            <p:cNvPr id="41" name="Rectangle 65">
              <a:extLst>
                <a:ext uri="{FF2B5EF4-FFF2-40B4-BE49-F238E27FC236}">
                  <a16:creationId xmlns:a16="http://schemas.microsoft.com/office/drawing/2014/main" id="{AF744266-9EF3-BB99-AB4C-C7F27D4FE5C1}"/>
                </a:ext>
              </a:extLst>
            </p:cNvPr>
            <p:cNvSpPr/>
            <p:nvPr/>
          </p:nvSpPr>
          <p:spPr>
            <a:xfrm>
              <a:off x="5314510" y="2019309"/>
              <a:ext cx="726979" cy="616476"/>
            </a:xfrm>
            <a:prstGeom prst="roundRect">
              <a:avLst/>
            </a:prstGeom>
            <a:solidFill>
              <a:srgbClr val="FF0000"/>
            </a:solidFill>
            <a:ln w="38100">
              <a:noFill/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lIns="55449" tIns="27725" rIns="55449" bIns="27725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rPr>
                <a:t>DVTd</a:t>
              </a:r>
              <a:br>
                <a:rPr kumimoji="0" lang="en-US" sz="1092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rPr>
              </a:br>
              <a:endParaRPr kumimoji="0" lang="en-US" sz="800" i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Calibri"/>
              </a:endParaRPr>
            </a:p>
          </p:txBody>
        </p:sp>
        <p:sp>
          <p:nvSpPr>
            <p:cNvPr id="42" name="Rectangle 69">
              <a:extLst>
                <a:ext uri="{FF2B5EF4-FFF2-40B4-BE49-F238E27FC236}">
                  <a16:creationId xmlns:a16="http://schemas.microsoft.com/office/drawing/2014/main" id="{6037674F-054B-C240-B971-F7C0E4D559C3}"/>
                </a:ext>
              </a:extLst>
            </p:cNvPr>
            <p:cNvSpPr/>
            <p:nvPr/>
          </p:nvSpPr>
          <p:spPr>
            <a:xfrm>
              <a:off x="7203767" y="2019309"/>
              <a:ext cx="764761" cy="616476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38100">
              <a:noFill/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151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rPr>
                <a:t>HDT + ASCT</a:t>
              </a:r>
            </a:p>
          </p:txBody>
        </p:sp>
        <p:sp>
          <p:nvSpPr>
            <p:cNvPr id="43" name="Rounded Rectangle 42">
              <a:extLst>
                <a:ext uri="{FF2B5EF4-FFF2-40B4-BE49-F238E27FC236}">
                  <a16:creationId xmlns:a16="http://schemas.microsoft.com/office/drawing/2014/main" id="{2C70625F-3553-CC9E-632E-5AEB57F9C81F}"/>
                </a:ext>
              </a:extLst>
            </p:cNvPr>
            <p:cNvSpPr/>
            <p:nvPr/>
          </p:nvSpPr>
          <p:spPr>
            <a:xfrm>
              <a:off x="3111285" y="3649182"/>
              <a:ext cx="792000" cy="1637555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381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lIns="55449" tIns="27725" rIns="55449" bIns="27725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rPr>
                <a:t>Rd</a:t>
              </a:r>
              <a:br>
                <a:rPr kumimoji="0" lang="en-US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rPr>
              </a:br>
              <a:endParaRPr kumimoji="0" lang="en-US" sz="800" i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</p:grp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9D215DCA-AF40-4812-388E-1DD8C05CFCDF}"/>
              </a:ext>
            </a:extLst>
          </p:cNvPr>
          <p:cNvSpPr/>
          <p:nvPr/>
        </p:nvSpPr>
        <p:spPr>
          <a:xfrm>
            <a:off x="7362146" y="2322565"/>
            <a:ext cx="884526" cy="629568"/>
          </a:xfrm>
          <a:prstGeom prst="roundRect">
            <a:avLst/>
          </a:prstGeom>
          <a:solidFill>
            <a:schemeClr val="tx2">
              <a:lumMod val="75000"/>
              <a:lumOff val="25000"/>
            </a:schemeClr>
          </a:solidFill>
          <a:ln w="38100">
            <a:solidFill>
              <a:schemeClr val="tx2">
                <a:lumMod val="75000"/>
                <a:lumOff val="25000"/>
              </a:schemeClr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55449" tIns="27725" rIns="55449" bIns="27725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dirty="0">
                <a:solidFill>
                  <a:srgbClr val="FFFFFF"/>
                </a:solidFill>
                <a:latin typeface="Trebuchet MS" panose="020B0603020202020204"/>
              </a:rPr>
              <a:t>B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Vd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  <a:b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</a:br>
            <a:endParaRPr kumimoji="0" lang="en-US" sz="800" b="0" i="0" u="none" strike="noStrike" kern="1200" cap="none" spc="0" normalizeH="0" baseline="3000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CE0AD384-FA60-5987-C86D-97CF5F8DD771}"/>
              </a:ext>
            </a:extLst>
          </p:cNvPr>
          <p:cNvSpPr/>
          <p:nvPr/>
        </p:nvSpPr>
        <p:spPr>
          <a:xfrm>
            <a:off x="9264563" y="2315211"/>
            <a:ext cx="670608" cy="629568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55449" tIns="27725" rIns="55449" bIns="27725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dirty="0">
                <a:solidFill>
                  <a:srgbClr val="FFFFFF"/>
                </a:solidFill>
                <a:latin typeface="Trebuchet MS" panose="020B0603020202020204"/>
              </a:rPr>
              <a:t>K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d</a:t>
            </a:r>
            <a:b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</a:br>
            <a:endParaRPr kumimoji="0" lang="en-US" sz="800" i="0" u="none" strike="noStrike" kern="1200" cap="none" spc="0" normalizeH="0" baseline="3000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78" name="Rounded Rectangle 77">
            <a:extLst>
              <a:ext uri="{FF2B5EF4-FFF2-40B4-BE49-F238E27FC236}">
                <a16:creationId xmlns:a16="http://schemas.microsoft.com/office/drawing/2014/main" id="{6A2F3DD9-129F-F868-A48A-6C52AE718007}"/>
              </a:ext>
            </a:extLst>
          </p:cNvPr>
          <p:cNvSpPr/>
          <p:nvPr/>
        </p:nvSpPr>
        <p:spPr>
          <a:xfrm>
            <a:off x="10055039" y="2245827"/>
            <a:ext cx="780592" cy="1139203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55449" tIns="27725" rIns="55449" bIns="27725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SVd</a:t>
            </a:r>
            <a:b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</a:br>
            <a:endParaRPr kumimoji="0" lang="en-US" sz="800" b="0" i="0" u="none" strike="noStrike" kern="1200" cap="none" spc="0" normalizeH="0" baseline="3000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79" name="Rounded Rectangle 78">
            <a:extLst>
              <a:ext uri="{FF2B5EF4-FFF2-40B4-BE49-F238E27FC236}">
                <a16:creationId xmlns:a16="http://schemas.microsoft.com/office/drawing/2014/main" id="{924CCDCF-23DE-DCF8-2F8B-B13FEBE0BA66}"/>
              </a:ext>
            </a:extLst>
          </p:cNvPr>
          <p:cNvSpPr/>
          <p:nvPr/>
        </p:nvSpPr>
        <p:spPr>
          <a:xfrm>
            <a:off x="1268756" y="5586377"/>
            <a:ext cx="2886994" cy="363446"/>
          </a:xfrm>
          <a:prstGeom prst="roundRect">
            <a:avLst/>
          </a:prstGeom>
          <a:solidFill>
            <a:schemeClr val="tx2">
              <a:lumMod val="75000"/>
              <a:lumOff val="25000"/>
            </a:schemeClr>
          </a:solidFill>
          <a:ln w="38100">
            <a:solidFill>
              <a:schemeClr val="tx2">
                <a:lumMod val="75000"/>
                <a:lumOff val="25000"/>
              </a:schemeClr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55449" tIns="27725" rIns="55449" bIns="27725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England only </a:t>
            </a:r>
            <a:b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</a:br>
            <a:endParaRPr kumimoji="0" lang="en-US" sz="800" b="0" i="0" u="none" strike="noStrike" kern="1200" cap="none" spc="0" normalizeH="0" baseline="3000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80" name="Rounded Rectangle 79">
            <a:extLst>
              <a:ext uri="{FF2B5EF4-FFF2-40B4-BE49-F238E27FC236}">
                <a16:creationId xmlns:a16="http://schemas.microsoft.com/office/drawing/2014/main" id="{177C9EF5-7279-9D4F-7E83-46BCF9D3CA85}"/>
              </a:ext>
            </a:extLst>
          </p:cNvPr>
          <p:cNvSpPr/>
          <p:nvPr/>
        </p:nvSpPr>
        <p:spPr>
          <a:xfrm>
            <a:off x="1191117" y="6012685"/>
            <a:ext cx="2964634" cy="516571"/>
          </a:xfrm>
          <a:prstGeom prst="roundRect">
            <a:avLst/>
          </a:prstGeom>
          <a:solidFill>
            <a:schemeClr val="tx1"/>
          </a:solidFill>
          <a:ln w="381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55449" tIns="27725" rIns="55449" bIns="27725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dirty="0">
                <a:solidFill>
                  <a:srgbClr val="FFFFFF"/>
                </a:solidFill>
                <a:latin typeface="Trebuchet MS" panose="020B0603020202020204"/>
              </a:rPr>
              <a:t>Scotland only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  <a:b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</a:br>
            <a:endParaRPr kumimoji="0" lang="en-US" sz="800" b="0" i="0" u="none" strike="noStrike" kern="1200" cap="none" spc="0" normalizeH="0" baseline="3000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81" name="Rounded Rectangle 80">
            <a:extLst>
              <a:ext uri="{FF2B5EF4-FFF2-40B4-BE49-F238E27FC236}">
                <a16:creationId xmlns:a16="http://schemas.microsoft.com/office/drawing/2014/main" id="{22B328BF-2832-C183-E588-42C9BCFFB467}"/>
              </a:ext>
            </a:extLst>
          </p:cNvPr>
          <p:cNvSpPr/>
          <p:nvPr/>
        </p:nvSpPr>
        <p:spPr>
          <a:xfrm>
            <a:off x="1268755" y="4738012"/>
            <a:ext cx="2886995" cy="418123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381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55449" tIns="27725" rIns="55449" bIns="27725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dirty="0">
                <a:solidFill>
                  <a:srgbClr val="FFFFFF"/>
                </a:solidFill>
                <a:latin typeface="Trebuchet MS" panose="020B0603020202020204"/>
              </a:rPr>
              <a:t>Scotland and Wales only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18" name="Rounded Rectangle 117">
            <a:extLst>
              <a:ext uri="{FF2B5EF4-FFF2-40B4-BE49-F238E27FC236}">
                <a16:creationId xmlns:a16="http://schemas.microsoft.com/office/drawing/2014/main" id="{4A57E988-85B5-BF31-4FEE-0229118988C4}"/>
              </a:ext>
            </a:extLst>
          </p:cNvPr>
          <p:cNvSpPr/>
          <p:nvPr/>
        </p:nvSpPr>
        <p:spPr>
          <a:xfrm>
            <a:off x="8769878" y="3508122"/>
            <a:ext cx="603384" cy="884753"/>
          </a:xfrm>
          <a:prstGeom prst="roundRect">
            <a:avLst/>
          </a:prstGeom>
          <a:solidFill>
            <a:schemeClr val="tx2">
              <a:lumMod val="75000"/>
              <a:lumOff val="25000"/>
            </a:schemeClr>
          </a:solidFill>
          <a:ln w="38100"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55449" tIns="27725" rIns="55449" bIns="27725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Pd</a:t>
            </a:r>
          </a:p>
        </p:txBody>
      </p:sp>
      <p:sp>
        <p:nvSpPr>
          <p:cNvPr id="119" name="Rounded Rectangle 118">
            <a:extLst>
              <a:ext uri="{FF2B5EF4-FFF2-40B4-BE49-F238E27FC236}">
                <a16:creationId xmlns:a16="http://schemas.microsoft.com/office/drawing/2014/main" id="{675EEAB5-DF06-9E7F-D7A2-0A4D503E45AA}"/>
              </a:ext>
            </a:extLst>
          </p:cNvPr>
          <p:cNvSpPr/>
          <p:nvPr/>
        </p:nvSpPr>
        <p:spPr>
          <a:xfrm>
            <a:off x="7342923" y="2995816"/>
            <a:ext cx="954918" cy="550294"/>
          </a:xfrm>
          <a:prstGeom prst="roundRect">
            <a:avLst/>
          </a:prstGeom>
          <a:solidFill>
            <a:srgbClr val="FF0000"/>
          </a:solidFill>
          <a:ln w="381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55449" tIns="27725" rIns="55449" bIns="27725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IRd</a:t>
            </a:r>
          </a:p>
        </p:txBody>
      </p:sp>
      <p:sp>
        <p:nvSpPr>
          <p:cNvPr id="120" name="Rounded Rectangle 119">
            <a:extLst>
              <a:ext uri="{FF2B5EF4-FFF2-40B4-BE49-F238E27FC236}">
                <a16:creationId xmlns:a16="http://schemas.microsoft.com/office/drawing/2014/main" id="{F588AA84-BF57-9FD9-C4F3-8591A34FA170}"/>
              </a:ext>
            </a:extLst>
          </p:cNvPr>
          <p:cNvSpPr/>
          <p:nvPr/>
        </p:nvSpPr>
        <p:spPr>
          <a:xfrm>
            <a:off x="1239578" y="5158378"/>
            <a:ext cx="2916172" cy="402534"/>
          </a:xfrm>
          <a:prstGeom prst="roundRect">
            <a:avLst/>
          </a:prstGeom>
          <a:solidFill>
            <a:srgbClr val="FF0000"/>
          </a:solidFill>
          <a:ln w="381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55449" tIns="27725" rIns="55449" bIns="27725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England/ </a:t>
            </a:r>
            <a:r>
              <a:rPr lang="en-US" sz="1400" b="1" dirty="0">
                <a:solidFill>
                  <a:srgbClr val="FFFFFF"/>
                </a:solidFill>
                <a:latin typeface="Trebuchet MS" panose="020B0603020202020204"/>
              </a:rPr>
              <a:t>W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ales/ NI</a:t>
            </a:r>
          </a:p>
        </p:txBody>
      </p:sp>
      <p:sp>
        <p:nvSpPr>
          <p:cNvPr id="121" name="Rounded Rectangle 120">
            <a:extLst>
              <a:ext uri="{FF2B5EF4-FFF2-40B4-BE49-F238E27FC236}">
                <a16:creationId xmlns:a16="http://schemas.microsoft.com/office/drawing/2014/main" id="{FE573434-BDF6-933B-7ADE-4FE4B1D5866E}"/>
              </a:ext>
            </a:extLst>
          </p:cNvPr>
          <p:cNvSpPr/>
          <p:nvPr/>
        </p:nvSpPr>
        <p:spPr>
          <a:xfrm>
            <a:off x="8327821" y="2331875"/>
            <a:ext cx="806726" cy="633462"/>
          </a:xfrm>
          <a:prstGeom prst="roundRect">
            <a:avLst/>
          </a:prstGeom>
          <a:solidFill>
            <a:schemeClr val="tx1"/>
          </a:solidFill>
          <a:ln w="381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55449" tIns="27725" rIns="55449" bIns="27725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500" b="1" dirty="0">
                <a:solidFill>
                  <a:srgbClr val="FFFFFF"/>
                </a:solidFill>
                <a:latin typeface="Trebuchet MS" panose="020B0603020202020204"/>
              </a:rPr>
              <a:t>P</a:t>
            </a:r>
            <a:r>
              <a:rPr kumimoji="0" lang="en-US" sz="15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Vd</a:t>
            </a:r>
            <a:b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</a:br>
            <a:endParaRPr kumimoji="0" lang="en-US" sz="800" b="0" i="0" u="none" strike="noStrike" kern="1200" cap="none" spc="0" normalizeH="0" baseline="3000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22" name="Rectangle 50">
            <a:extLst>
              <a:ext uri="{FF2B5EF4-FFF2-40B4-BE49-F238E27FC236}">
                <a16:creationId xmlns:a16="http://schemas.microsoft.com/office/drawing/2014/main" id="{D9978635-B630-5D52-6913-04DA44E31317}"/>
              </a:ext>
            </a:extLst>
          </p:cNvPr>
          <p:cNvSpPr/>
          <p:nvPr/>
        </p:nvSpPr>
        <p:spPr>
          <a:xfrm>
            <a:off x="1191116" y="6592118"/>
            <a:ext cx="2964633" cy="265882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55449" tIns="27725" rIns="55449" bIns="27725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UK</a:t>
            </a:r>
          </a:p>
        </p:txBody>
      </p:sp>
      <p:sp>
        <p:nvSpPr>
          <p:cNvPr id="123" name="Rectangle 65">
            <a:extLst>
              <a:ext uri="{FF2B5EF4-FFF2-40B4-BE49-F238E27FC236}">
                <a16:creationId xmlns:a16="http://schemas.microsoft.com/office/drawing/2014/main" id="{D91B3240-BD09-FE36-0383-41FC734371A8}"/>
              </a:ext>
            </a:extLst>
          </p:cNvPr>
          <p:cNvSpPr/>
          <p:nvPr/>
        </p:nvSpPr>
        <p:spPr>
          <a:xfrm>
            <a:off x="9649084" y="1718690"/>
            <a:ext cx="811909" cy="518648"/>
          </a:xfrm>
          <a:prstGeom prst="roundRect">
            <a:avLst/>
          </a:prstGeom>
          <a:solidFill>
            <a:schemeClr val="tx1"/>
          </a:solidFill>
          <a:ln w="381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55449" tIns="27725" rIns="55449" bIns="27725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DVRd</a:t>
            </a:r>
            <a:br>
              <a:rPr kumimoji="0" lang="en-US" sz="1092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</a:br>
            <a:endParaRPr kumimoji="0" lang="en-US" sz="800" i="0" u="none" strike="noStrike" kern="1200" cap="none" spc="0" normalizeH="0" baseline="3000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 panose="020B0603020202020204"/>
              <a:ea typeface="+mn-ea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178121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82</Words>
  <Application>Microsoft Macintosh PowerPoint</Application>
  <PresentationFormat>Widescreen</PresentationFormat>
  <Paragraphs>43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Trebuchet MS</vt:lpstr>
      <vt:lpstr>Office Theme</vt:lpstr>
      <vt:lpstr>UK treatment landscape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Karthik Ramasamy</dc:creator>
  <cp:lastModifiedBy>Wendy Notowicz</cp:lastModifiedBy>
  <cp:revision>3</cp:revision>
  <dcterms:created xsi:type="dcterms:W3CDTF">2025-06-25T16:08:15Z</dcterms:created>
  <dcterms:modified xsi:type="dcterms:W3CDTF">2025-07-04T12:07:59Z</dcterms:modified>
</cp:coreProperties>
</file>