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87" r:id="rId4"/>
    <p:sldId id="286" r:id="rId5"/>
    <p:sldId id="288" r:id="rId6"/>
    <p:sldId id="307" r:id="rId7"/>
    <p:sldId id="289" r:id="rId8"/>
    <p:sldId id="272" r:id="rId9"/>
    <p:sldId id="291" r:id="rId10"/>
    <p:sldId id="308" r:id="rId11"/>
    <p:sldId id="296" r:id="rId12"/>
    <p:sldId id="259" r:id="rId13"/>
    <p:sldId id="260" r:id="rId14"/>
    <p:sldId id="267" r:id="rId15"/>
    <p:sldId id="297" r:id="rId16"/>
    <p:sldId id="273" r:id="rId17"/>
    <p:sldId id="261" r:id="rId18"/>
    <p:sldId id="300" r:id="rId19"/>
    <p:sldId id="262" r:id="rId20"/>
    <p:sldId id="263" r:id="rId21"/>
    <p:sldId id="264" r:id="rId22"/>
    <p:sldId id="265" r:id="rId23"/>
    <p:sldId id="266" r:id="rId24"/>
    <p:sldId id="304" r:id="rId25"/>
    <p:sldId id="305" r:id="rId26"/>
    <p:sldId id="303" r:id="rId27"/>
    <p:sldId id="299" r:id="rId28"/>
    <p:sldId id="292" r:id="rId29"/>
    <p:sldId id="293" r:id="rId30"/>
    <p:sldId id="294" r:id="rId31"/>
    <p:sldId id="295" r:id="rId32"/>
    <p:sldId id="309" r:id="rId33"/>
    <p:sldId id="30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39" autoAdjust="0"/>
    <p:restoredTop sz="94680"/>
  </p:normalViewPr>
  <p:slideViewPr>
    <p:cSldViewPr snapToGrid="0">
      <p:cViewPr varScale="1">
        <p:scale>
          <a:sx n="141" d="100"/>
          <a:sy n="141" d="100"/>
        </p:scale>
        <p:origin x="224"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ata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22.png"/><Relationship Id="rId7" Type="http://schemas.openxmlformats.org/officeDocument/2006/relationships/image" Target="../media/image36.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5.svg"/><Relationship Id="rId5" Type="http://schemas.openxmlformats.org/officeDocument/2006/relationships/image" Target="../media/image24.png"/><Relationship Id="rId4" Type="http://schemas.openxmlformats.org/officeDocument/2006/relationships/image" Target="../media/image3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22.png"/><Relationship Id="rId7" Type="http://schemas.openxmlformats.org/officeDocument/2006/relationships/image" Target="../media/image36.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5.svg"/><Relationship Id="rId5" Type="http://schemas.openxmlformats.org/officeDocument/2006/relationships/image" Target="../media/image24.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502C4CA-93FF-46A3-893B-A35F4F23761E}"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D71D63B0-9ADA-4B61-82C6-D915E6901932}">
      <dgm:prSet/>
      <dgm:spPr/>
      <dgm:t>
        <a:bodyPr/>
        <a:lstStyle/>
        <a:p>
          <a:pPr algn="l"/>
          <a:endParaRPr lang="en-GB" dirty="0"/>
        </a:p>
        <a:p>
          <a:pPr algn="ctr"/>
          <a:r>
            <a:rPr lang="en-GB" dirty="0"/>
            <a:t>Efficacy </a:t>
          </a:r>
          <a:r>
            <a:rPr lang="en-GB" dirty="0" err="1"/>
            <a:t>Quadraplet</a:t>
          </a:r>
          <a:r>
            <a:rPr lang="en-GB" dirty="0"/>
            <a:t>&gt;Triplet&gt;Doublet </a:t>
          </a:r>
          <a:endParaRPr lang="en-US" dirty="0"/>
        </a:p>
      </dgm:t>
    </dgm:pt>
    <dgm:pt modelId="{338E69DA-D339-4DA4-B986-846F35CD2EDD}" type="parTrans" cxnId="{0B82B0D1-304E-4342-9C53-706274C72DAE}">
      <dgm:prSet/>
      <dgm:spPr/>
      <dgm:t>
        <a:bodyPr/>
        <a:lstStyle/>
        <a:p>
          <a:endParaRPr lang="en-US"/>
        </a:p>
      </dgm:t>
    </dgm:pt>
    <dgm:pt modelId="{452AB69D-057C-47D0-BE26-5E2CD097E6A7}" type="sibTrans" cxnId="{0B82B0D1-304E-4342-9C53-706274C72DAE}">
      <dgm:prSet/>
      <dgm:spPr/>
      <dgm:t>
        <a:bodyPr/>
        <a:lstStyle/>
        <a:p>
          <a:endParaRPr lang="en-US"/>
        </a:p>
      </dgm:t>
    </dgm:pt>
    <dgm:pt modelId="{47952F72-8F77-490B-B267-A9B063C31401}">
      <dgm:prSet/>
      <dgm:spPr/>
      <dgm:t>
        <a:bodyPr/>
        <a:lstStyle/>
        <a:p>
          <a:r>
            <a:rPr lang="en-GB"/>
            <a:t>Fraility</a:t>
          </a:r>
          <a:endParaRPr lang="en-US"/>
        </a:p>
      </dgm:t>
    </dgm:pt>
    <dgm:pt modelId="{96D2E230-8EF9-4CFD-A48B-6ED8751EA796}" type="parTrans" cxnId="{0CDB9258-FF1B-4421-808C-F8FACF3ECDF4}">
      <dgm:prSet/>
      <dgm:spPr/>
      <dgm:t>
        <a:bodyPr/>
        <a:lstStyle/>
        <a:p>
          <a:endParaRPr lang="en-US"/>
        </a:p>
      </dgm:t>
    </dgm:pt>
    <dgm:pt modelId="{BB4DF699-B717-4543-9858-303BB726349D}" type="sibTrans" cxnId="{0CDB9258-FF1B-4421-808C-F8FACF3ECDF4}">
      <dgm:prSet/>
      <dgm:spPr/>
      <dgm:t>
        <a:bodyPr/>
        <a:lstStyle/>
        <a:p>
          <a:endParaRPr lang="en-US"/>
        </a:p>
      </dgm:t>
    </dgm:pt>
    <dgm:pt modelId="{1380B57E-B218-4C8B-BF00-23933C7BED4F}">
      <dgm:prSet/>
      <dgm:spPr/>
      <dgm:t>
        <a:bodyPr/>
        <a:lstStyle/>
        <a:p>
          <a:r>
            <a:rPr lang="en-GB"/>
            <a:t>Performance status</a:t>
          </a:r>
          <a:endParaRPr lang="en-US"/>
        </a:p>
      </dgm:t>
    </dgm:pt>
    <dgm:pt modelId="{5B141C42-58C2-4E45-8069-0B75C07E9CB7}" type="parTrans" cxnId="{644A2F33-CD8A-4AE8-9282-1F8C133B7F32}">
      <dgm:prSet/>
      <dgm:spPr/>
      <dgm:t>
        <a:bodyPr/>
        <a:lstStyle/>
        <a:p>
          <a:endParaRPr lang="en-US"/>
        </a:p>
      </dgm:t>
    </dgm:pt>
    <dgm:pt modelId="{458C6D58-71B6-41EB-ACF0-8700D84F5FE9}" type="sibTrans" cxnId="{644A2F33-CD8A-4AE8-9282-1F8C133B7F32}">
      <dgm:prSet/>
      <dgm:spPr/>
      <dgm:t>
        <a:bodyPr/>
        <a:lstStyle/>
        <a:p>
          <a:endParaRPr lang="en-US"/>
        </a:p>
      </dgm:t>
    </dgm:pt>
    <dgm:pt modelId="{3012D8A2-22DE-4F2D-9EC9-0DA80CD1AB76}">
      <dgm:prSet/>
      <dgm:spPr/>
      <dgm:t>
        <a:bodyPr/>
        <a:lstStyle/>
        <a:p>
          <a:r>
            <a:rPr lang="en-GB"/>
            <a:t>Co-morbidities</a:t>
          </a:r>
          <a:endParaRPr lang="en-US"/>
        </a:p>
      </dgm:t>
    </dgm:pt>
    <dgm:pt modelId="{68F604E7-DD69-4E05-BF08-4588E03E77FB}" type="parTrans" cxnId="{631E21F8-E6FD-42B0-BFE2-F2C3C2D9C44C}">
      <dgm:prSet/>
      <dgm:spPr/>
      <dgm:t>
        <a:bodyPr/>
        <a:lstStyle/>
        <a:p>
          <a:endParaRPr lang="en-US"/>
        </a:p>
      </dgm:t>
    </dgm:pt>
    <dgm:pt modelId="{8F1FF0FA-C2E4-47ED-B300-C20245E007D5}" type="sibTrans" cxnId="{631E21F8-E6FD-42B0-BFE2-F2C3C2D9C44C}">
      <dgm:prSet/>
      <dgm:spPr/>
      <dgm:t>
        <a:bodyPr/>
        <a:lstStyle/>
        <a:p>
          <a:endParaRPr lang="en-US"/>
        </a:p>
      </dgm:t>
    </dgm:pt>
    <dgm:pt modelId="{9410B862-EEFF-460D-9F29-B344ED0BD10C}">
      <dgm:prSet/>
      <dgm:spPr/>
      <dgm:t>
        <a:bodyPr/>
        <a:lstStyle/>
        <a:p>
          <a:r>
            <a:rPr lang="en-GB"/>
            <a:t>Patient choice</a:t>
          </a:r>
          <a:endParaRPr lang="en-US"/>
        </a:p>
      </dgm:t>
    </dgm:pt>
    <dgm:pt modelId="{58699740-40DE-412B-BBE4-B1B19AF20D32}" type="parTrans" cxnId="{36358336-25AE-48A8-AC6B-401FC540C3D1}">
      <dgm:prSet/>
      <dgm:spPr/>
      <dgm:t>
        <a:bodyPr/>
        <a:lstStyle/>
        <a:p>
          <a:endParaRPr lang="en-US"/>
        </a:p>
      </dgm:t>
    </dgm:pt>
    <dgm:pt modelId="{C83B3506-DA58-496F-AD5C-A5B8EBC466CE}" type="sibTrans" cxnId="{36358336-25AE-48A8-AC6B-401FC540C3D1}">
      <dgm:prSet/>
      <dgm:spPr/>
      <dgm:t>
        <a:bodyPr/>
        <a:lstStyle/>
        <a:p>
          <a:endParaRPr lang="en-US"/>
        </a:p>
      </dgm:t>
    </dgm:pt>
    <dgm:pt modelId="{E2CB7EAA-4308-F74D-8791-CE7027F19790}" type="pres">
      <dgm:prSet presAssocID="{C502C4CA-93FF-46A3-893B-A35F4F23761E}" presName="diagram" presStyleCnt="0">
        <dgm:presLayoutVars>
          <dgm:dir/>
          <dgm:resizeHandles val="exact"/>
        </dgm:presLayoutVars>
      </dgm:prSet>
      <dgm:spPr/>
    </dgm:pt>
    <dgm:pt modelId="{96170055-92B3-B54B-A0CC-BD50815131BA}" type="pres">
      <dgm:prSet presAssocID="{D71D63B0-9ADA-4B61-82C6-D915E6901932}" presName="node" presStyleLbl="node1" presStyleIdx="0" presStyleCnt="5">
        <dgm:presLayoutVars>
          <dgm:bulletEnabled val="1"/>
        </dgm:presLayoutVars>
      </dgm:prSet>
      <dgm:spPr/>
    </dgm:pt>
    <dgm:pt modelId="{AC4825D9-3358-EB40-AB57-94DC72AD5336}" type="pres">
      <dgm:prSet presAssocID="{452AB69D-057C-47D0-BE26-5E2CD097E6A7}" presName="sibTrans" presStyleCnt="0"/>
      <dgm:spPr/>
    </dgm:pt>
    <dgm:pt modelId="{2692BF3A-A607-684F-BEE7-F61D61CF3DFF}" type="pres">
      <dgm:prSet presAssocID="{47952F72-8F77-490B-B267-A9B063C31401}" presName="node" presStyleLbl="node1" presStyleIdx="1" presStyleCnt="5">
        <dgm:presLayoutVars>
          <dgm:bulletEnabled val="1"/>
        </dgm:presLayoutVars>
      </dgm:prSet>
      <dgm:spPr/>
    </dgm:pt>
    <dgm:pt modelId="{D7DA14F5-CA63-B045-B472-09C06B7D87AD}" type="pres">
      <dgm:prSet presAssocID="{BB4DF699-B717-4543-9858-303BB726349D}" presName="sibTrans" presStyleCnt="0"/>
      <dgm:spPr/>
    </dgm:pt>
    <dgm:pt modelId="{0865F0A6-2D62-E541-BE14-570FCC706D8E}" type="pres">
      <dgm:prSet presAssocID="{1380B57E-B218-4C8B-BF00-23933C7BED4F}" presName="node" presStyleLbl="node1" presStyleIdx="2" presStyleCnt="5">
        <dgm:presLayoutVars>
          <dgm:bulletEnabled val="1"/>
        </dgm:presLayoutVars>
      </dgm:prSet>
      <dgm:spPr/>
    </dgm:pt>
    <dgm:pt modelId="{40603D83-4DB8-A943-8FE3-198776A1D15F}" type="pres">
      <dgm:prSet presAssocID="{458C6D58-71B6-41EB-ACF0-8700D84F5FE9}" presName="sibTrans" presStyleCnt="0"/>
      <dgm:spPr/>
    </dgm:pt>
    <dgm:pt modelId="{4B22AD66-3A5A-BF4A-9998-350972686A45}" type="pres">
      <dgm:prSet presAssocID="{3012D8A2-22DE-4F2D-9EC9-0DA80CD1AB76}" presName="node" presStyleLbl="node1" presStyleIdx="3" presStyleCnt="5">
        <dgm:presLayoutVars>
          <dgm:bulletEnabled val="1"/>
        </dgm:presLayoutVars>
      </dgm:prSet>
      <dgm:spPr/>
    </dgm:pt>
    <dgm:pt modelId="{6E0A1059-7E16-8745-AA95-85D887F635C5}" type="pres">
      <dgm:prSet presAssocID="{8F1FF0FA-C2E4-47ED-B300-C20245E007D5}" presName="sibTrans" presStyleCnt="0"/>
      <dgm:spPr/>
    </dgm:pt>
    <dgm:pt modelId="{9B730187-5410-2B4B-AB80-50D5566A8E4C}" type="pres">
      <dgm:prSet presAssocID="{9410B862-EEFF-460D-9F29-B344ED0BD10C}" presName="node" presStyleLbl="node1" presStyleIdx="4" presStyleCnt="5">
        <dgm:presLayoutVars>
          <dgm:bulletEnabled val="1"/>
        </dgm:presLayoutVars>
      </dgm:prSet>
      <dgm:spPr/>
    </dgm:pt>
  </dgm:ptLst>
  <dgm:cxnLst>
    <dgm:cxn modelId="{644A2F33-CD8A-4AE8-9282-1F8C133B7F32}" srcId="{C502C4CA-93FF-46A3-893B-A35F4F23761E}" destId="{1380B57E-B218-4C8B-BF00-23933C7BED4F}" srcOrd="2" destOrd="0" parTransId="{5B141C42-58C2-4E45-8069-0B75C07E9CB7}" sibTransId="{458C6D58-71B6-41EB-ACF0-8700D84F5FE9}"/>
    <dgm:cxn modelId="{36358336-25AE-48A8-AC6B-401FC540C3D1}" srcId="{C502C4CA-93FF-46A3-893B-A35F4F23761E}" destId="{9410B862-EEFF-460D-9F29-B344ED0BD10C}" srcOrd="4" destOrd="0" parTransId="{58699740-40DE-412B-BBE4-B1B19AF20D32}" sibTransId="{C83B3506-DA58-496F-AD5C-A5B8EBC466CE}"/>
    <dgm:cxn modelId="{0CDB9258-FF1B-4421-808C-F8FACF3ECDF4}" srcId="{C502C4CA-93FF-46A3-893B-A35F4F23761E}" destId="{47952F72-8F77-490B-B267-A9B063C31401}" srcOrd="1" destOrd="0" parTransId="{96D2E230-8EF9-4CFD-A48B-6ED8751EA796}" sibTransId="{BB4DF699-B717-4543-9858-303BB726349D}"/>
    <dgm:cxn modelId="{01BD4F59-95CA-0648-8FF3-D42F79E26171}" type="presOf" srcId="{1380B57E-B218-4C8B-BF00-23933C7BED4F}" destId="{0865F0A6-2D62-E541-BE14-570FCC706D8E}" srcOrd="0" destOrd="0" presId="urn:microsoft.com/office/officeart/2005/8/layout/default"/>
    <dgm:cxn modelId="{B0BBE492-3BAB-674E-AC13-F47D1539E308}" type="presOf" srcId="{47952F72-8F77-490B-B267-A9B063C31401}" destId="{2692BF3A-A607-684F-BEE7-F61D61CF3DFF}" srcOrd="0" destOrd="0" presId="urn:microsoft.com/office/officeart/2005/8/layout/default"/>
    <dgm:cxn modelId="{2BF5F0A8-175D-2744-9EAE-7981AAB6DFA6}" type="presOf" srcId="{D71D63B0-9ADA-4B61-82C6-D915E6901932}" destId="{96170055-92B3-B54B-A0CC-BD50815131BA}" srcOrd="0" destOrd="0" presId="urn:microsoft.com/office/officeart/2005/8/layout/default"/>
    <dgm:cxn modelId="{AABF6FC9-E3B4-E840-9A30-8E9D7AE57405}" type="presOf" srcId="{3012D8A2-22DE-4F2D-9EC9-0DA80CD1AB76}" destId="{4B22AD66-3A5A-BF4A-9998-350972686A45}" srcOrd="0" destOrd="0" presId="urn:microsoft.com/office/officeart/2005/8/layout/default"/>
    <dgm:cxn modelId="{0B82B0D1-304E-4342-9C53-706274C72DAE}" srcId="{C502C4CA-93FF-46A3-893B-A35F4F23761E}" destId="{D71D63B0-9ADA-4B61-82C6-D915E6901932}" srcOrd="0" destOrd="0" parTransId="{338E69DA-D339-4DA4-B986-846F35CD2EDD}" sibTransId="{452AB69D-057C-47D0-BE26-5E2CD097E6A7}"/>
    <dgm:cxn modelId="{489F90D8-A3E9-024E-93D5-1EF1F1B85978}" type="presOf" srcId="{C502C4CA-93FF-46A3-893B-A35F4F23761E}" destId="{E2CB7EAA-4308-F74D-8791-CE7027F19790}" srcOrd="0" destOrd="0" presId="urn:microsoft.com/office/officeart/2005/8/layout/default"/>
    <dgm:cxn modelId="{0BD734DC-9FE2-7B4C-AD06-9D5D938D8FCD}" type="presOf" srcId="{9410B862-EEFF-460D-9F29-B344ED0BD10C}" destId="{9B730187-5410-2B4B-AB80-50D5566A8E4C}" srcOrd="0" destOrd="0" presId="urn:microsoft.com/office/officeart/2005/8/layout/default"/>
    <dgm:cxn modelId="{631E21F8-E6FD-42B0-BFE2-F2C3C2D9C44C}" srcId="{C502C4CA-93FF-46A3-893B-A35F4F23761E}" destId="{3012D8A2-22DE-4F2D-9EC9-0DA80CD1AB76}" srcOrd="3" destOrd="0" parTransId="{68F604E7-DD69-4E05-BF08-4588E03E77FB}" sibTransId="{8F1FF0FA-C2E4-47ED-B300-C20245E007D5}"/>
    <dgm:cxn modelId="{C209A864-70A6-C443-921B-F9AFCBDA42EC}" type="presParOf" srcId="{E2CB7EAA-4308-F74D-8791-CE7027F19790}" destId="{96170055-92B3-B54B-A0CC-BD50815131BA}" srcOrd="0" destOrd="0" presId="urn:microsoft.com/office/officeart/2005/8/layout/default"/>
    <dgm:cxn modelId="{691339E5-8D98-134A-8ADA-39DD2EA1B9CE}" type="presParOf" srcId="{E2CB7EAA-4308-F74D-8791-CE7027F19790}" destId="{AC4825D9-3358-EB40-AB57-94DC72AD5336}" srcOrd="1" destOrd="0" presId="urn:microsoft.com/office/officeart/2005/8/layout/default"/>
    <dgm:cxn modelId="{19FC63E7-7D68-8744-A640-DCF0C2963281}" type="presParOf" srcId="{E2CB7EAA-4308-F74D-8791-CE7027F19790}" destId="{2692BF3A-A607-684F-BEE7-F61D61CF3DFF}" srcOrd="2" destOrd="0" presId="urn:microsoft.com/office/officeart/2005/8/layout/default"/>
    <dgm:cxn modelId="{CCDCD05B-2D2A-5A4E-AD70-A92246F67674}" type="presParOf" srcId="{E2CB7EAA-4308-F74D-8791-CE7027F19790}" destId="{D7DA14F5-CA63-B045-B472-09C06B7D87AD}" srcOrd="3" destOrd="0" presId="urn:microsoft.com/office/officeart/2005/8/layout/default"/>
    <dgm:cxn modelId="{53170AB0-C5F2-DD42-9C2D-DB4A5A083695}" type="presParOf" srcId="{E2CB7EAA-4308-F74D-8791-CE7027F19790}" destId="{0865F0A6-2D62-E541-BE14-570FCC706D8E}" srcOrd="4" destOrd="0" presId="urn:microsoft.com/office/officeart/2005/8/layout/default"/>
    <dgm:cxn modelId="{703D5C8B-FDFA-4540-A9AD-3DAFE6FB1A48}" type="presParOf" srcId="{E2CB7EAA-4308-F74D-8791-CE7027F19790}" destId="{40603D83-4DB8-A943-8FE3-198776A1D15F}" srcOrd="5" destOrd="0" presId="urn:microsoft.com/office/officeart/2005/8/layout/default"/>
    <dgm:cxn modelId="{6D4FCBD6-4493-4446-99F1-6312F73865A8}" type="presParOf" srcId="{E2CB7EAA-4308-F74D-8791-CE7027F19790}" destId="{4B22AD66-3A5A-BF4A-9998-350972686A45}" srcOrd="6" destOrd="0" presId="urn:microsoft.com/office/officeart/2005/8/layout/default"/>
    <dgm:cxn modelId="{C4378C74-FF47-8B44-B0D2-6C32E78E371D}" type="presParOf" srcId="{E2CB7EAA-4308-F74D-8791-CE7027F19790}" destId="{6E0A1059-7E16-8745-AA95-85D887F635C5}" srcOrd="7" destOrd="0" presId="urn:microsoft.com/office/officeart/2005/8/layout/default"/>
    <dgm:cxn modelId="{00C244AA-84CB-8F4B-A0EE-95DABE472A94}" type="presParOf" srcId="{E2CB7EAA-4308-F74D-8791-CE7027F19790}" destId="{9B730187-5410-2B4B-AB80-50D5566A8E4C}"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4C783A-C6AD-4783-B44E-318BEA7CE654}"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6C5922AC-79B8-46A6-877D-E60CF8BF839D}">
      <dgm:prSet phldrT="[Text]"/>
      <dgm:spPr/>
      <dgm:t>
        <a:bodyPr/>
        <a:lstStyle/>
        <a:p>
          <a:r>
            <a:rPr lang="en-US" dirty="0"/>
            <a:t>Bone protection </a:t>
          </a:r>
        </a:p>
      </dgm:t>
    </dgm:pt>
    <dgm:pt modelId="{7C90472A-DEE8-4CB6-B622-76B8107F7A06}" type="parTrans" cxnId="{E2BD91AD-6712-42E2-B765-AB3B4DEBFB5E}">
      <dgm:prSet/>
      <dgm:spPr/>
      <dgm:t>
        <a:bodyPr/>
        <a:lstStyle/>
        <a:p>
          <a:endParaRPr lang="en-US"/>
        </a:p>
      </dgm:t>
    </dgm:pt>
    <dgm:pt modelId="{EDF17927-9668-4A28-8619-5549BBD86F5A}" type="sibTrans" cxnId="{E2BD91AD-6712-42E2-B765-AB3B4DEBFB5E}">
      <dgm:prSet/>
      <dgm:spPr/>
      <dgm:t>
        <a:bodyPr/>
        <a:lstStyle/>
        <a:p>
          <a:endParaRPr lang="en-US"/>
        </a:p>
      </dgm:t>
    </dgm:pt>
    <dgm:pt modelId="{0A235A16-A2B8-40A0-8D94-C2AC6DD5A4C5}">
      <dgm:prSet phldrT="[Text]"/>
      <dgm:spPr/>
      <dgm:t>
        <a:bodyPr/>
        <a:lstStyle/>
        <a:p>
          <a:r>
            <a:rPr lang="en-US" dirty="0"/>
            <a:t>Bisphosphonates </a:t>
          </a:r>
          <a:r>
            <a:rPr lang="en-US" dirty="0" err="1"/>
            <a:t>e.g</a:t>
          </a:r>
          <a:r>
            <a:rPr lang="en-US" dirty="0"/>
            <a:t> </a:t>
          </a:r>
          <a:r>
            <a:rPr lang="en-US" dirty="0" err="1"/>
            <a:t>zometa</a:t>
          </a:r>
          <a:r>
            <a:rPr lang="en-US" dirty="0"/>
            <a:t> </a:t>
          </a:r>
        </a:p>
      </dgm:t>
    </dgm:pt>
    <dgm:pt modelId="{1B52A434-74FD-4ADB-AA6E-6AA35E635908}" type="parTrans" cxnId="{D2E9D303-B05B-4B1D-A9EF-3D5D46499E60}">
      <dgm:prSet/>
      <dgm:spPr/>
      <dgm:t>
        <a:bodyPr/>
        <a:lstStyle/>
        <a:p>
          <a:endParaRPr lang="en-US"/>
        </a:p>
      </dgm:t>
    </dgm:pt>
    <dgm:pt modelId="{516FBC2F-7E79-4AD0-A5B7-A3343584080D}" type="sibTrans" cxnId="{D2E9D303-B05B-4B1D-A9EF-3D5D46499E60}">
      <dgm:prSet/>
      <dgm:spPr/>
      <dgm:t>
        <a:bodyPr/>
        <a:lstStyle/>
        <a:p>
          <a:endParaRPr lang="en-US"/>
        </a:p>
      </dgm:t>
    </dgm:pt>
    <dgm:pt modelId="{1A48AD8E-004B-4414-BC74-08F2DF47E429}">
      <dgm:prSet phldrT="[Text]"/>
      <dgm:spPr/>
      <dgm:t>
        <a:bodyPr/>
        <a:lstStyle/>
        <a:p>
          <a:r>
            <a:rPr lang="en-US" dirty="0"/>
            <a:t>Care with strenuous activities –avoiding falls and injury </a:t>
          </a:r>
        </a:p>
      </dgm:t>
    </dgm:pt>
    <dgm:pt modelId="{A8D1C08E-194C-41DC-A7A1-78130BA21A67}" type="parTrans" cxnId="{1815F212-C98B-40D3-BD2E-64628F21A738}">
      <dgm:prSet/>
      <dgm:spPr/>
      <dgm:t>
        <a:bodyPr/>
        <a:lstStyle/>
        <a:p>
          <a:endParaRPr lang="en-US"/>
        </a:p>
      </dgm:t>
    </dgm:pt>
    <dgm:pt modelId="{4516ECF7-505A-4A7E-BDB2-4B7CB693B5E9}" type="sibTrans" cxnId="{1815F212-C98B-40D3-BD2E-64628F21A738}">
      <dgm:prSet/>
      <dgm:spPr/>
      <dgm:t>
        <a:bodyPr/>
        <a:lstStyle/>
        <a:p>
          <a:endParaRPr lang="en-US"/>
        </a:p>
      </dgm:t>
    </dgm:pt>
    <dgm:pt modelId="{CBAD2417-AB42-4316-A3A5-4F5C184F829E}">
      <dgm:prSet phldrT="[Text]"/>
      <dgm:spPr/>
      <dgm:t>
        <a:bodyPr/>
        <a:lstStyle/>
        <a:p>
          <a:r>
            <a:rPr lang="en-US" dirty="0"/>
            <a:t>Preventing infection </a:t>
          </a:r>
        </a:p>
      </dgm:t>
    </dgm:pt>
    <dgm:pt modelId="{9D352B9E-588E-4E6B-ABF0-270F0AC90D9A}" type="parTrans" cxnId="{EDBADE5A-B5BB-45C9-9692-4371FBBAFD61}">
      <dgm:prSet/>
      <dgm:spPr/>
      <dgm:t>
        <a:bodyPr/>
        <a:lstStyle/>
        <a:p>
          <a:endParaRPr lang="en-US"/>
        </a:p>
      </dgm:t>
    </dgm:pt>
    <dgm:pt modelId="{0FBC134E-6A1D-4C47-9FA3-F1E7788E40E1}" type="sibTrans" cxnId="{EDBADE5A-B5BB-45C9-9692-4371FBBAFD61}">
      <dgm:prSet/>
      <dgm:spPr/>
      <dgm:t>
        <a:bodyPr/>
        <a:lstStyle/>
        <a:p>
          <a:endParaRPr lang="en-US"/>
        </a:p>
      </dgm:t>
    </dgm:pt>
    <dgm:pt modelId="{DF80100B-06EC-47DC-996B-CE56A517F4C8}">
      <dgm:prSet phldrT="[Text]"/>
      <dgm:spPr/>
      <dgm:t>
        <a:bodyPr/>
        <a:lstStyle/>
        <a:p>
          <a:r>
            <a:rPr lang="en-US" dirty="0"/>
            <a:t>Prophylactic antibiotics and antivirals </a:t>
          </a:r>
        </a:p>
      </dgm:t>
    </dgm:pt>
    <dgm:pt modelId="{45C33B6A-4BAA-4C2A-8269-6A6F12681A7C}" type="parTrans" cxnId="{67B55EE4-6926-4FD1-B119-A068A0004DA8}">
      <dgm:prSet/>
      <dgm:spPr/>
      <dgm:t>
        <a:bodyPr/>
        <a:lstStyle/>
        <a:p>
          <a:endParaRPr lang="en-US"/>
        </a:p>
      </dgm:t>
    </dgm:pt>
    <dgm:pt modelId="{407A243A-CBAF-4397-9ED5-A22C8A47CE24}" type="sibTrans" cxnId="{67B55EE4-6926-4FD1-B119-A068A0004DA8}">
      <dgm:prSet/>
      <dgm:spPr/>
      <dgm:t>
        <a:bodyPr/>
        <a:lstStyle/>
        <a:p>
          <a:endParaRPr lang="en-US"/>
        </a:p>
      </dgm:t>
    </dgm:pt>
    <dgm:pt modelId="{A5FDADCC-4BAF-426C-A52F-72CBDE6D9A2E}">
      <dgm:prSet phldrT="[Text]"/>
      <dgm:spPr/>
      <dgm:t>
        <a:bodyPr/>
        <a:lstStyle/>
        <a:p>
          <a:r>
            <a:rPr lang="en-US" dirty="0"/>
            <a:t>Vaccinations</a:t>
          </a:r>
        </a:p>
      </dgm:t>
    </dgm:pt>
    <dgm:pt modelId="{71C97816-CC38-4E05-BBE4-6F30392348A1}" type="parTrans" cxnId="{7EA266BE-0A07-4371-B743-1D9A83D66210}">
      <dgm:prSet/>
      <dgm:spPr/>
      <dgm:t>
        <a:bodyPr/>
        <a:lstStyle/>
        <a:p>
          <a:endParaRPr lang="en-US"/>
        </a:p>
      </dgm:t>
    </dgm:pt>
    <dgm:pt modelId="{1C2806A6-D858-4CFB-8982-B4E23B92A614}" type="sibTrans" cxnId="{7EA266BE-0A07-4371-B743-1D9A83D66210}">
      <dgm:prSet/>
      <dgm:spPr/>
      <dgm:t>
        <a:bodyPr/>
        <a:lstStyle/>
        <a:p>
          <a:endParaRPr lang="en-US"/>
        </a:p>
      </dgm:t>
    </dgm:pt>
    <dgm:pt modelId="{3B58BA75-0F03-46DB-9714-4D2692013DF9}">
      <dgm:prSet/>
      <dgm:spPr/>
      <dgm:t>
        <a:bodyPr/>
        <a:lstStyle/>
        <a:p>
          <a:r>
            <a:rPr lang="en-US" dirty="0"/>
            <a:t>Pain relief</a:t>
          </a:r>
        </a:p>
      </dgm:t>
    </dgm:pt>
    <dgm:pt modelId="{AAE22996-DCB6-49B8-B506-302C41518FE8}" type="parTrans" cxnId="{E745BAE7-AF90-4DEE-A68E-3ADEB62CC0A6}">
      <dgm:prSet/>
      <dgm:spPr/>
      <dgm:t>
        <a:bodyPr/>
        <a:lstStyle/>
        <a:p>
          <a:endParaRPr lang="en-US"/>
        </a:p>
      </dgm:t>
    </dgm:pt>
    <dgm:pt modelId="{8E804BFC-A813-4C3E-B7EA-D6A7BC68A0F3}" type="sibTrans" cxnId="{E745BAE7-AF90-4DEE-A68E-3ADEB62CC0A6}">
      <dgm:prSet/>
      <dgm:spPr/>
      <dgm:t>
        <a:bodyPr/>
        <a:lstStyle/>
        <a:p>
          <a:endParaRPr lang="en-US"/>
        </a:p>
      </dgm:t>
    </dgm:pt>
    <dgm:pt modelId="{B21D74F2-9B7D-47AD-BFCC-14207F710ABE}">
      <dgm:prSet/>
      <dgm:spPr/>
      <dgm:t>
        <a:bodyPr/>
        <a:lstStyle/>
        <a:p>
          <a:r>
            <a:rPr lang="en-US" dirty="0"/>
            <a:t>Pain specialists and palliative care team</a:t>
          </a:r>
        </a:p>
      </dgm:t>
    </dgm:pt>
    <dgm:pt modelId="{0D13638B-EC4E-40B2-9BDD-1EA20F9B16C6}" type="parTrans" cxnId="{89CBC900-24D7-4C55-B727-7B8A12BACE23}">
      <dgm:prSet/>
      <dgm:spPr/>
      <dgm:t>
        <a:bodyPr/>
        <a:lstStyle/>
        <a:p>
          <a:endParaRPr lang="en-US"/>
        </a:p>
      </dgm:t>
    </dgm:pt>
    <dgm:pt modelId="{21187391-B68F-44A4-86D4-39D5C223F73A}" type="sibTrans" cxnId="{89CBC900-24D7-4C55-B727-7B8A12BACE23}">
      <dgm:prSet/>
      <dgm:spPr/>
      <dgm:t>
        <a:bodyPr/>
        <a:lstStyle/>
        <a:p>
          <a:endParaRPr lang="en-US"/>
        </a:p>
      </dgm:t>
    </dgm:pt>
    <dgm:pt modelId="{98A41AA2-9F04-4329-8886-B49C559CDE70}">
      <dgm:prSet/>
      <dgm:spPr/>
      <dgm:t>
        <a:bodyPr/>
        <a:lstStyle/>
        <a:p>
          <a:r>
            <a:rPr lang="en-US" dirty="0"/>
            <a:t>Calcium and vitamin D supplements </a:t>
          </a:r>
        </a:p>
      </dgm:t>
    </dgm:pt>
    <dgm:pt modelId="{C8F64C59-9F7F-46C7-89C1-AE7BF0D6844B}" type="parTrans" cxnId="{4693397F-6079-479B-B1CF-D588D6AA76E1}">
      <dgm:prSet/>
      <dgm:spPr/>
      <dgm:t>
        <a:bodyPr/>
        <a:lstStyle/>
        <a:p>
          <a:endParaRPr lang="en-US"/>
        </a:p>
      </dgm:t>
    </dgm:pt>
    <dgm:pt modelId="{3E45FCDA-FB65-44DF-8817-8BC8C50613A8}" type="sibTrans" cxnId="{4693397F-6079-479B-B1CF-D588D6AA76E1}">
      <dgm:prSet/>
      <dgm:spPr/>
      <dgm:t>
        <a:bodyPr/>
        <a:lstStyle/>
        <a:p>
          <a:endParaRPr lang="en-US"/>
        </a:p>
      </dgm:t>
    </dgm:pt>
    <dgm:pt modelId="{D1BC7873-80BB-4F36-91EE-AED805475B99}">
      <dgm:prSet/>
      <dgm:spPr/>
      <dgm:t>
        <a:bodyPr/>
        <a:lstStyle/>
        <a:p>
          <a:r>
            <a:rPr lang="en-US" dirty="0"/>
            <a:t>Replacing immunoglobulins </a:t>
          </a:r>
        </a:p>
      </dgm:t>
    </dgm:pt>
    <dgm:pt modelId="{A163201D-E4C1-4BA7-B649-58C5D0E7E611}" type="parTrans" cxnId="{FA5353B6-CDA8-488F-AF04-9B8BF2F56139}">
      <dgm:prSet/>
      <dgm:spPr/>
      <dgm:t>
        <a:bodyPr/>
        <a:lstStyle/>
        <a:p>
          <a:endParaRPr lang="en-US"/>
        </a:p>
      </dgm:t>
    </dgm:pt>
    <dgm:pt modelId="{00DE0D6E-786C-4E4C-86FB-08F092EEA57E}" type="sibTrans" cxnId="{FA5353B6-CDA8-488F-AF04-9B8BF2F56139}">
      <dgm:prSet/>
      <dgm:spPr/>
      <dgm:t>
        <a:bodyPr/>
        <a:lstStyle/>
        <a:p>
          <a:endParaRPr lang="en-US"/>
        </a:p>
      </dgm:t>
    </dgm:pt>
    <dgm:pt modelId="{B0153C53-DB2A-4288-B37E-5159C46880A3}">
      <dgm:prSet/>
      <dgm:spPr/>
      <dgm:t>
        <a:bodyPr/>
        <a:lstStyle/>
        <a:p>
          <a:r>
            <a:rPr lang="en-US" dirty="0"/>
            <a:t>Role of radiotherapy </a:t>
          </a:r>
        </a:p>
      </dgm:t>
    </dgm:pt>
    <dgm:pt modelId="{912194F8-9716-41C4-B36A-6783BA341DCB}" type="parTrans" cxnId="{3FCBCCE0-01C6-40DB-B558-D25472C86BE2}">
      <dgm:prSet/>
      <dgm:spPr/>
      <dgm:t>
        <a:bodyPr/>
        <a:lstStyle/>
        <a:p>
          <a:endParaRPr lang="en-US"/>
        </a:p>
      </dgm:t>
    </dgm:pt>
    <dgm:pt modelId="{FE270F2D-9727-4036-90A8-26E4980CFD4C}" type="sibTrans" cxnId="{3FCBCCE0-01C6-40DB-B558-D25472C86BE2}">
      <dgm:prSet/>
      <dgm:spPr/>
      <dgm:t>
        <a:bodyPr/>
        <a:lstStyle/>
        <a:p>
          <a:endParaRPr lang="en-US"/>
        </a:p>
      </dgm:t>
    </dgm:pt>
    <dgm:pt modelId="{5F70CC32-211B-46FF-BB16-153766309FA1}">
      <dgm:prSet/>
      <dgm:spPr/>
      <dgm:t>
        <a:bodyPr/>
        <a:lstStyle/>
        <a:p>
          <a:r>
            <a:rPr lang="en-US" dirty="0"/>
            <a:t>Role of surgery or braces </a:t>
          </a:r>
        </a:p>
      </dgm:t>
    </dgm:pt>
    <dgm:pt modelId="{71B8AE38-D3F0-4B8F-89D6-05C4ACE0A6A3}" type="parTrans" cxnId="{B35992DE-C3EE-48BA-8BCC-B8B20FF5D8C7}">
      <dgm:prSet/>
      <dgm:spPr/>
      <dgm:t>
        <a:bodyPr/>
        <a:lstStyle/>
        <a:p>
          <a:endParaRPr lang="en-US"/>
        </a:p>
      </dgm:t>
    </dgm:pt>
    <dgm:pt modelId="{28BBC187-429F-4A7E-AB40-4D99151884F0}" type="sibTrans" cxnId="{B35992DE-C3EE-48BA-8BCC-B8B20FF5D8C7}">
      <dgm:prSet/>
      <dgm:spPr/>
      <dgm:t>
        <a:bodyPr/>
        <a:lstStyle/>
        <a:p>
          <a:endParaRPr lang="en-US"/>
        </a:p>
      </dgm:t>
    </dgm:pt>
    <dgm:pt modelId="{45B4F99A-DE7A-4857-AAF6-3A3CE59E6AA8}">
      <dgm:prSet/>
      <dgm:spPr/>
      <dgm:t>
        <a:bodyPr/>
        <a:lstStyle/>
        <a:p>
          <a:r>
            <a:rPr lang="en-US" dirty="0"/>
            <a:t>Protecting kidney function</a:t>
          </a:r>
        </a:p>
      </dgm:t>
    </dgm:pt>
    <dgm:pt modelId="{29587657-9C84-4F37-A3EC-000D9A30EFFC}" type="parTrans" cxnId="{25D4CDBF-1BE9-4030-AEB0-72D019C59207}">
      <dgm:prSet/>
      <dgm:spPr/>
      <dgm:t>
        <a:bodyPr/>
        <a:lstStyle/>
        <a:p>
          <a:endParaRPr lang="en-US"/>
        </a:p>
      </dgm:t>
    </dgm:pt>
    <dgm:pt modelId="{F3A2DA66-337C-46DE-B3E1-451102B3681D}" type="sibTrans" cxnId="{25D4CDBF-1BE9-4030-AEB0-72D019C59207}">
      <dgm:prSet/>
      <dgm:spPr/>
      <dgm:t>
        <a:bodyPr/>
        <a:lstStyle/>
        <a:p>
          <a:endParaRPr lang="en-US"/>
        </a:p>
      </dgm:t>
    </dgm:pt>
    <dgm:pt modelId="{26B00E11-8843-405B-B212-494AB7D1FD9C}">
      <dgm:prSet/>
      <dgm:spPr/>
      <dgm:t>
        <a:bodyPr/>
        <a:lstStyle/>
        <a:p>
          <a:r>
            <a:rPr lang="en-US" dirty="0"/>
            <a:t>Stay hydrated</a:t>
          </a:r>
        </a:p>
      </dgm:t>
    </dgm:pt>
    <dgm:pt modelId="{35323D2E-3CF2-49C7-B951-A2093B6F19FA}" type="parTrans" cxnId="{9EBD4652-1D97-43C8-AB77-E41A8B290ABD}">
      <dgm:prSet/>
      <dgm:spPr/>
      <dgm:t>
        <a:bodyPr/>
        <a:lstStyle/>
        <a:p>
          <a:endParaRPr lang="en-US"/>
        </a:p>
      </dgm:t>
    </dgm:pt>
    <dgm:pt modelId="{08759D19-2AED-4AA5-A108-A177DA68BF27}" type="sibTrans" cxnId="{9EBD4652-1D97-43C8-AB77-E41A8B290ABD}">
      <dgm:prSet/>
      <dgm:spPr/>
      <dgm:t>
        <a:bodyPr/>
        <a:lstStyle/>
        <a:p>
          <a:endParaRPr lang="en-US"/>
        </a:p>
      </dgm:t>
    </dgm:pt>
    <dgm:pt modelId="{A95A09E5-5A72-4EB2-9C47-DE9FF4BD72CE}">
      <dgm:prSet/>
      <dgm:spPr/>
      <dgm:t>
        <a:bodyPr/>
        <a:lstStyle/>
        <a:p>
          <a:r>
            <a:rPr lang="en-US" dirty="0"/>
            <a:t>Avoid non steroidal drugs </a:t>
          </a:r>
        </a:p>
      </dgm:t>
    </dgm:pt>
    <dgm:pt modelId="{96ABEF8C-DBA9-4775-A147-136A551AF818}" type="parTrans" cxnId="{32D107AF-827C-4EFF-8D10-5B47432DF596}">
      <dgm:prSet/>
      <dgm:spPr/>
      <dgm:t>
        <a:bodyPr/>
        <a:lstStyle/>
        <a:p>
          <a:endParaRPr lang="en-US"/>
        </a:p>
      </dgm:t>
    </dgm:pt>
    <dgm:pt modelId="{973E38A2-63FF-4D3E-92AA-EC99D6467EB4}" type="sibTrans" cxnId="{32D107AF-827C-4EFF-8D10-5B47432DF596}">
      <dgm:prSet/>
      <dgm:spPr/>
      <dgm:t>
        <a:bodyPr/>
        <a:lstStyle/>
        <a:p>
          <a:endParaRPr lang="en-US"/>
        </a:p>
      </dgm:t>
    </dgm:pt>
    <dgm:pt modelId="{213EDDD6-8D31-4834-A8F6-3EBAE52D88BD}">
      <dgm:prSet/>
      <dgm:spPr/>
      <dgm:t>
        <a:bodyPr/>
        <a:lstStyle/>
        <a:p>
          <a:r>
            <a:rPr lang="en-US" dirty="0"/>
            <a:t>MDT </a:t>
          </a:r>
        </a:p>
      </dgm:t>
    </dgm:pt>
    <dgm:pt modelId="{C0172911-285D-4CA9-A886-965A77A53E17}" type="parTrans" cxnId="{0943AD9E-B005-4FE7-A129-14547F48D6B7}">
      <dgm:prSet/>
      <dgm:spPr/>
      <dgm:t>
        <a:bodyPr/>
        <a:lstStyle/>
        <a:p>
          <a:endParaRPr lang="en-US"/>
        </a:p>
      </dgm:t>
    </dgm:pt>
    <dgm:pt modelId="{B02C350B-ECFA-45A8-83B8-18E93900A990}" type="sibTrans" cxnId="{0943AD9E-B005-4FE7-A129-14547F48D6B7}">
      <dgm:prSet/>
      <dgm:spPr/>
      <dgm:t>
        <a:bodyPr/>
        <a:lstStyle/>
        <a:p>
          <a:endParaRPr lang="en-US"/>
        </a:p>
      </dgm:t>
    </dgm:pt>
    <dgm:pt modelId="{A60594A7-A202-4A36-9ADE-8E83CE9AAA1A}">
      <dgm:prSet/>
      <dgm:spPr/>
      <dgm:t>
        <a:bodyPr/>
        <a:lstStyle/>
        <a:p>
          <a:r>
            <a:rPr lang="en-US" dirty="0"/>
            <a:t>CNS</a:t>
          </a:r>
        </a:p>
      </dgm:t>
    </dgm:pt>
    <dgm:pt modelId="{2781C9B6-E2E4-4113-96E6-3C430E866737}" type="parTrans" cxnId="{B76A9C65-EA0D-4297-9768-9BB6A1598371}">
      <dgm:prSet/>
      <dgm:spPr/>
      <dgm:t>
        <a:bodyPr/>
        <a:lstStyle/>
        <a:p>
          <a:endParaRPr lang="en-US"/>
        </a:p>
      </dgm:t>
    </dgm:pt>
    <dgm:pt modelId="{9758DF74-C6B7-48A3-BC65-8D97D330BB02}" type="sibTrans" cxnId="{B76A9C65-EA0D-4297-9768-9BB6A1598371}">
      <dgm:prSet/>
      <dgm:spPr/>
      <dgm:t>
        <a:bodyPr/>
        <a:lstStyle/>
        <a:p>
          <a:endParaRPr lang="en-US"/>
        </a:p>
      </dgm:t>
    </dgm:pt>
    <dgm:pt modelId="{80338C17-EDC2-4EB9-8DA2-DA22CEB591CA}">
      <dgm:prSet/>
      <dgm:spPr/>
      <dgm:t>
        <a:bodyPr/>
        <a:lstStyle/>
        <a:p>
          <a:r>
            <a:rPr lang="en-US" dirty="0"/>
            <a:t>Pharmacist</a:t>
          </a:r>
        </a:p>
      </dgm:t>
    </dgm:pt>
    <dgm:pt modelId="{2232CDF1-60BF-4587-9BFB-DA502F9E8E96}" type="parTrans" cxnId="{C2931A4D-28CD-43FD-AA31-1A9C13A5E54B}">
      <dgm:prSet/>
      <dgm:spPr/>
      <dgm:t>
        <a:bodyPr/>
        <a:lstStyle/>
        <a:p>
          <a:endParaRPr lang="en-US"/>
        </a:p>
      </dgm:t>
    </dgm:pt>
    <dgm:pt modelId="{DF1E2601-B139-4ABE-BC8E-CE03C5AAE180}" type="sibTrans" cxnId="{C2931A4D-28CD-43FD-AA31-1A9C13A5E54B}">
      <dgm:prSet/>
      <dgm:spPr/>
      <dgm:t>
        <a:bodyPr/>
        <a:lstStyle/>
        <a:p>
          <a:endParaRPr lang="en-US"/>
        </a:p>
      </dgm:t>
    </dgm:pt>
    <dgm:pt modelId="{29DE4F55-C725-4D0F-A560-A63D02E5F82B}">
      <dgm:prSet/>
      <dgm:spPr/>
      <dgm:t>
        <a:bodyPr/>
        <a:lstStyle/>
        <a:p>
          <a:r>
            <a:rPr lang="en-US" dirty="0"/>
            <a:t>Physiotherapist </a:t>
          </a:r>
        </a:p>
      </dgm:t>
    </dgm:pt>
    <dgm:pt modelId="{B721894E-8FA5-4E1B-893E-664A579DB53E}" type="parTrans" cxnId="{96D3CC2A-6B75-4EA3-A9CE-BFF55A653BD7}">
      <dgm:prSet/>
      <dgm:spPr/>
      <dgm:t>
        <a:bodyPr/>
        <a:lstStyle/>
        <a:p>
          <a:endParaRPr lang="en-US"/>
        </a:p>
      </dgm:t>
    </dgm:pt>
    <dgm:pt modelId="{5AB48260-A006-4751-967B-D900445AE41C}" type="sibTrans" cxnId="{96D3CC2A-6B75-4EA3-A9CE-BFF55A653BD7}">
      <dgm:prSet/>
      <dgm:spPr/>
      <dgm:t>
        <a:bodyPr/>
        <a:lstStyle/>
        <a:p>
          <a:endParaRPr lang="en-US"/>
        </a:p>
      </dgm:t>
    </dgm:pt>
    <dgm:pt modelId="{38446260-B896-43AA-8BAF-79F3CED4F721}">
      <dgm:prSet/>
      <dgm:spPr/>
      <dgm:t>
        <a:bodyPr/>
        <a:lstStyle/>
        <a:p>
          <a:r>
            <a:rPr lang="en-US" dirty="0"/>
            <a:t>OT</a:t>
          </a:r>
        </a:p>
      </dgm:t>
    </dgm:pt>
    <dgm:pt modelId="{6CA3D6D1-D59D-4FE8-859F-EB825C6D1965}" type="parTrans" cxnId="{0D013809-0B6A-4561-A99B-9F09F595F884}">
      <dgm:prSet/>
      <dgm:spPr/>
      <dgm:t>
        <a:bodyPr/>
        <a:lstStyle/>
        <a:p>
          <a:endParaRPr lang="en-US"/>
        </a:p>
      </dgm:t>
    </dgm:pt>
    <dgm:pt modelId="{94A3045D-383A-4BC0-BFA8-B9B59E7E00A5}" type="sibTrans" cxnId="{0D013809-0B6A-4561-A99B-9F09F595F884}">
      <dgm:prSet/>
      <dgm:spPr/>
      <dgm:t>
        <a:bodyPr/>
        <a:lstStyle/>
        <a:p>
          <a:endParaRPr lang="en-US"/>
        </a:p>
      </dgm:t>
    </dgm:pt>
    <dgm:pt modelId="{18DE6933-CD14-47B5-9B8F-1E5F26285EB0}">
      <dgm:prSet/>
      <dgm:spPr/>
      <dgm:t>
        <a:bodyPr/>
        <a:lstStyle/>
        <a:p>
          <a:r>
            <a:rPr lang="en-US" dirty="0"/>
            <a:t>Social Worker </a:t>
          </a:r>
        </a:p>
      </dgm:t>
    </dgm:pt>
    <dgm:pt modelId="{729DF7E8-5294-4975-9049-8A099166051E}" type="parTrans" cxnId="{4743221C-9638-4CA9-8BE5-8F74FC7F10F8}">
      <dgm:prSet/>
      <dgm:spPr/>
      <dgm:t>
        <a:bodyPr/>
        <a:lstStyle/>
        <a:p>
          <a:endParaRPr lang="en-US"/>
        </a:p>
      </dgm:t>
    </dgm:pt>
    <dgm:pt modelId="{11C8E8A7-C0D1-4B6D-8055-9121CF5B480C}" type="sibTrans" cxnId="{4743221C-9638-4CA9-8BE5-8F74FC7F10F8}">
      <dgm:prSet/>
      <dgm:spPr/>
      <dgm:t>
        <a:bodyPr/>
        <a:lstStyle/>
        <a:p>
          <a:endParaRPr lang="en-US"/>
        </a:p>
      </dgm:t>
    </dgm:pt>
    <dgm:pt modelId="{9FC72CC7-A6BE-4722-BB39-769E8763A929}">
      <dgm:prSet/>
      <dgm:spPr/>
      <dgm:t>
        <a:bodyPr/>
        <a:lstStyle/>
        <a:p>
          <a:r>
            <a:rPr lang="en-US" dirty="0"/>
            <a:t>Counselling </a:t>
          </a:r>
        </a:p>
      </dgm:t>
    </dgm:pt>
    <dgm:pt modelId="{1A0F8F23-35F2-4831-AA37-B98694C855E5}" type="parTrans" cxnId="{071EEBBB-2C7C-4542-91D4-7325B7E78611}">
      <dgm:prSet/>
      <dgm:spPr/>
      <dgm:t>
        <a:bodyPr/>
        <a:lstStyle/>
        <a:p>
          <a:endParaRPr lang="en-US"/>
        </a:p>
      </dgm:t>
    </dgm:pt>
    <dgm:pt modelId="{00EC6571-3AF4-4EC0-8252-9166100D5F57}" type="sibTrans" cxnId="{071EEBBB-2C7C-4542-91D4-7325B7E78611}">
      <dgm:prSet/>
      <dgm:spPr/>
      <dgm:t>
        <a:bodyPr/>
        <a:lstStyle/>
        <a:p>
          <a:endParaRPr lang="en-US"/>
        </a:p>
      </dgm:t>
    </dgm:pt>
    <dgm:pt modelId="{11DAA034-D2CA-A949-8A11-AC2E4D6DE570}" type="pres">
      <dgm:prSet presAssocID="{0F4C783A-C6AD-4783-B44E-318BEA7CE654}" presName="Name0" presStyleCnt="0">
        <dgm:presLayoutVars>
          <dgm:dir/>
          <dgm:animLvl val="lvl"/>
          <dgm:resizeHandles val="exact"/>
        </dgm:presLayoutVars>
      </dgm:prSet>
      <dgm:spPr/>
    </dgm:pt>
    <dgm:pt modelId="{AB277F39-67B3-A442-B67E-DDA2961882AE}" type="pres">
      <dgm:prSet presAssocID="{6C5922AC-79B8-46A6-877D-E60CF8BF839D}" presName="composite" presStyleCnt="0"/>
      <dgm:spPr/>
    </dgm:pt>
    <dgm:pt modelId="{F46F1D98-9B6D-3846-8E8A-8819C449A977}" type="pres">
      <dgm:prSet presAssocID="{6C5922AC-79B8-46A6-877D-E60CF8BF839D}" presName="parTx" presStyleLbl="alignNode1" presStyleIdx="0" presStyleCnt="5">
        <dgm:presLayoutVars>
          <dgm:chMax val="0"/>
          <dgm:chPref val="0"/>
          <dgm:bulletEnabled val="1"/>
        </dgm:presLayoutVars>
      </dgm:prSet>
      <dgm:spPr/>
    </dgm:pt>
    <dgm:pt modelId="{D9F0C8D4-778F-CF46-999B-915722B87B75}" type="pres">
      <dgm:prSet presAssocID="{6C5922AC-79B8-46A6-877D-E60CF8BF839D}" presName="desTx" presStyleLbl="alignAccFollowNode1" presStyleIdx="0" presStyleCnt="5">
        <dgm:presLayoutVars>
          <dgm:bulletEnabled val="1"/>
        </dgm:presLayoutVars>
      </dgm:prSet>
      <dgm:spPr/>
    </dgm:pt>
    <dgm:pt modelId="{4EB918CA-72E9-C349-BC23-50B7F8E5F2E5}" type="pres">
      <dgm:prSet presAssocID="{EDF17927-9668-4A28-8619-5549BBD86F5A}" presName="space" presStyleCnt="0"/>
      <dgm:spPr/>
    </dgm:pt>
    <dgm:pt modelId="{A89885AD-A3DE-234B-BC44-D769753A5FE2}" type="pres">
      <dgm:prSet presAssocID="{CBAD2417-AB42-4316-A3A5-4F5C184F829E}" presName="composite" presStyleCnt="0"/>
      <dgm:spPr/>
    </dgm:pt>
    <dgm:pt modelId="{A3A18E52-337B-6A4A-972A-B9A818A294AC}" type="pres">
      <dgm:prSet presAssocID="{CBAD2417-AB42-4316-A3A5-4F5C184F829E}" presName="parTx" presStyleLbl="alignNode1" presStyleIdx="1" presStyleCnt="5">
        <dgm:presLayoutVars>
          <dgm:chMax val="0"/>
          <dgm:chPref val="0"/>
          <dgm:bulletEnabled val="1"/>
        </dgm:presLayoutVars>
      </dgm:prSet>
      <dgm:spPr/>
    </dgm:pt>
    <dgm:pt modelId="{23DE8B00-C01F-4748-A87B-FBC9DF60AFA0}" type="pres">
      <dgm:prSet presAssocID="{CBAD2417-AB42-4316-A3A5-4F5C184F829E}" presName="desTx" presStyleLbl="alignAccFollowNode1" presStyleIdx="1" presStyleCnt="5">
        <dgm:presLayoutVars>
          <dgm:bulletEnabled val="1"/>
        </dgm:presLayoutVars>
      </dgm:prSet>
      <dgm:spPr/>
    </dgm:pt>
    <dgm:pt modelId="{8803FC60-D9D8-924F-8F9A-8311C45F8663}" type="pres">
      <dgm:prSet presAssocID="{0FBC134E-6A1D-4C47-9FA3-F1E7788E40E1}" presName="space" presStyleCnt="0"/>
      <dgm:spPr/>
    </dgm:pt>
    <dgm:pt modelId="{E76FAD44-60E6-9043-B551-260FE228120D}" type="pres">
      <dgm:prSet presAssocID="{3B58BA75-0F03-46DB-9714-4D2692013DF9}" presName="composite" presStyleCnt="0"/>
      <dgm:spPr/>
    </dgm:pt>
    <dgm:pt modelId="{8D00B435-0A19-A046-BCAC-7C4C485E9F3C}" type="pres">
      <dgm:prSet presAssocID="{3B58BA75-0F03-46DB-9714-4D2692013DF9}" presName="parTx" presStyleLbl="alignNode1" presStyleIdx="2" presStyleCnt="5">
        <dgm:presLayoutVars>
          <dgm:chMax val="0"/>
          <dgm:chPref val="0"/>
          <dgm:bulletEnabled val="1"/>
        </dgm:presLayoutVars>
      </dgm:prSet>
      <dgm:spPr/>
    </dgm:pt>
    <dgm:pt modelId="{3586FF90-6D31-2245-8998-0104F82CA1CE}" type="pres">
      <dgm:prSet presAssocID="{3B58BA75-0F03-46DB-9714-4D2692013DF9}" presName="desTx" presStyleLbl="alignAccFollowNode1" presStyleIdx="2" presStyleCnt="5">
        <dgm:presLayoutVars>
          <dgm:bulletEnabled val="1"/>
        </dgm:presLayoutVars>
      </dgm:prSet>
      <dgm:spPr/>
    </dgm:pt>
    <dgm:pt modelId="{9A1D856E-80A6-CC42-AEE4-FE7149788595}" type="pres">
      <dgm:prSet presAssocID="{8E804BFC-A813-4C3E-B7EA-D6A7BC68A0F3}" presName="space" presStyleCnt="0"/>
      <dgm:spPr/>
    </dgm:pt>
    <dgm:pt modelId="{2E55351C-896B-134E-A886-948DD7484EE5}" type="pres">
      <dgm:prSet presAssocID="{45B4F99A-DE7A-4857-AAF6-3A3CE59E6AA8}" presName="composite" presStyleCnt="0"/>
      <dgm:spPr/>
    </dgm:pt>
    <dgm:pt modelId="{4B342BEF-8CCF-684B-8BCC-49C981CC3A15}" type="pres">
      <dgm:prSet presAssocID="{45B4F99A-DE7A-4857-AAF6-3A3CE59E6AA8}" presName="parTx" presStyleLbl="alignNode1" presStyleIdx="3" presStyleCnt="5">
        <dgm:presLayoutVars>
          <dgm:chMax val="0"/>
          <dgm:chPref val="0"/>
          <dgm:bulletEnabled val="1"/>
        </dgm:presLayoutVars>
      </dgm:prSet>
      <dgm:spPr/>
    </dgm:pt>
    <dgm:pt modelId="{EAB646DC-85E5-6E48-9CFE-57891FC98180}" type="pres">
      <dgm:prSet presAssocID="{45B4F99A-DE7A-4857-AAF6-3A3CE59E6AA8}" presName="desTx" presStyleLbl="alignAccFollowNode1" presStyleIdx="3" presStyleCnt="5">
        <dgm:presLayoutVars>
          <dgm:bulletEnabled val="1"/>
        </dgm:presLayoutVars>
      </dgm:prSet>
      <dgm:spPr/>
    </dgm:pt>
    <dgm:pt modelId="{EE9CC7E2-1D3A-3447-8307-9039E0018B6C}" type="pres">
      <dgm:prSet presAssocID="{F3A2DA66-337C-46DE-B3E1-451102B3681D}" presName="space" presStyleCnt="0"/>
      <dgm:spPr/>
    </dgm:pt>
    <dgm:pt modelId="{5B32BD31-E2B2-6849-B182-AB92C18B3AA0}" type="pres">
      <dgm:prSet presAssocID="{213EDDD6-8D31-4834-A8F6-3EBAE52D88BD}" presName="composite" presStyleCnt="0"/>
      <dgm:spPr/>
    </dgm:pt>
    <dgm:pt modelId="{D3F50080-E447-9545-B23C-17550B5E9344}" type="pres">
      <dgm:prSet presAssocID="{213EDDD6-8D31-4834-A8F6-3EBAE52D88BD}" presName="parTx" presStyleLbl="alignNode1" presStyleIdx="4" presStyleCnt="5">
        <dgm:presLayoutVars>
          <dgm:chMax val="0"/>
          <dgm:chPref val="0"/>
          <dgm:bulletEnabled val="1"/>
        </dgm:presLayoutVars>
      </dgm:prSet>
      <dgm:spPr/>
    </dgm:pt>
    <dgm:pt modelId="{CEC1E5F8-5671-B74D-A077-C2E4D145F3E9}" type="pres">
      <dgm:prSet presAssocID="{213EDDD6-8D31-4834-A8F6-3EBAE52D88BD}" presName="desTx" presStyleLbl="alignAccFollowNode1" presStyleIdx="4" presStyleCnt="5">
        <dgm:presLayoutVars>
          <dgm:bulletEnabled val="1"/>
        </dgm:presLayoutVars>
      </dgm:prSet>
      <dgm:spPr/>
    </dgm:pt>
  </dgm:ptLst>
  <dgm:cxnLst>
    <dgm:cxn modelId="{E0119D00-EB11-EB46-9D83-8A5855C0018E}" type="presOf" srcId="{26B00E11-8843-405B-B212-494AB7D1FD9C}" destId="{EAB646DC-85E5-6E48-9CFE-57891FC98180}" srcOrd="0" destOrd="0" presId="urn:microsoft.com/office/officeart/2005/8/layout/hList1"/>
    <dgm:cxn modelId="{89CBC900-24D7-4C55-B727-7B8A12BACE23}" srcId="{3B58BA75-0F03-46DB-9714-4D2692013DF9}" destId="{B21D74F2-9B7D-47AD-BFCC-14207F710ABE}" srcOrd="0" destOrd="0" parTransId="{0D13638B-EC4E-40B2-9BDD-1EA20F9B16C6}" sibTransId="{21187391-B68F-44A4-86D4-39D5C223F73A}"/>
    <dgm:cxn modelId="{93C99601-4E09-F943-B875-31A170017A08}" type="presOf" srcId="{B21D74F2-9B7D-47AD-BFCC-14207F710ABE}" destId="{3586FF90-6D31-2245-8998-0104F82CA1CE}" srcOrd="0" destOrd="0" presId="urn:microsoft.com/office/officeart/2005/8/layout/hList1"/>
    <dgm:cxn modelId="{D2E9D303-B05B-4B1D-A9EF-3D5D46499E60}" srcId="{6C5922AC-79B8-46A6-877D-E60CF8BF839D}" destId="{0A235A16-A2B8-40A0-8D94-C2AC6DD5A4C5}" srcOrd="0" destOrd="0" parTransId="{1B52A434-74FD-4ADB-AA6E-6AA35E635908}" sibTransId="{516FBC2F-7E79-4AD0-A5B7-A3343584080D}"/>
    <dgm:cxn modelId="{4AF4CC06-70C6-C44D-8D93-CC833250495B}" type="presOf" srcId="{B0153C53-DB2A-4288-B37E-5159C46880A3}" destId="{3586FF90-6D31-2245-8998-0104F82CA1CE}" srcOrd="0" destOrd="1" presId="urn:microsoft.com/office/officeart/2005/8/layout/hList1"/>
    <dgm:cxn modelId="{0D013809-0B6A-4561-A99B-9F09F595F884}" srcId="{213EDDD6-8D31-4834-A8F6-3EBAE52D88BD}" destId="{38446260-B896-43AA-8BAF-79F3CED4F721}" srcOrd="3" destOrd="0" parTransId="{6CA3D6D1-D59D-4FE8-859F-EB825C6D1965}" sibTransId="{94A3045D-383A-4BC0-BFA8-B9B59E7E00A5}"/>
    <dgm:cxn modelId="{AF69EC0D-6A9A-D146-BF48-1EB4A272E546}" type="presOf" srcId="{DF80100B-06EC-47DC-996B-CE56A517F4C8}" destId="{23DE8B00-C01F-4748-A87B-FBC9DF60AFA0}" srcOrd="0" destOrd="0" presId="urn:microsoft.com/office/officeart/2005/8/layout/hList1"/>
    <dgm:cxn modelId="{1E17A011-71DA-5B4B-9A52-A5C1DC449EF9}" type="presOf" srcId="{5F70CC32-211B-46FF-BB16-153766309FA1}" destId="{3586FF90-6D31-2245-8998-0104F82CA1CE}" srcOrd="0" destOrd="2" presId="urn:microsoft.com/office/officeart/2005/8/layout/hList1"/>
    <dgm:cxn modelId="{AD10A111-EEC1-5B41-9C9B-8DEE3C51EBB5}" type="presOf" srcId="{18DE6933-CD14-47B5-9B8F-1E5F26285EB0}" destId="{CEC1E5F8-5671-B74D-A077-C2E4D145F3E9}" srcOrd="0" destOrd="4" presId="urn:microsoft.com/office/officeart/2005/8/layout/hList1"/>
    <dgm:cxn modelId="{1815F212-C98B-40D3-BD2E-64628F21A738}" srcId="{6C5922AC-79B8-46A6-877D-E60CF8BF839D}" destId="{1A48AD8E-004B-4414-BC74-08F2DF47E429}" srcOrd="2" destOrd="0" parTransId="{A8D1C08E-194C-41DC-A7A1-78130BA21A67}" sibTransId="{4516ECF7-505A-4A7E-BDB2-4B7CB693B5E9}"/>
    <dgm:cxn modelId="{4743221C-9638-4CA9-8BE5-8F74FC7F10F8}" srcId="{213EDDD6-8D31-4834-A8F6-3EBAE52D88BD}" destId="{18DE6933-CD14-47B5-9B8F-1E5F26285EB0}" srcOrd="4" destOrd="0" parTransId="{729DF7E8-5294-4975-9049-8A099166051E}" sibTransId="{11C8E8A7-C0D1-4B6D-8055-9121CF5B480C}"/>
    <dgm:cxn modelId="{6B1E431D-5019-F74C-AFC5-7A84082CA5D8}" type="presOf" srcId="{38446260-B896-43AA-8BAF-79F3CED4F721}" destId="{CEC1E5F8-5671-B74D-A077-C2E4D145F3E9}" srcOrd="0" destOrd="3" presId="urn:microsoft.com/office/officeart/2005/8/layout/hList1"/>
    <dgm:cxn modelId="{90ECC827-7CAA-8B4F-8345-D322CE5A8145}" type="presOf" srcId="{0A235A16-A2B8-40A0-8D94-C2AC6DD5A4C5}" destId="{D9F0C8D4-778F-CF46-999B-915722B87B75}" srcOrd="0" destOrd="0" presId="urn:microsoft.com/office/officeart/2005/8/layout/hList1"/>
    <dgm:cxn modelId="{96D3CC2A-6B75-4EA3-A9CE-BFF55A653BD7}" srcId="{213EDDD6-8D31-4834-A8F6-3EBAE52D88BD}" destId="{29DE4F55-C725-4D0F-A560-A63D02E5F82B}" srcOrd="2" destOrd="0" parTransId="{B721894E-8FA5-4E1B-893E-664A579DB53E}" sibTransId="{5AB48260-A006-4751-967B-D900445AE41C}"/>
    <dgm:cxn modelId="{5EB9573E-A397-AF46-89A8-843CC670083A}" type="presOf" srcId="{45B4F99A-DE7A-4857-AAF6-3A3CE59E6AA8}" destId="{4B342BEF-8CCF-684B-8BCC-49C981CC3A15}" srcOrd="0" destOrd="0" presId="urn:microsoft.com/office/officeart/2005/8/layout/hList1"/>
    <dgm:cxn modelId="{C2931A4D-28CD-43FD-AA31-1A9C13A5E54B}" srcId="{213EDDD6-8D31-4834-A8F6-3EBAE52D88BD}" destId="{80338C17-EDC2-4EB9-8DA2-DA22CEB591CA}" srcOrd="1" destOrd="0" parTransId="{2232CDF1-60BF-4587-9BFB-DA502F9E8E96}" sibTransId="{DF1E2601-B139-4ABE-BC8E-CE03C5AAE180}"/>
    <dgm:cxn modelId="{3F55DE51-2212-354D-BE74-94E0E18D5483}" type="presOf" srcId="{3B58BA75-0F03-46DB-9714-4D2692013DF9}" destId="{8D00B435-0A19-A046-BCAC-7C4C485E9F3C}" srcOrd="0" destOrd="0" presId="urn:microsoft.com/office/officeart/2005/8/layout/hList1"/>
    <dgm:cxn modelId="{9EBD4652-1D97-43C8-AB77-E41A8B290ABD}" srcId="{45B4F99A-DE7A-4857-AAF6-3A3CE59E6AA8}" destId="{26B00E11-8843-405B-B212-494AB7D1FD9C}" srcOrd="0" destOrd="0" parTransId="{35323D2E-3CF2-49C7-B951-A2093B6F19FA}" sibTransId="{08759D19-2AED-4AA5-A108-A177DA68BF27}"/>
    <dgm:cxn modelId="{EDBADE5A-B5BB-45C9-9692-4371FBBAFD61}" srcId="{0F4C783A-C6AD-4783-B44E-318BEA7CE654}" destId="{CBAD2417-AB42-4316-A3A5-4F5C184F829E}" srcOrd="1" destOrd="0" parTransId="{9D352B9E-588E-4E6B-ABF0-270F0AC90D9A}" sibTransId="{0FBC134E-6A1D-4C47-9FA3-F1E7788E40E1}"/>
    <dgm:cxn modelId="{337FBA5B-420B-BE43-A0F1-5AD027C591C9}" type="presOf" srcId="{CBAD2417-AB42-4316-A3A5-4F5C184F829E}" destId="{A3A18E52-337B-6A4A-972A-B9A818A294AC}" srcOrd="0" destOrd="0" presId="urn:microsoft.com/office/officeart/2005/8/layout/hList1"/>
    <dgm:cxn modelId="{6FF79F5D-EDF5-124A-90C3-C2170384F398}" type="presOf" srcId="{213EDDD6-8D31-4834-A8F6-3EBAE52D88BD}" destId="{D3F50080-E447-9545-B23C-17550B5E9344}" srcOrd="0" destOrd="0" presId="urn:microsoft.com/office/officeart/2005/8/layout/hList1"/>
    <dgm:cxn modelId="{957C4E60-9D7B-834F-B9FD-E980F00051C0}" type="presOf" srcId="{80338C17-EDC2-4EB9-8DA2-DA22CEB591CA}" destId="{CEC1E5F8-5671-B74D-A077-C2E4D145F3E9}" srcOrd="0" destOrd="1" presId="urn:microsoft.com/office/officeart/2005/8/layout/hList1"/>
    <dgm:cxn modelId="{B76A9C65-EA0D-4297-9768-9BB6A1598371}" srcId="{213EDDD6-8D31-4834-A8F6-3EBAE52D88BD}" destId="{A60594A7-A202-4A36-9ADE-8E83CE9AAA1A}" srcOrd="0" destOrd="0" parTransId="{2781C9B6-E2E4-4113-96E6-3C430E866737}" sibTransId="{9758DF74-C6B7-48A3-BC65-8D97D330BB02}"/>
    <dgm:cxn modelId="{E924896C-DAC4-434C-856F-352A6E6FDDE5}" type="presOf" srcId="{1A48AD8E-004B-4414-BC74-08F2DF47E429}" destId="{D9F0C8D4-778F-CF46-999B-915722B87B75}" srcOrd="0" destOrd="2" presId="urn:microsoft.com/office/officeart/2005/8/layout/hList1"/>
    <dgm:cxn modelId="{4693397F-6079-479B-B1CF-D588D6AA76E1}" srcId="{6C5922AC-79B8-46A6-877D-E60CF8BF839D}" destId="{98A41AA2-9F04-4329-8886-B49C559CDE70}" srcOrd="1" destOrd="0" parTransId="{C8F64C59-9F7F-46C7-89C1-AE7BF0D6844B}" sibTransId="{3E45FCDA-FB65-44DF-8817-8BC8C50613A8}"/>
    <dgm:cxn modelId="{E84CAF95-5D03-0343-9FDD-E88F3B531898}" type="presOf" srcId="{29DE4F55-C725-4D0F-A560-A63D02E5F82B}" destId="{CEC1E5F8-5671-B74D-A077-C2E4D145F3E9}" srcOrd="0" destOrd="2" presId="urn:microsoft.com/office/officeart/2005/8/layout/hList1"/>
    <dgm:cxn modelId="{0943AD9E-B005-4FE7-A129-14547F48D6B7}" srcId="{0F4C783A-C6AD-4783-B44E-318BEA7CE654}" destId="{213EDDD6-8D31-4834-A8F6-3EBAE52D88BD}" srcOrd="4" destOrd="0" parTransId="{C0172911-285D-4CA9-A886-965A77A53E17}" sibTransId="{B02C350B-ECFA-45A8-83B8-18E93900A990}"/>
    <dgm:cxn modelId="{056CBFA2-6428-A749-981B-864B7AC4F5E0}" type="presOf" srcId="{6C5922AC-79B8-46A6-877D-E60CF8BF839D}" destId="{F46F1D98-9B6D-3846-8E8A-8819C449A977}" srcOrd="0" destOrd="0" presId="urn:microsoft.com/office/officeart/2005/8/layout/hList1"/>
    <dgm:cxn modelId="{E671F1A6-7228-5E46-A7AC-10574E3BA0FB}" type="presOf" srcId="{A5FDADCC-4BAF-426C-A52F-72CBDE6D9A2E}" destId="{23DE8B00-C01F-4748-A87B-FBC9DF60AFA0}" srcOrd="0" destOrd="1" presId="urn:microsoft.com/office/officeart/2005/8/layout/hList1"/>
    <dgm:cxn modelId="{E2BD91AD-6712-42E2-B765-AB3B4DEBFB5E}" srcId="{0F4C783A-C6AD-4783-B44E-318BEA7CE654}" destId="{6C5922AC-79B8-46A6-877D-E60CF8BF839D}" srcOrd="0" destOrd="0" parTransId="{7C90472A-DEE8-4CB6-B622-76B8107F7A06}" sibTransId="{EDF17927-9668-4A28-8619-5549BBD86F5A}"/>
    <dgm:cxn modelId="{32D107AF-827C-4EFF-8D10-5B47432DF596}" srcId="{45B4F99A-DE7A-4857-AAF6-3A3CE59E6AA8}" destId="{A95A09E5-5A72-4EB2-9C47-DE9FF4BD72CE}" srcOrd="1" destOrd="0" parTransId="{96ABEF8C-DBA9-4775-A147-136A551AF818}" sibTransId="{973E38A2-63FF-4D3E-92AA-EC99D6467EB4}"/>
    <dgm:cxn modelId="{FA5353B6-CDA8-488F-AF04-9B8BF2F56139}" srcId="{CBAD2417-AB42-4316-A3A5-4F5C184F829E}" destId="{D1BC7873-80BB-4F36-91EE-AED805475B99}" srcOrd="2" destOrd="0" parTransId="{A163201D-E4C1-4BA7-B649-58C5D0E7E611}" sibTransId="{00DE0D6E-786C-4E4C-86FB-08F092EEA57E}"/>
    <dgm:cxn modelId="{8C3AA9B8-5606-2E4B-A214-4AB843AD11CC}" type="presOf" srcId="{A95A09E5-5A72-4EB2-9C47-DE9FF4BD72CE}" destId="{EAB646DC-85E5-6E48-9CFE-57891FC98180}" srcOrd="0" destOrd="1" presId="urn:microsoft.com/office/officeart/2005/8/layout/hList1"/>
    <dgm:cxn modelId="{071EEBBB-2C7C-4542-91D4-7325B7E78611}" srcId="{213EDDD6-8D31-4834-A8F6-3EBAE52D88BD}" destId="{9FC72CC7-A6BE-4722-BB39-769E8763A929}" srcOrd="5" destOrd="0" parTransId="{1A0F8F23-35F2-4831-AA37-B98694C855E5}" sibTransId="{00EC6571-3AF4-4EC0-8252-9166100D5F57}"/>
    <dgm:cxn modelId="{7EA266BE-0A07-4371-B743-1D9A83D66210}" srcId="{CBAD2417-AB42-4316-A3A5-4F5C184F829E}" destId="{A5FDADCC-4BAF-426C-A52F-72CBDE6D9A2E}" srcOrd="1" destOrd="0" parTransId="{71C97816-CC38-4E05-BBE4-6F30392348A1}" sibTransId="{1C2806A6-D858-4CFB-8982-B4E23B92A614}"/>
    <dgm:cxn modelId="{25D4CDBF-1BE9-4030-AEB0-72D019C59207}" srcId="{0F4C783A-C6AD-4783-B44E-318BEA7CE654}" destId="{45B4F99A-DE7A-4857-AAF6-3A3CE59E6AA8}" srcOrd="3" destOrd="0" parTransId="{29587657-9C84-4F37-A3EC-000D9A30EFFC}" sibTransId="{F3A2DA66-337C-46DE-B3E1-451102B3681D}"/>
    <dgm:cxn modelId="{3DD7D1C1-1FFB-FB40-9B49-FBFCEE550B29}" type="presOf" srcId="{A60594A7-A202-4A36-9ADE-8E83CE9AAA1A}" destId="{CEC1E5F8-5671-B74D-A077-C2E4D145F3E9}" srcOrd="0" destOrd="0" presId="urn:microsoft.com/office/officeart/2005/8/layout/hList1"/>
    <dgm:cxn modelId="{A3382BC3-C88B-8A4C-8A6F-CD1398DAE572}" type="presOf" srcId="{0F4C783A-C6AD-4783-B44E-318BEA7CE654}" destId="{11DAA034-D2CA-A949-8A11-AC2E4D6DE570}" srcOrd="0" destOrd="0" presId="urn:microsoft.com/office/officeart/2005/8/layout/hList1"/>
    <dgm:cxn modelId="{B35992DE-C3EE-48BA-8BCC-B8B20FF5D8C7}" srcId="{3B58BA75-0F03-46DB-9714-4D2692013DF9}" destId="{5F70CC32-211B-46FF-BB16-153766309FA1}" srcOrd="2" destOrd="0" parTransId="{71B8AE38-D3F0-4B8F-89D6-05C4ACE0A6A3}" sibTransId="{28BBC187-429F-4A7E-AB40-4D99151884F0}"/>
    <dgm:cxn modelId="{3FCBCCE0-01C6-40DB-B558-D25472C86BE2}" srcId="{3B58BA75-0F03-46DB-9714-4D2692013DF9}" destId="{B0153C53-DB2A-4288-B37E-5159C46880A3}" srcOrd="1" destOrd="0" parTransId="{912194F8-9716-41C4-B36A-6783BA341DCB}" sibTransId="{FE270F2D-9727-4036-90A8-26E4980CFD4C}"/>
    <dgm:cxn modelId="{67B55EE4-6926-4FD1-B119-A068A0004DA8}" srcId="{CBAD2417-AB42-4316-A3A5-4F5C184F829E}" destId="{DF80100B-06EC-47DC-996B-CE56A517F4C8}" srcOrd="0" destOrd="0" parTransId="{45C33B6A-4BAA-4C2A-8269-6A6F12681A7C}" sibTransId="{407A243A-CBAF-4397-9ED5-A22C8A47CE24}"/>
    <dgm:cxn modelId="{E745BAE7-AF90-4DEE-A68E-3ADEB62CC0A6}" srcId="{0F4C783A-C6AD-4783-B44E-318BEA7CE654}" destId="{3B58BA75-0F03-46DB-9714-4D2692013DF9}" srcOrd="2" destOrd="0" parTransId="{AAE22996-DCB6-49B8-B506-302C41518FE8}" sibTransId="{8E804BFC-A813-4C3E-B7EA-D6A7BC68A0F3}"/>
    <dgm:cxn modelId="{0BF3DFE9-1BA5-0D42-9959-C3026D4253BD}" type="presOf" srcId="{9FC72CC7-A6BE-4722-BB39-769E8763A929}" destId="{CEC1E5F8-5671-B74D-A077-C2E4D145F3E9}" srcOrd="0" destOrd="5" presId="urn:microsoft.com/office/officeart/2005/8/layout/hList1"/>
    <dgm:cxn modelId="{596629EF-B1C4-704D-83E7-8B3235A01660}" type="presOf" srcId="{D1BC7873-80BB-4F36-91EE-AED805475B99}" destId="{23DE8B00-C01F-4748-A87B-FBC9DF60AFA0}" srcOrd="0" destOrd="2" presId="urn:microsoft.com/office/officeart/2005/8/layout/hList1"/>
    <dgm:cxn modelId="{EA5BA4F5-6958-3340-92C3-E48488275235}" type="presOf" srcId="{98A41AA2-9F04-4329-8886-B49C559CDE70}" destId="{D9F0C8D4-778F-CF46-999B-915722B87B75}" srcOrd="0" destOrd="1" presId="urn:microsoft.com/office/officeart/2005/8/layout/hList1"/>
    <dgm:cxn modelId="{42A01142-5CDF-2641-9A78-8FC87AF6BF3C}" type="presParOf" srcId="{11DAA034-D2CA-A949-8A11-AC2E4D6DE570}" destId="{AB277F39-67B3-A442-B67E-DDA2961882AE}" srcOrd="0" destOrd="0" presId="urn:microsoft.com/office/officeart/2005/8/layout/hList1"/>
    <dgm:cxn modelId="{1DE59BD4-9924-3746-858B-7541681CD06B}" type="presParOf" srcId="{AB277F39-67B3-A442-B67E-DDA2961882AE}" destId="{F46F1D98-9B6D-3846-8E8A-8819C449A977}" srcOrd="0" destOrd="0" presId="urn:microsoft.com/office/officeart/2005/8/layout/hList1"/>
    <dgm:cxn modelId="{8D53FBF2-0F4F-B844-8B64-D4C5E21F795C}" type="presParOf" srcId="{AB277F39-67B3-A442-B67E-DDA2961882AE}" destId="{D9F0C8D4-778F-CF46-999B-915722B87B75}" srcOrd="1" destOrd="0" presId="urn:microsoft.com/office/officeart/2005/8/layout/hList1"/>
    <dgm:cxn modelId="{7CFB5CF7-1AA8-814E-9E8B-13D637A64400}" type="presParOf" srcId="{11DAA034-D2CA-A949-8A11-AC2E4D6DE570}" destId="{4EB918CA-72E9-C349-BC23-50B7F8E5F2E5}" srcOrd="1" destOrd="0" presId="urn:microsoft.com/office/officeart/2005/8/layout/hList1"/>
    <dgm:cxn modelId="{CBBCA605-B12E-C74B-BE56-C81E180BAD43}" type="presParOf" srcId="{11DAA034-D2CA-A949-8A11-AC2E4D6DE570}" destId="{A89885AD-A3DE-234B-BC44-D769753A5FE2}" srcOrd="2" destOrd="0" presId="urn:microsoft.com/office/officeart/2005/8/layout/hList1"/>
    <dgm:cxn modelId="{6C4BAF23-75FF-1644-A9AC-0BF0ABF75955}" type="presParOf" srcId="{A89885AD-A3DE-234B-BC44-D769753A5FE2}" destId="{A3A18E52-337B-6A4A-972A-B9A818A294AC}" srcOrd="0" destOrd="0" presId="urn:microsoft.com/office/officeart/2005/8/layout/hList1"/>
    <dgm:cxn modelId="{18DB6C84-4D3B-C840-8046-ED515B0A88A1}" type="presParOf" srcId="{A89885AD-A3DE-234B-BC44-D769753A5FE2}" destId="{23DE8B00-C01F-4748-A87B-FBC9DF60AFA0}" srcOrd="1" destOrd="0" presId="urn:microsoft.com/office/officeart/2005/8/layout/hList1"/>
    <dgm:cxn modelId="{EF0E251E-770E-234F-B251-2914713E38BC}" type="presParOf" srcId="{11DAA034-D2CA-A949-8A11-AC2E4D6DE570}" destId="{8803FC60-D9D8-924F-8F9A-8311C45F8663}" srcOrd="3" destOrd="0" presId="urn:microsoft.com/office/officeart/2005/8/layout/hList1"/>
    <dgm:cxn modelId="{DF583C9E-188B-9A42-9B73-23BAA4EA1D02}" type="presParOf" srcId="{11DAA034-D2CA-A949-8A11-AC2E4D6DE570}" destId="{E76FAD44-60E6-9043-B551-260FE228120D}" srcOrd="4" destOrd="0" presId="urn:microsoft.com/office/officeart/2005/8/layout/hList1"/>
    <dgm:cxn modelId="{03B865DE-A68A-8849-BE88-416244E0194E}" type="presParOf" srcId="{E76FAD44-60E6-9043-B551-260FE228120D}" destId="{8D00B435-0A19-A046-BCAC-7C4C485E9F3C}" srcOrd="0" destOrd="0" presId="urn:microsoft.com/office/officeart/2005/8/layout/hList1"/>
    <dgm:cxn modelId="{4A309184-059C-2847-B15C-6C26670CDFD9}" type="presParOf" srcId="{E76FAD44-60E6-9043-B551-260FE228120D}" destId="{3586FF90-6D31-2245-8998-0104F82CA1CE}" srcOrd="1" destOrd="0" presId="urn:microsoft.com/office/officeart/2005/8/layout/hList1"/>
    <dgm:cxn modelId="{84BB6E20-3478-4746-AD04-19B7840B08B5}" type="presParOf" srcId="{11DAA034-D2CA-A949-8A11-AC2E4D6DE570}" destId="{9A1D856E-80A6-CC42-AEE4-FE7149788595}" srcOrd="5" destOrd="0" presId="urn:microsoft.com/office/officeart/2005/8/layout/hList1"/>
    <dgm:cxn modelId="{C49CFC0A-EC7E-3346-8529-CA45721CBF78}" type="presParOf" srcId="{11DAA034-D2CA-A949-8A11-AC2E4D6DE570}" destId="{2E55351C-896B-134E-A886-948DD7484EE5}" srcOrd="6" destOrd="0" presId="urn:microsoft.com/office/officeart/2005/8/layout/hList1"/>
    <dgm:cxn modelId="{F624228D-F497-F94B-92F3-EB053C611D71}" type="presParOf" srcId="{2E55351C-896B-134E-A886-948DD7484EE5}" destId="{4B342BEF-8CCF-684B-8BCC-49C981CC3A15}" srcOrd="0" destOrd="0" presId="urn:microsoft.com/office/officeart/2005/8/layout/hList1"/>
    <dgm:cxn modelId="{6B185A99-1BC3-CC43-9278-6F3B8E7D6D73}" type="presParOf" srcId="{2E55351C-896B-134E-A886-948DD7484EE5}" destId="{EAB646DC-85E5-6E48-9CFE-57891FC98180}" srcOrd="1" destOrd="0" presId="urn:microsoft.com/office/officeart/2005/8/layout/hList1"/>
    <dgm:cxn modelId="{2191FAFD-73D9-8145-B36C-5A9C06015F78}" type="presParOf" srcId="{11DAA034-D2CA-A949-8A11-AC2E4D6DE570}" destId="{EE9CC7E2-1D3A-3447-8307-9039E0018B6C}" srcOrd="7" destOrd="0" presId="urn:microsoft.com/office/officeart/2005/8/layout/hList1"/>
    <dgm:cxn modelId="{FF621A00-2DE7-B24B-AE5A-832BAA568E81}" type="presParOf" srcId="{11DAA034-D2CA-A949-8A11-AC2E4D6DE570}" destId="{5B32BD31-E2B2-6849-B182-AB92C18B3AA0}" srcOrd="8" destOrd="0" presId="urn:microsoft.com/office/officeart/2005/8/layout/hList1"/>
    <dgm:cxn modelId="{59995500-60B6-1149-9A96-919A69080D6A}" type="presParOf" srcId="{5B32BD31-E2B2-6849-B182-AB92C18B3AA0}" destId="{D3F50080-E447-9545-B23C-17550B5E9344}" srcOrd="0" destOrd="0" presId="urn:microsoft.com/office/officeart/2005/8/layout/hList1"/>
    <dgm:cxn modelId="{B167FB68-C9E3-F240-8190-8BB39DD4EC8F}" type="presParOf" srcId="{5B32BD31-E2B2-6849-B182-AB92C18B3AA0}" destId="{CEC1E5F8-5671-B74D-A077-C2E4D145F3E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F2BB52-3B26-423B-BC4A-8F3DE9001D41}"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859737FA-EEDC-42AA-AD90-304D27B9D8BE}">
      <dgm:prSet/>
      <dgm:spPr/>
      <dgm:t>
        <a:bodyPr/>
        <a:lstStyle/>
        <a:p>
          <a:r>
            <a:rPr lang="en-GB"/>
            <a:t>Efficacy </a:t>
          </a:r>
          <a:endParaRPr lang="en-US"/>
        </a:p>
      </dgm:t>
    </dgm:pt>
    <dgm:pt modelId="{7FCAB2C3-E053-4D9C-87AF-6EAF76557DB7}" type="parTrans" cxnId="{F06982FE-F85E-43E1-B605-5541D3147A01}">
      <dgm:prSet/>
      <dgm:spPr/>
      <dgm:t>
        <a:bodyPr/>
        <a:lstStyle/>
        <a:p>
          <a:endParaRPr lang="en-US"/>
        </a:p>
      </dgm:t>
    </dgm:pt>
    <dgm:pt modelId="{C4F9A16C-6623-487E-8015-54EB6EF294DF}" type="sibTrans" cxnId="{F06982FE-F85E-43E1-B605-5541D3147A01}">
      <dgm:prSet/>
      <dgm:spPr/>
      <dgm:t>
        <a:bodyPr/>
        <a:lstStyle/>
        <a:p>
          <a:endParaRPr lang="en-US"/>
        </a:p>
      </dgm:t>
    </dgm:pt>
    <dgm:pt modelId="{CF253B5C-EE12-42A4-BFEF-BA99DF7346B5}">
      <dgm:prSet/>
      <dgm:spPr/>
      <dgm:t>
        <a:bodyPr/>
        <a:lstStyle/>
        <a:p>
          <a:r>
            <a:rPr lang="en-GB"/>
            <a:t>Fraility</a:t>
          </a:r>
          <a:endParaRPr lang="en-US"/>
        </a:p>
      </dgm:t>
    </dgm:pt>
    <dgm:pt modelId="{247C7735-7648-4D18-991C-2DEA096F9917}" type="parTrans" cxnId="{7D1CD34B-2E74-4B12-BF7B-4F8E6CE87C91}">
      <dgm:prSet/>
      <dgm:spPr/>
      <dgm:t>
        <a:bodyPr/>
        <a:lstStyle/>
        <a:p>
          <a:endParaRPr lang="en-US"/>
        </a:p>
      </dgm:t>
    </dgm:pt>
    <dgm:pt modelId="{A6160D14-4E03-4373-84E0-003A9878CB04}" type="sibTrans" cxnId="{7D1CD34B-2E74-4B12-BF7B-4F8E6CE87C91}">
      <dgm:prSet/>
      <dgm:spPr/>
      <dgm:t>
        <a:bodyPr/>
        <a:lstStyle/>
        <a:p>
          <a:endParaRPr lang="en-US"/>
        </a:p>
      </dgm:t>
    </dgm:pt>
    <dgm:pt modelId="{5D177868-2203-40CC-8FB2-0993BADB8660}">
      <dgm:prSet/>
      <dgm:spPr/>
      <dgm:t>
        <a:bodyPr/>
        <a:lstStyle/>
        <a:p>
          <a:r>
            <a:rPr lang="en-GB"/>
            <a:t>Performance status</a:t>
          </a:r>
          <a:endParaRPr lang="en-US"/>
        </a:p>
      </dgm:t>
    </dgm:pt>
    <dgm:pt modelId="{EB5C95EE-16B8-4D2E-949C-083313046662}" type="parTrans" cxnId="{8FD4296B-883F-4EE8-82E7-B7072BD6800F}">
      <dgm:prSet/>
      <dgm:spPr/>
      <dgm:t>
        <a:bodyPr/>
        <a:lstStyle/>
        <a:p>
          <a:endParaRPr lang="en-US"/>
        </a:p>
      </dgm:t>
    </dgm:pt>
    <dgm:pt modelId="{5A3E3F36-F686-486E-8367-5FBB714A69C2}" type="sibTrans" cxnId="{8FD4296B-883F-4EE8-82E7-B7072BD6800F}">
      <dgm:prSet/>
      <dgm:spPr/>
      <dgm:t>
        <a:bodyPr/>
        <a:lstStyle/>
        <a:p>
          <a:endParaRPr lang="en-US"/>
        </a:p>
      </dgm:t>
    </dgm:pt>
    <dgm:pt modelId="{AE72C6B9-CB82-4D2B-8D84-D80805DE794C}">
      <dgm:prSet/>
      <dgm:spPr/>
      <dgm:t>
        <a:bodyPr/>
        <a:lstStyle/>
        <a:p>
          <a:r>
            <a:rPr lang="en-GB"/>
            <a:t>Co-morbidities</a:t>
          </a:r>
          <a:endParaRPr lang="en-US"/>
        </a:p>
      </dgm:t>
    </dgm:pt>
    <dgm:pt modelId="{CBFD16D6-3929-4DF9-B07E-D9AF45BAC02D}" type="parTrans" cxnId="{5B2927F8-C9E3-402B-AF17-4A7CC1BF35C8}">
      <dgm:prSet/>
      <dgm:spPr/>
      <dgm:t>
        <a:bodyPr/>
        <a:lstStyle/>
        <a:p>
          <a:endParaRPr lang="en-US"/>
        </a:p>
      </dgm:t>
    </dgm:pt>
    <dgm:pt modelId="{DE5655A1-263D-4339-9973-A128840BFFB2}" type="sibTrans" cxnId="{5B2927F8-C9E3-402B-AF17-4A7CC1BF35C8}">
      <dgm:prSet/>
      <dgm:spPr/>
      <dgm:t>
        <a:bodyPr/>
        <a:lstStyle/>
        <a:p>
          <a:endParaRPr lang="en-US"/>
        </a:p>
      </dgm:t>
    </dgm:pt>
    <dgm:pt modelId="{84E83581-D9C0-4EB7-946B-4328424FE543}">
      <dgm:prSet/>
      <dgm:spPr/>
      <dgm:t>
        <a:bodyPr/>
        <a:lstStyle/>
        <a:p>
          <a:r>
            <a:rPr lang="en-GB"/>
            <a:t>Patient choice</a:t>
          </a:r>
          <a:endParaRPr lang="en-US"/>
        </a:p>
      </dgm:t>
    </dgm:pt>
    <dgm:pt modelId="{31435B0A-B44D-4FB2-96FB-75A2EA7B9992}" type="parTrans" cxnId="{B99DEC42-48D5-4298-B99D-3DF14DF20B15}">
      <dgm:prSet/>
      <dgm:spPr/>
      <dgm:t>
        <a:bodyPr/>
        <a:lstStyle/>
        <a:p>
          <a:endParaRPr lang="en-US"/>
        </a:p>
      </dgm:t>
    </dgm:pt>
    <dgm:pt modelId="{A7F53AA0-C8C6-44B8-A64B-7826F7A0774B}" type="sibTrans" cxnId="{B99DEC42-48D5-4298-B99D-3DF14DF20B15}">
      <dgm:prSet/>
      <dgm:spPr/>
      <dgm:t>
        <a:bodyPr/>
        <a:lstStyle/>
        <a:p>
          <a:endParaRPr lang="en-US"/>
        </a:p>
      </dgm:t>
    </dgm:pt>
    <dgm:pt modelId="{3F02911D-FC9B-4FF9-B53A-43AE83A7CBAB}">
      <dgm:prSet/>
      <dgm:spPr/>
      <dgm:t>
        <a:bodyPr/>
        <a:lstStyle/>
        <a:p>
          <a:r>
            <a:rPr lang="en-GB"/>
            <a:t>Duration of response to previous therapy</a:t>
          </a:r>
          <a:endParaRPr lang="en-US"/>
        </a:p>
      </dgm:t>
    </dgm:pt>
    <dgm:pt modelId="{84D1EF7F-7174-476C-AC0F-BBFC8049A8A8}" type="parTrans" cxnId="{00388021-3A43-473E-A6F1-469712B09F05}">
      <dgm:prSet/>
      <dgm:spPr/>
      <dgm:t>
        <a:bodyPr/>
        <a:lstStyle/>
        <a:p>
          <a:endParaRPr lang="en-US"/>
        </a:p>
      </dgm:t>
    </dgm:pt>
    <dgm:pt modelId="{A138F3E7-80AC-4E01-9267-9920435C8817}" type="sibTrans" cxnId="{00388021-3A43-473E-A6F1-469712B09F05}">
      <dgm:prSet/>
      <dgm:spPr/>
      <dgm:t>
        <a:bodyPr/>
        <a:lstStyle/>
        <a:p>
          <a:endParaRPr lang="en-US"/>
        </a:p>
      </dgm:t>
    </dgm:pt>
    <dgm:pt modelId="{CF9A4CBF-3A21-4D8D-87A4-096352BFC7E3}">
      <dgm:prSet/>
      <dgm:spPr/>
      <dgm:t>
        <a:bodyPr/>
        <a:lstStyle/>
        <a:p>
          <a:r>
            <a:rPr lang="en-GB"/>
            <a:t>Toxicities from previous therapies e.g. peripheral neuropathy</a:t>
          </a:r>
          <a:endParaRPr lang="en-US"/>
        </a:p>
      </dgm:t>
    </dgm:pt>
    <dgm:pt modelId="{EA21B7A5-30A0-4ED1-B605-36900534D462}" type="parTrans" cxnId="{52C4798C-4376-4A9C-8326-F9F4433CB136}">
      <dgm:prSet/>
      <dgm:spPr/>
      <dgm:t>
        <a:bodyPr/>
        <a:lstStyle/>
        <a:p>
          <a:endParaRPr lang="en-US"/>
        </a:p>
      </dgm:t>
    </dgm:pt>
    <dgm:pt modelId="{9EAE8453-6D87-4440-8BE0-2AE1EE89EEDA}" type="sibTrans" cxnId="{52C4798C-4376-4A9C-8326-F9F4433CB136}">
      <dgm:prSet/>
      <dgm:spPr/>
      <dgm:t>
        <a:bodyPr/>
        <a:lstStyle/>
        <a:p>
          <a:endParaRPr lang="en-US"/>
        </a:p>
      </dgm:t>
    </dgm:pt>
    <dgm:pt modelId="{6AF7BB92-DA22-6142-9E07-270331D1A290}" type="pres">
      <dgm:prSet presAssocID="{01F2BB52-3B26-423B-BC4A-8F3DE9001D41}" presName="diagram" presStyleCnt="0">
        <dgm:presLayoutVars>
          <dgm:dir/>
          <dgm:resizeHandles val="exact"/>
        </dgm:presLayoutVars>
      </dgm:prSet>
      <dgm:spPr/>
    </dgm:pt>
    <dgm:pt modelId="{85FCE4DB-86F7-974C-B014-0C92AF3F07C5}" type="pres">
      <dgm:prSet presAssocID="{859737FA-EEDC-42AA-AD90-304D27B9D8BE}" presName="node" presStyleLbl="node1" presStyleIdx="0" presStyleCnt="7">
        <dgm:presLayoutVars>
          <dgm:bulletEnabled val="1"/>
        </dgm:presLayoutVars>
      </dgm:prSet>
      <dgm:spPr/>
    </dgm:pt>
    <dgm:pt modelId="{6A852A19-4CE7-5141-BB24-B6A0EF4D98FD}" type="pres">
      <dgm:prSet presAssocID="{C4F9A16C-6623-487E-8015-54EB6EF294DF}" presName="sibTrans" presStyleCnt="0"/>
      <dgm:spPr/>
    </dgm:pt>
    <dgm:pt modelId="{753F3B96-70B4-8348-B122-693E5A4F9B8C}" type="pres">
      <dgm:prSet presAssocID="{CF253B5C-EE12-42A4-BFEF-BA99DF7346B5}" presName="node" presStyleLbl="node1" presStyleIdx="1" presStyleCnt="7">
        <dgm:presLayoutVars>
          <dgm:bulletEnabled val="1"/>
        </dgm:presLayoutVars>
      </dgm:prSet>
      <dgm:spPr/>
    </dgm:pt>
    <dgm:pt modelId="{4F27ED6A-A91C-244E-82E1-B6EFF282E71B}" type="pres">
      <dgm:prSet presAssocID="{A6160D14-4E03-4373-84E0-003A9878CB04}" presName="sibTrans" presStyleCnt="0"/>
      <dgm:spPr/>
    </dgm:pt>
    <dgm:pt modelId="{13CE1FA5-525C-5149-8860-78EB6FC85ABB}" type="pres">
      <dgm:prSet presAssocID="{5D177868-2203-40CC-8FB2-0993BADB8660}" presName="node" presStyleLbl="node1" presStyleIdx="2" presStyleCnt="7">
        <dgm:presLayoutVars>
          <dgm:bulletEnabled val="1"/>
        </dgm:presLayoutVars>
      </dgm:prSet>
      <dgm:spPr/>
    </dgm:pt>
    <dgm:pt modelId="{C2B2E30C-D8DC-FD49-A5BC-FDD5ADE1FB51}" type="pres">
      <dgm:prSet presAssocID="{5A3E3F36-F686-486E-8367-5FBB714A69C2}" presName="sibTrans" presStyleCnt="0"/>
      <dgm:spPr/>
    </dgm:pt>
    <dgm:pt modelId="{0E092865-544B-C64F-BC3A-B325DF0BC8B4}" type="pres">
      <dgm:prSet presAssocID="{AE72C6B9-CB82-4D2B-8D84-D80805DE794C}" presName="node" presStyleLbl="node1" presStyleIdx="3" presStyleCnt="7">
        <dgm:presLayoutVars>
          <dgm:bulletEnabled val="1"/>
        </dgm:presLayoutVars>
      </dgm:prSet>
      <dgm:spPr/>
    </dgm:pt>
    <dgm:pt modelId="{8120B7FE-817E-DF4A-99FC-9D246A165A24}" type="pres">
      <dgm:prSet presAssocID="{DE5655A1-263D-4339-9973-A128840BFFB2}" presName="sibTrans" presStyleCnt="0"/>
      <dgm:spPr/>
    </dgm:pt>
    <dgm:pt modelId="{2735FB3C-3549-504B-9DCE-4BC044FCEEF8}" type="pres">
      <dgm:prSet presAssocID="{84E83581-D9C0-4EB7-946B-4328424FE543}" presName="node" presStyleLbl="node1" presStyleIdx="4" presStyleCnt="7">
        <dgm:presLayoutVars>
          <dgm:bulletEnabled val="1"/>
        </dgm:presLayoutVars>
      </dgm:prSet>
      <dgm:spPr/>
    </dgm:pt>
    <dgm:pt modelId="{23BC3302-ABC0-3249-A257-8E74476383A3}" type="pres">
      <dgm:prSet presAssocID="{A7F53AA0-C8C6-44B8-A64B-7826F7A0774B}" presName="sibTrans" presStyleCnt="0"/>
      <dgm:spPr/>
    </dgm:pt>
    <dgm:pt modelId="{F2841818-2123-4A48-9D96-604426E0FC9B}" type="pres">
      <dgm:prSet presAssocID="{3F02911D-FC9B-4FF9-B53A-43AE83A7CBAB}" presName="node" presStyleLbl="node1" presStyleIdx="5" presStyleCnt="7">
        <dgm:presLayoutVars>
          <dgm:bulletEnabled val="1"/>
        </dgm:presLayoutVars>
      </dgm:prSet>
      <dgm:spPr/>
    </dgm:pt>
    <dgm:pt modelId="{C94C9C0B-1F2E-4248-8650-7CDE9CF8F984}" type="pres">
      <dgm:prSet presAssocID="{A138F3E7-80AC-4E01-9267-9920435C8817}" presName="sibTrans" presStyleCnt="0"/>
      <dgm:spPr/>
    </dgm:pt>
    <dgm:pt modelId="{AA4EABA1-DFC1-B64D-ACAC-9B6DD177B479}" type="pres">
      <dgm:prSet presAssocID="{CF9A4CBF-3A21-4D8D-87A4-096352BFC7E3}" presName="node" presStyleLbl="node1" presStyleIdx="6" presStyleCnt="7">
        <dgm:presLayoutVars>
          <dgm:bulletEnabled val="1"/>
        </dgm:presLayoutVars>
      </dgm:prSet>
      <dgm:spPr/>
    </dgm:pt>
  </dgm:ptLst>
  <dgm:cxnLst>
    <dgm:cxn modelId="{7BF5A31F-169F-C34C-981F-6E20715ABA29}" type="presOf" srcId="{CF9A4CBF-3A21-4D8D-87A4-096352BFC7E3}" destId="{AA4EABA1-DFC1-B64D-ACAC-9B6DD177B479}" srcOrd="0" destOrd="0" presId="urn:microsoft.com/office/officeart/2005/8/layout/default"/>
    <dgm:cxn modelId="{0DA28420-9C73-7A48-86C2-38A4378B5B1F}" type="presOf" srcId="{3F02911D-FC9B-4FF9-B53A-43AE83A7CBAB}" destId="{F2841818-2123-4A48-9D96-604426E0FC9B}" srcOrd="0" destOrd="0" presId="urn:microsoft.com/office/officeart/2005/8/layout/default"/>
    <dgm:cxn modelId="{00388021-3A43-473E-A6F1-469712B09F05}" srcId="{01F2BB52-3B26-423B-BC4A-8F3DE9001D41}" destId="{3F02911D-FC9B-4FF9-B53A-43AE83A7CBAB}" srcOrd="5" destOrd="0" parTransId="{84D1EF7F-7174-476C-AC0F-BBFC8049A8A8}" sibTransId="{A138F3E7-80AC-4E01-9267-9920435C8817}"/>
    <dgm:cxn modelId="{B99DEC42-48D5-4298-B99D-3DF14DF20B15}" srcId="{01F2BB52-3B26-423B-BC4A-8F3DE9001D41}" destId="{84E83581-D9C0-4EB7-946B-4328424FE543}" srcOrd="4" destOrd="0" parTransId="{31435B0A-B44D-4FB2-96FB-75A2EA7B9992}" sibTransId="{A7F53AA0-C8C6-44B8-A64B-7826F7A0774B}"/>
    <dgm:cxn modelId="{07B08348-8ACA-A045-B8A4-D8559E504C0B}" type="presOf" srcId="{CF253B5C-EE12-42A4-BFEF-BA99DF7346B5}" destId="{753F3B96-70B4-8348-B122-693E5A4F9B8C}" srcOrd="0" destOrd="0" presId="urn:microsoft.com/office/officeart/2005/8/layout/default"/>
    <dgm:cxn modelId="{7D1CD34B-2E74-4B12-BF7B-4F8E6CE87C91}" srcId="{01F2BB52-3B26-423B-BC4A-8F3DE9001D41}" destId="{CF253B5C-EE12-42A4-BFEF-BA99DF7346B5}" srcOrd="1" destOrd="0" parTransId="{247C7735-7648-4D18-991C-2DEA096F9917}" sibTransId="{A6160D14-4E03-4373-84E0-003A9878CB04}"/>
    <dgm:cxn modelId="{8FD4296B-883F-4EE8-82E7-B7072BD6800F}" srcId="{01F2BB52-3B26-423B-BC4A-8F3DE9001D41}" destId="{5D177868-2203-40CC-8FB2-0993BADB8660}" srcOrd="2" destOrd="0" parTransId="{EB5C95EE-16B8-4D2E-949C-083313046662}" sibTransId="{5A3E3F36-F686-486E-8367-5FBB714A69C2}"/>
    <dgm:cxn modelId="{398A0B82-7B95-9E40-979E-43A1BD207DBE}" type="presOf" srcId="{AE72C6B9-CB82-4D2B-8D84-D80805DE794C}" destId="{0E092865-544B-C64F-BC3A-B325DF0BC8B4}" srcOrd="0" destOrd="0" presId="urn:microsoft.com/office/officeart/2005/8/layout/default"/>
    <dgm:cxn modelId="{52C4798C-4376-4A9C-8326-F9F4433CB136}" srcId="{01F2BB52-3B26-423B-BC4A-8F3DE9001D41}" destId="{CF9A4CBF-3A21-4D8D-87A4-096352BFC7E3}" srcOrd="6" destOrd="0" parTransId="{EA21B7A5-30A0-4ED1-B605-36900534D462}" sibTransId="{9EAE8453-6D87-4440-8BE0-2AE1EE89EEDA}"/>
    <dgm:cxn modelId="{04ED22A4-60EA-884D-8897-4031FE201D1F}" type="presOf" srcId="{84E83581-D9C0-4EB7-946B-4328424FE543}" destId="{2735FB3C-3549-504B-9DCE-4BC044FCEEF8}" srcOrd="0" destOrd="0" presId="urn:microsoft.com/office/officeart/2005/8/layout/default"/>
    <dgm:cxn modelId="{FC3660A7-34F5-A640-BB63-2544D6DA2F21}" type="presOf" srcId="{5D177868-2203-40CC-8FB2-0993BADB8660}" destId="{13CE1FA5-525C-5149-8860-78EB6FC85ABB}" srcOrd="0" destOrd="0" presId="urn:microsoft.com/office/officeart/2005/8/layout/default"/>
    <dgm:cxn modelId="{1D4A48AD-50B4-044B-8083-4A36238D6C78}" type="presOf" srcId="{859737FA-EEDC-42AA-AD90-304D27B9D8BE}" destId="{85FCE4DB-86F7-974C-B014-0C92AF3F07C5}" srcOrd="0" destOrd="0" presId="urn:microsoft.com/office/officeart/2005/8/layout/default"/>
    <dgm:cxn modelId="{BF9B65D0-532F-CD45-99A4-DE5DEBFD8C58}" type="presOf" srcId="{01F2BB52-3B26-423B-BC4A-8F3DE9001D41}" destId="{6AF7BB92-DA22-6142-9E07-270331D1A290}" srcOrd="0" destOrd="0" presId="urn:microsoft.com/office/officeart/2005/8/layout/default"/>
    <dgm:cxn modelId="{5B2927F8-C9E3-402B-AF17-4A7CC1BF35C8}" srcId="{01F2BB52-3B26-423B-BC4A-8F3DE9001D41}" destId="{AE72C6B9-CB82-4D2B-8D84-D80805DE794C}" srcOrd="3" destOrd="0" parTransId="{CBFD16D6-3929-4DF9-B07E-D9AF45BAC02D}" sibTransId="{DE5655A1-263D-4339-9973-A128840BFFB2}"/>
    <dgm:cxn modelId="{F06982FE-F85E-43E1-B605-5541D3147A01}" srcId="{01F2BB52-3B26-423B-BC4A-8F3DE9001D41}" destId="{859737FA-EEDC-42AA-AD90-304D27B9D8BE}" srcOrd="0" destOrd="0" parTransId="{7FCAB2C3-E053-4D9C-87AF-6EAF76557DB7}" sibTransId="{C4F9A16C-6623-487E-8015-54EB6EF294DF}"/>
    <dgm:cxn modelId="{789FF264-4A39-6C49-8E73-81A0BFB9DDD7}" type="presParOf" srcId="{6AF7BB92-DA22-6142-9E07-270331D1A290}" destId="{85FCE4DB-86F7-974C-B014-0C92AF3F07C5}" srcOrd="0" destOrd="0" presId="urn:microsoft.com/office/officeart/2005/8/layout/default"/>
    <dgm:cxn modelId="{3F4C6A5B-707F-234B-84DD-CC28ED707941}" type="presParOf" srcId="{6AF7BB92-DA22-6142-9E07-270331D1A290}" destId="{6A852A19-4CE7-5141-BB24-B6A0EF4D98FD}" srcOrd="1" destOrd="0" presId="urn:microsoft.com/office/officeart/2005/8/layout/default"/>
    <dgm:cxn modelId="{DEA9760C-D6FF-D244-9CE6-598C02A14085}" type="presParOf" srcId="{6AF7BB92-DA22-6142-9E07-270331D1A290}" destId="{753F3B96-70B4-8348-B122-693E5A4F9B8C}" srcOrd="2" destOrd="0" presId="urn:microsoft.com/office/officeart/2005/8/layout/default"/>
    <dgm:cxn modelId="{3F7AD66E-BFF6-EE4E-997A-57EE4216EC94}" type="presParOf" srcId="{6AF7BB92-DA22-6142-9E07-270331D1A290}" destId="{4F27ED6A-A91C-244E-82E1-B6EFF282E71B}" srcOrd="3" destOrd="0" presId="urn:microsoft.com/office/officeart/2005/8/layout/default"/>
    <dgm:cxn modelId="{A927F915-52D9-2143-9998-077BAD780F5C}" type="presParOf" srcId="{6AF7BB92-DA22-6142-9E07-270331D1A290}" destId="{13CE1FA5-525C-5149-8860-78EB6FC85ABB}" srcOrd="4" destOrd="0" presId="urn:microsoft.com/office/officeart/2005/8/layout/default"/>
    <dgm:cxn modelId="{A3752286-353B-CF41-B992-7BF3411F2AB3}" type="presParOf" srcId="{6AF7BB92-DA22-6142-9E07-270331D1A290}" destId="{C2B2E30C-D8DC-FD49-A5BC-FDD5ADE1FB51}" srcOrd="5" destOrd="0" presId="urn:microsoft.com/office/officeart/2005/8/layout/default"/>
    <dgm:cxn modelId="{9FBAB511-586D-D847-9260-675932B9043F}" type="presParOf" srcId="{6AF7BB92-DA22-6142-9E07-270331D1A290}" destId="{0E092865-544B-C64F-BC3A-B325DF0BC8B4}" srcOrd="6" destOrd="0" presId="urn:microsoft.com/office/officeart/2005/8/layout/default"/>
    <dgm:cxn modelId="{CC332154-FB83-0D4C-8359-B404BFEECBAE}" type="presParOf" srcId="{6AF7BB92-DA22-6142-9E07-270331D1A290}" destId="{8120B7FE-817E-DF4A-99FC-9D246A165A24}" srcOrd="7" destOrd="0" presId="urn:microsoft.com/office/officeart/2005/8/layout/default"/>
    <dgm:cxn modelId="{65E60D83-D719-6248-BA67-350CFC4F6429}" type="presParOf" srcId="{6AF7BB92-DA22-6142-9E07-270331D1A290}" destId="{2735FB3C-3549-504B-9DCE-4BC044FCEEF8}" srcOrd="8" destOrd="0" presId="urn:microsoft.com/office/officeart/2005/8/layout/default"/>
    <dgm:cxn modelId="{5C88DEDC-B5CF-2147-939A-D15EC7ECFF50}" type="presParOf" srcId="{6AF7BB92-DA22-6142-9E07-270331D1A290}" destId="{23BC3302-ABC0-3249-A257-8E74476383A3}" srcOrd="9" destOrd="0" presId="urn:microsoft.com/office/officeart/2005/8/layout/default"/>
    <dgm:cxn modelId="{0656F4BC-5C99-9745-93CB-14F026872432}" type="presParOf" srcId="{6AF7BB92-DA22-6142-9E07-270331D1A290}" destId="{F2841818-2123-4A48-9D96-604426E0FC9B}" srcOrd="10" destOrd="0" presId="urn:microsoft.com/office/officeart/2005/8/layout/default"/>
    <dgm:cxn modelId="{144DCB23-1FD9-B944-9E8A-B5750084B58D}" type="presParOf" srcId="{6AF7BB92-DA22-6142-9E07-270331D1A290}" destId="{C94C9C0B-1F2E-4248-8650-7CDE9CF8F984}" srcOrd="11" destOrd="0" presId="urn:microsoft.com/office/officeart/2005/8/layout/default"/>
    <dgm:cxn modelId="{E970AE81-921F-3741-883B-465B036F25B8}" type="presParOf" srcId="{6AF7BB92-DA22-6142-9E07-270331D1A290}" destId="{AA4EABA1-DFC1-B64D-ACAC-9B6DD177B479}"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8EFB3A-48C3-449C-9499-D2EE8AAB0F2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C049743-41BE-4CA5-ABDA-F3D985652CC7}">
      <dgm:prSet/>
      <dgm:spPr>
        <a:solidFill>
          <a:schemeClr val="accent2"/>
        </a:solidFill>
      </dgm:spPr>
      <dgm:t>
        <a:bodyPr/>
        <a:lstStyle/>
        <a:p>
          <a:r>
            <a:rPr lang="en-US" dirty="0" err="1"/>
            <a:t>Talquetamab</a:t>
          </a:r>
          <a:r>
            <a:rPr lang="en-US" dirty="0"/>
            <a:t> GPRC5DxCD3</a:t>
          </a:r>
        </a:p>
      </dgm:t>
    </dgm:pt>
    <dgm:pt modelId="{5A22763B-99DB-4281-8834-A405B5B1D025}" type="parTrans" cxnId="{1DE9249B-4B0C-4A44-A58A-B0217EC9E22C}">
      <dgm:prSet/>
      <dgm:spPr/>
      <dgm:t>
        <a:bodyPr/>
        <a:lstStyle/>
        <a:p>
          <a:endParaRPr lang="en-US"/>
        </a:p>
      </dgm:t>
    </dgm:pt>
    <dgm:pt modelId="{67AEA87C-BCBB-4B5A-A1D8-0C6D69A24779}" type="sibTrans" cxnId="{1DE9249B-4B0C-4A44-A58A-B0217EC9E22C}">
      <dgm:prSet/>
      <dgm:spPr/>
      <dgm:t>
        <a:bodyPr/>
        <a:lstStyle/>
        <a:p>
          <a:endParaRPr lang="en-US"/>
        </a:p>
      </dgm:t>
    </dgm:pt>
    <dgm:pt modelId="{F90BE771-68F3-4D33-8566-FF52DF5329B2}">
      <dgm:prSet/>
      <dgm:spPr>
        <a:solidFill>
          <a:schemeClr val="accent2"/>
        </a:solidFill>
      </dgm:spPr>
      <dgm:t>
        <a:bodyPr/>
        <a:lstStyle/>
        <a:p>
          <a:r>
            <a:rPr lang="en-US" dirty="0" err="1"/>
            <a:t>Linvoseltamab</a:t>
          </a:r>
          <a:r>
            <a:rPr lang="en-US" dirty="0"/>
            <a:t> BCMAxCD3 </a:t>
          </a:r>
        </a:p>
      </dgm:t>
    </dgm:pt>
    <dgm:pt modelId="{675BE143-F60E-4633-A1C6-5C58AB205903}" type="parTrans" cxnId="{3D253712-A107-49F7-9CB3-7D31999C3E93}">
      <dgm:prSet/>
      <dgm:spPr/>
      <dgm:t>
        <a:bodyPr/>
        <a:lstStyle/>
        <a:p>
          <a:endParaRPr lang="en-US"/>
        </a:p>
      </dgm:t>
    </dgm:pt>
    <dgm:pt modelId="{E39BA398-0089-4BEA-B2F7-5D2C55D1B53A}" type="sibTrans" cxnId="{3D253712-A107-49F7-9CB3-7D31999C3E93}">
      <dgm:prSet/>
      <dgm:spPr/>
      <dgm:t>
        <a:bodyPr/>
        <a:lstStyle/>
        <a:p>
          <a:endParaRPr lang="en-US"/>
        </a:p>
      </dgm:t>
    </dgm:pt>
    <dgm:pt modelId="{3891EDB6-9693-49B8-95E7-6A7E0C64AD04}">
      <dgm:prSet/>
      <dgm:spPr>
        <a:solidFill>
          <a:schemeClr val="accent2"/>
        </a:solidFill>
      </dgm:spPr>
      <dgm:t>
        <a:bodyPr/>
        <a:lstStyle/>
        <a:p>
          <a:r>
            <a:rPr lang="en-US" dirty="0" err="1"/>
            <a:t>Alnuctumab</a:t>
          </a:r>
          <a:r>
            <a:rPr lang="en-US" dirty="0"/>
            <a:t> BCMAxCD3</a:t>
          </a:r>
        </a:p>
      </dgm:t>
    </dgm:pt>
    <dgm:pt modelId="{FA6FF2CE-3651-4BC4-8DA8-8E94D60BB392}" type="parTrans" cxnId="{2C3004EE-EF88-4BEC-89CF-261D46B21947}">
      <dgm:prSet/>
      <dgm:spPr/>
      <dgm:t>
        <a:bodyPr/>
        <a:lstStyle/>
        <a:p>
          <a:endParaRPr lang="en-US"/>
        </a:p>
      </dgm:t>
    </dgm:pt>
    <dgm:pt modelId="{8613612D-E39A-4A00-A0D4-09A5FF31C481}" type="sibTrans" cxnId="{2C3004EE-EF88-4BEC-89CF-261D46B21947}">
      <dgm:prSet/>
      <dgm:spPr/>
      <dgm:t>
        <a:bodyPr/>
        <a:lstStyle/>
        <a:p>
          <a:endParaRPr lang="en-US"/>
        </a:p>
      </dgm:t>
    </dgm:pt>
    <dgm:pt modelId="{15586F68-68FE-4B09-A126-7181435EFDFD}">
      <dgm:prSet/>
      <dgm:spPr>
        <a:solidFill>
          <a:schemeClr val="accent2"/>
        </a:solidFill>
      </dgm:spPr>
      <dgm:t>
        <a:bodyPr/>
        <a:lstStyle/>
        <a:p>
          <a:r>
            <a:rPr lang="en-US" dirty="0" err="1"/>
            <a:t>Forimtamig</a:t>
          </a:r>
          <a:r>
            <a:rPr lang="en-US" dirty="0"/>
            <a:t> GPRC5DxCD3</a:t>
          </a:r>
        </a:p>
      </dgm:t>
    </dgm:pt>
    <dgm:pt modelId="{133A34A2-DD8C-4F68-A241-94FBDD896FEA}" type="parTrans" cxnId="{429D6911-088B-468D-8BAB-D88F96811DB9}">
      <dgm:prSet/>
      <dgm:spPr/>
      <dgm:t>
        <a:bodyPr/>
        <a:lstStyle/>
        <a:p>
          <a:endParaRPr lang="en-US"/>
        </a:p>
      </dgm:t>
    </dgm:pt>
    <dgm:pt modelId="{92481AED-2655-45DD-8725-FC5C287F5007}" type="sibTrans" cxnId="{429D6911-088B-468D-8BAB-D88F96811DB9}">
      <dgm:prSet/>
      <dgm:spPr/>
      <dgm:t>
        <a:bodyPr/>
        <a:lstStyle/>
        <a:p>
          <a:endParaRPr lang="en-US"/>
        </a:p>
      </dgm:t>
    </dgm:pt>
    <dgm:pt modelId="{8564586D-BD3A-420F-AC2D-76E29A16E225}">
      <dgm:prSet/>
      <dgm:spPr>
        <a:solidFill>
          <a:schemeClr val="accent2"/>
        </a:solidFill>
      </dgm:spPr>
      <dgm:t>
        <a:bodyPr/>
        <a:lstStyle/>
        <a:p>
          <a:r>
            <a:rPr lang="en-GB" dirty="0" err="1"/>
            <a:t>Cevostamab</a:t>
          </a:r>
          <a:r>
            <a:rPr lang="en-GB" dirty="0"/>
            <a:t> FcRH5xCD3</a:t>
          </a:r>
          <a:endParaRPr lang="en-US" dirty="0"/>
        </a:p>
      </dgm:t>
    </dgm:pt>
    <dgm:pt modelId="{7DFCF13B-C82E-48B2-9814-F390C8C077F6}" type="parTrans" cxnId="{B08897C6-74D4-469D-8D79-1C317B75979C}">
      <dgm:prSet/>
      <dgm:spPr/>
      <dgm:t>
        <a:bodyPr/>
        <a:lstStyle/>
        <a:p>
          <a:endParaRPr lang="en-US"/>
        </a:p>
      </dgm:t>
    </dgm:pt>
    <dgm:pt modelId="{3176C6B5-C487-45FC-847F-4029E1CA058A}" type="sibTrans" cxnId="{B08897C6-74D4-469D-8D79-1C317B75979C}">
      <dgm:prSet/>
      <dgm:spPr/>
      <dgm:t>
        <a:bodyPr/>
        <a:lstStyle/>
        <a:p>
          <a:endParaRPr lang="en-US"/>
        </a:p>
      </dgm:t>
    </dgm:pt>
    <dgm:pt modelId="{73782F9D-7E64-9344-8F48-7B12B398E512}" type="pres">
      <dgm:prSet presAssocID="{2F8EFB3A-48C3-449C-9499-D2EE8AAB0F2B}" presName="linear" presStyleCnt="0">
        <dgm:presLayoutVars>
          <dgm:animLvl val="lvl"/>
          <dgm:resizeHandles val="exact"/>
        </dgm:presLayoutVars>
      </dgm:prSet>
      <dgm:spPr/>
    </dgm:pt>
    <dgm:pt modelId="{ADCA871A-55CC-DB44-86B5-00435BE8B121}" type="pres">
      <dgm:prSet presAssocID="{7C049743-41BE-4CA5-ABDA-F3D985652CC7}" presName="parentText" presStyleLbl="node1" presStyleIdx="0" presStyleCnt="5">
        <dgm:presLayoutVars>
          <dgm:chMax val="0"/>
          <dgm:bulletEnabled val="1"/>
        </dgm:presLayoutVars>
      </dgm:prSet>
      <dgm:spPr/>
    </dgm:pt>
    <dgm:pt modelId="{E2E6AEEE-1AB6-C64D-AD4D-4F4C7419A4DD}" type="pres">
      <dgm:prSet presAssocID="{67AEA87C-BCBB-4B5A-A1D8-0C6D69A24779}" presName="spacer" presStyleCnt="0"/>
      <dgm:spPr/>
    </dgm:pt>
    <dgm:pt modelId="{A16891A1-41E6-1049-8007-C3EBDE71BFE0}" type="pres">
      <dgm:prSet presAssocID="{F90BE771-68F3-4D33-8566-FF52DF5329B2}" presName="parentText" presStyleLbl="node1" presStyleIdx="1" presStyleCnt="5">
        <dgm:presLayoutVars>
          <dgm:chMax val="0"/>
          <dgm:bulletEnabled val="1"/>
        </dgm:presLayoutVars>
      </dgm:prSet>
      <dgm:spPr/>
    </dgm:pt>
    <dgm:pt modelId="{6E87A265-C432-654C-80B4-F99717FF99F4}" type="pres">
      <dgm:prSet presAssocID="{E39BA398-0089-4BEA-B2F7-5D2C55D1B53A}" presName="spacer" presStyleCnt="0"/>
      <dgm:spPr/>
    </dgm:pt>
    <dgm:pt modelId="{D8B04BB2-A676-3E4E-9204-3F9BC78FFBE5}" type="pres">
      <dgm:prSet presAssocID="{3891EDB6-9693-49B8-95E7-6A7E0C64AD04}" presName="parentText" presStyleLbl="node1" presStyleIdx="2" presStyleCnt="5">
        <dgm:presLayoutVars>
          <dgm:chMax val="0"/>
          <dgm:bulletEnabled val="1"/>
        </dgm:presLayoutVars>
      </dgm:prSet>
      <dgm:spPr/>
    </dgm:pt>
    <dgm:pt modelId="{1BCD7E91-26C5-3141-8B5C-EAB15604C4AC}" type="pres">
      <dgm:prSet presAssocID="{8613612D-E39A-4A00-A0D4-09A5FF31C481}" presName="spacer" presStyleCnt="0"/>
      <dgm:spPr/>
    </dgm:pt>
    <dgm:pt modelId="{1EE861DC-40FD-8545-A445-79FC05F97F09}" type="pres">
      <dgm:prSet presAssocID="{15586F68-68FE-4B09-A126-7181435EFDFD}" presName="parentText" presStyleLbl="node1" presStyleIdx="3" presStyleCnt="5">
        <dgm:presLayoutVars>
          <dgm:chMax val="0"/>
          <dgm:bulletEnabled val="1"/>
        </dgm:presLayoutVars>
      </dgm:prSet>
      <dgm:spPr/>
    </dgm:pt>
    <dgm:pt modelId="{2E701AA8-5B04-2844-8894-58012C3CF906}" type="pres">
      <dgm:prSet presAssocID="{92481AED-2655-45DD-8725-FC5C287F5007}" presName="spacer" presStyleCnt="0"/>
      <dgm:spPr/>
    </dgm:pt>
    <dgm:pt modelId="{65ECAD3E-F378-064C-9F9A-0DF37974E2C5}" type="pres">
      <dgm:prSet presAssocID="{8564586D-BD3A-420F-AC2D-76E29A16E225}" presName="parentText" presStyleLbl="node1" presStyleIdx="4" presStyleCnt="5">
        <dgm:presLayoutVars>
          <dgm:chMax val="0"/>
          <dgm:bulletEnabled val="1"/>
        </dgm:presLayoutVars>
      </dgm:prSet>
      <dgm:spPr/>
    </dgm:pt>
  </dgm:ptLst>
  <dgm:cxnLst>
    <dgm:cxn modelId="{429D6911-088B-468D-8BAB-D88F96811DB9}" srcId="{2F8EFB3A-48C3-449C-9499-D2EE8AAB0F2B}" destId="{15586F68-68FE-4B09-A126-7181435EFDFD}" srcOrd="3" destOrd="0" parTransId="{133A34A2-DD8C-4F68-A241-94FBDD896FEA}" sibTransId="{92481AED-2655-45DD-8725-FC5C287F5007}"/>
    <dgm:cxn modelId="{3D253712-A107-49F7-9CB3-7D31999C3E93}" srcId="{2F8EFB3A-48C3-449C-9499-D2EE8AAB0F2B}" destId="{F90BE771-68F3-4D33-8566-FF52DF5329B2}" srcOrd="1" destOrd="0" parTransId="{675BE143-F60E-4633-A1C6-5C58AB205903}" sibTransId="{E39BA398-0089-4BEA-B2F7-5D2C55D1B53A}"/>
    <dgm:cxn modelId="{70A35823-1C23-3144-969F-C92FE3C905CD}" type="presOf" srcId="{8564586D-BD3A-420F-AC2D-76E29A16E225}" destId="{65ECAD3E-F378-064C-9F9A-0DF37974E2C5}" srcOrd="0" destOrd="0" presId="urn:microsoft.com/office/officeart/2005/8/layout/vList2"/>
    <dgm:cxn modelId="{52F22872-B930-5A47-BF4B-A4EA5A6FF73A}" type="presOf" srcId="{15586F68-68FE-4B09-A126-7181435EFDFD}" destId="{1EE861DC-40FD-8545-A445-79FC05F97F09}" srcOrd="0" destOrd="0" presId="urn:microsoft.com/office/officeart/2005/8/layout/vList2"/>
    <dgm:cxn modelId="{32B89482-62B0-0147-AD05-8894A45E193D}" type="presOf" srcId="{F90BE771-68F3-4D33-8566-FF52DF5329B2}" destId="{A16891A1-41E6-1049-8007-C3EBDE71BFE0}" srcOrd="0" destOrd="0" presId="urn:microsoft.com/office/officeart/2005/8/layout/vList2"/>
    <dgm:cxn modelId="{DEB1488A-FD8C-624D-B9BB-04AAD8F875E7}" type="presOf" srcId="{7C049743-41BE-4CA5-ABDA-F3D985652CC7}" destId="{ADCA871A-55CC-DB44-86B5-00435BE8B121}" srcOrd="0" destOrd="0" presId="urn:microsoft.com/office/officeart/2005/8/layout/vList2"/>
    <dgm:cxn modelId="{1DE9249B-4B0C-4A44-A58A-B0217EC9E22C}" srcId="{2F8EFB3A-48C3-449C-9499-D2EE8AAB0F2B}" destId="{7C049743-41BE-4CA5-ABDA-F3D985652CC7}" srcOrd="0" destOrd="0" parTransId="{5A22763B-99DB-4281-8834-A405B5B1D025}" sibTransId="{67AEA87C-BCBB-4B5A-A1D8-0C6D69A24779}"/>
    <dgm:cxn modelId="{14E60CA8-5CE7-F642-985F-E84BA81D7A96}" type="presOf" srcId="{2F8EFB3A-48C3-449C-9499-D2EE8AAB0F2B}" destId="{73782F9D-7E64-9344-8F48-7B12B398E512}" srcOrd="0" destOrd="0" presId="urn:microsoft.com/office/officeart/2005/8/layout/vList2"/>
    <dgm:cxn modelId="{B08897C6-74D4-469D-8D79-1C317B75979C}" srcId="{2F8EFB3A-48C3-449C-9499-D2EE8AAB0F2B}" destId="{8564586D-BD3A-420F-AC2D-76E29A16E225}" srcOrd="4" destOrd="0" parTransId="{7DFCF13B-C82E-48B2-9814-F390C8C077F6}" sibTransId="{3176C6B5-C487-45FC-847F-4029E1CA058A}"/>
    <dgm:cxn modelId="{B2B629DD-49EB-7E4E-89AA-BA51B5A4CCAB}" type="presOf" srcId="{3891EDB6-9693-49B8-95E7-6A7E0C64AD04}" destId="{D8B04BB2-A676-3E4E-9204-3F9BC78FFBE5}" srcOrd="0" destOrd="0" presId="urn:microsoft.com/office/officeart/2005/8/layout/vList2"/>
    <dgm:cxn modelId="{2C3004EE-EF88-4BEC-89CF-261D46B21947}" srcId="{2F8EFB3A-48C3-449C-9499-D2EE8AAB0F2B}" destId="{3891EDB6-9693-49B8-95E7-6A7E0C64AD04}" srcOrd="2" destOrd="0" parTransId="{FA6FF2CE-3651-4BC4-8DA8-8E94D60BB392}" sibTransId="{8613612D-E39A-4A00-A0D4-09A5FF31C481}"/>
    <dgm:cxn modelId="{5C33CFFE-0DAC-8946-9CE9-6A67C2B13208}" type="presParOf" srcId="{73782F9D-7E64-9344-8F48-7B12B398E512}" destId="{ADCA871A-55CC-DB44-86B5-00435BE8B121}" srcOrd="0" destOrd="0" presId="urn:microsoft.com/office/officeart/2005/8/layout/vList2"/>
    <dgm:cxn modelId="{A66004F1-A60D-0048-9B74-6C2B2159E9DD}" type="presParOf" srcId="{73782F9D-7E64-9344-8F48-7B12B398E512}" destId="{E2E6AEEE-1AB6-C64D-AD4D-4F4C7419A4DD}" srcOrd="1" destOrd="0" presId="urn:microsoft.com/office/officeart/2005/8/layout/vList2"/>
    <dgm:cxn modelId="{5F48D04D-9203-544B-A3D7-73857C0DC706}" type="presParOf" srcId="{73782F9D-7E64-9344-8F48-7B12B398E512}" destId="{A16891A1-41E6-1049-8007-C3EBDE71BFE0}" srcOrd="2" destOrd="0" presId="urn:microsoft.com/office/officeart/2005/8/layout/vList2"/>
    <dgm:cxn modelId="{C98DE396-156C-9F4B-98A6-4F354287D52B}" type="presParOf" srcId="{73782F9D-7E64-9344-8F48-7B12B398E512}" destId="{6E87A265-C432-654C-80B4-F99717FF99F4}" srcOrd="3" destOrd="0" presId="urn:microsoft.com/office/officeart/2005/8/layout/vList2"/>
    <dgm:cxn modelId="{237477C8-5207-5B4B-BB9A-69873BF42B02}" type="presParOf" srcId="{73782F9D-7E64-9344-8F48-7B12B398E512}" destId="{D8B04BB2-A676-3E4E-9204-3F9BC78FFBE5}" srcOrd="4" destOrd="0" presId="urn:microsoft.com/office/officeart/2005/8/layout/vList2"/>
    <dgm:cxn modelId="{D76CB95A-DE7E-CF47-9578-E8755ABA0429}" type="presParOf" srcId="{73782F9D-7E64-9344-8F48-7B12B398E512}" destId="{1BCD7E91-26C5-3141-8B5C-EAB15604C4AC}" srcOrd="5" destOrd="0" presId="urn:microsoft.com/office/officeart/2005/8/layout/vList2"/>
    <dgm:cxn modelId="{FDA5FE18-E9F6-EE4B-848A-8F0286A68F41}" type="presParOf" srcId="{73782F9D-7E64-9344-8F48-7B12B398E512}" destId="{1EE861DC-40FD-8545-A445-79FC05F97F09}" srcOrd="6" destOrd="0" presId="urn:microsoft.com/office/officeart/2005/8/layout/vList2"/>
    <dgm:cxn modelId="{B3AF17F4-2EAC-1146-B742-170806B0EE75}" type="presParOf" srcId="{73782F9D-7E64-9344-8F48-7B12B398E512}" destId="{2E701AA8-5B04-2844-8894-58012C3CF906}" srcOrd="7" destOrd="0" presId="urn:microsoft.com/office/officeart/2005/8/layout/vList2"/>
    <dgm:cxn modelId="{559E2D88-BC6B-E94E-A337-5BBAAB102DEC}" type="presParOf" srcId="{73782F9D-7E64-9344-8F48-7B12B398E512}" destId="{65ECAD3E-F378-064C-9F9A-0DF37974E2C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2A6F1B-10BB-4E07-B75B-CA5C509E5966}" type="doc">
      <dgm:prSet loTypeId="urn:microsoft.com/office/officeart/2018/2/layout/IconVerticalSolidList" loCatId="icon" qsTypeId="urn:microsoft.com/office/officeart/2005/8/quickstyle/simple1" qsCatId="simple" csTypeId="urn:microsoft.com/office/officeart/2018/5/colors/Iconchunking_neutralicontext_colorful2" csCatId="colorful" phldr="1"/>
      <dgm:spPr/>
      <dgm:t>
        <a:bodyPr/>
        <a:lstStyle/>
        <a:p>
          <a:endParaRPr lang="en-US"/>
        </a:p>
      </dgm:t>
    </dgm:pt>
    <dgm:pt modelId="{FC47EDDB-AB78-4B57-85BE-9B692FFEF600}">
      <dgm:prSet/>
      <dgm:spPr/>
      <dgm:t>
        <a:bodyPr/>
        <a:lstStyle/>
        <a:p>
          <a:r>
            <a:rPr lang="en-GB" b="1"/>
            <a:t>ASH 2024 ABSTRATC 493 Phase 2 Study of Teclistamab-Based Induction Regimens in Patients with Transplant-Eligible (TE) Newly Diagnosed Multiple Myeloma (NDMM): Results from the GMMG-HD10/DSMM-XX (MajesTEC-5) Trial</a:t>
          </a:r>
          <a:endParaRPr lang="en-US"/>
        </a:p>
      </dgm:t>
    </dgm:pt>
    <dgm:pt modelId="{0CF485F4-BBD6-402E-AEA0-E2B9F6599FE9}" type="parTrans" cxnId="{DA651677-493A-4361-B6B6-6F1E450DB51C}">
      <dgm:prSet/>
      <dgm:spPr/>
      <dgm:t>
        <a:bodyPr/>
        <a:lstStyle/>
        <a:p>
          <a:endParaRPr lang="en-US"/>
        </a:p>
      </dgm:t>
    </dgm:pt>
    <dgm:pt modelId="{7C216CBA-4EE8-43AD-8297-141AA9A40AA9}" type="sibTrans" cxnId="{DA651677-493A-4361-B6B6-6F1E450DB51C}">
      <dgm:prSet/>
      <dgm:spPr/>
      <dgm:t>
        <a:bodyPr/>
        <a:lstStyle/>
        <a:p>
          <a:endParaRPr lang="en-US"/>
        </a:p>
      </dgm:t>
    </dgm:pt>
    <dgm:pt modelId="{4915AC25-7DC6-46C4-95AA-0EADFFEEDFE2}">
      <dgm:prSet/>
      <dgm:spPr/>
      <dgm:t>
        <a:bodyPr/>
        <a:lstStyle/>
        <a:p>
          <a:r>
            <a:rPr lang="en-GB" b="1"/>
            <a:t>ASH 2024 ABSTRACT 494 Phase 3 Study of Teclistamab (Tec) in Combination with Lenalidomide (Len) and Tec Alone Versus Len Alone in Newly Diagnosed Multiple Myeloma (NDMM) As Maintenance Therapy Following Autologous Stem Cell Transplantation (ASCT): Safety Run-in (SRI) Results from the Majestec-4/EMN30 Trial</a:t>
          </a:r>
          <a:endParaRPr lang="en-US"/>
        </a:p>
      </dgm:t>
    </dgm:pt>
    <dgm:pt modelId="{C037B872-42F6-4586-BFD5-E55066D561B1}" type="parTrans" cxnId="{66664C07-5E1C-4E54-A0BA-4FEC866BA980}">
      <dgm:prSet/>
      <dgm:spPr/>
      <dgm:t>
        <a:bodyPr/>
        <a:lstStyle/>
        <a:p>
          <a:endParaRPr lang="en-US"/>
        </a:p>
      </dgm:t>
    </dgm:pt>
    <dgm:pt modelId="{9AC5D495-39FD-4555-BA25-B7E90553E5E8}" type="sibTrans" cxnId="{66664C07-5E1C-4E54-A0BA-4FEC866BA980}">
      <dgm:prSet/>
      <dgm:spPr/>
      <dgm:t>
        <a:bodyPr/>
        <a:lstStyle/>
        <a:p>
          <a:endParaRPr lang="en-US"/>
        </a:p>
      </dgm:t>
    </dgm:pt>
    <dgm:pt modelId="{00CAE0F8-36B2-4D8E-8941-6B02E6932F21}">
      <dgm:prSet/>
      <dgm:spPr/>
      <dgm:t>
        <a:bodyPr/>
        <a:lstStyle/>
        <a:p>
          <a:r>
            <a:rPr lang="en-GB" b="1"/>
            <a:t>MAGNETISMM-6: A PHASE 3 STUDY OF ELRANATAMAB + DARATUMUMAB + LENALIDOMIDE VS DARATUMUMAB + LENALIDOMIDE + DEXAMETHASONE IN TRANSPLANT INELIGIBLE PATIENTS WITH NEWLY DIAGNOSED MULTIPLE MYELOMA</a:t>
          </a:r>
          <a:endParaRPr lang="en-US"/>
        </a:p>
      </dgm:t>
    </dgm:pt>
    <dgm:pt modelId="{CD00877F-1623-4925-A4D3-220E6131E2C5}" type="parTrans" cxnId="{AB731D58-303E-4C17-96A0-40AA5E748D20}">
      <dgm:prSet/>
      <dgm:spPr/>
      <dgm:t>
        <a:bodyPr/>
        <a:lstStyle/>
        <a:p>
          <a:endParaRPr lang="en-US"/>
        </a:p>
      </dgm:t>
    </dgm:pt>
    <dgm:pt modelId="{75FB045A-20AD-41B2-A046-0879C98BF5AC}" type="sibTrans" cxnId="{AB731D58-303E-4C17-96A0-40AA5E748D20}">
      <dgm:prSet/>
      <dgm:spPr/>
      <dgm:t>
        <a:bodyPr/>
        <a:lstStyle/>
        <a:p>
          <a:endParaRPr lang="en-US"/>
        </a:p>
      </dgm:t>
    </dgm:pt>
    <dgm:pt modelId="{B916974F-3AB3-41DC-ADBB-EB77E835B4B4}">
      <dgm:prSet/>
      <dgm:spPr/>
      <dgm:t>
        <a:bodyPr/>
        <a:lstStyle/>
        <a:p>
          <a:r>
            <a:rPr lang="en-GB" b="1"/>
            <a:t>MagnetisMM-7: An open-label, multicenter, randomized phase 3 study of elranatamab versus lenalidomide in post-transplant patients with newly diagnosed multiple myeloma.</a:t>
          </a:r>
          <a:endParaRPr lang="en-US"/>
        </a:p>
      </dgm:t>
    </dgm:pt>
    <dgm:pt modelId="{A571313D-A995-493D-8065-49808B4866CF}" type="parTrans" cxnId="{2344239B-E756-4BAA-AFBA-A365B307FB7C}">
      <dgm:prSet/>
      <dgm:spPr/>
      <dgm:t>
        <a:bodyPr/>
        <a:lstStyle/>
        <a:p>
          <a:endParaRPr lang="en-US"/>
        </a:p>
      </dgm:t>
    </dgm:pt>
    <dgm:pt modelId="{D4870134-2314-466C-A61B-3216B6493E3B}" type="sibTrans" cxnId="{2344239B-E756-4BAA-AFBA-A365B307FB7C}">
      <dgm:prSet/>
      <dgm:spPr/>
      <dgm:t>
        <a:bodyPr/>
        <a:lstStyle/>
        <a:p>
          <a:endParaRPr lang="en-US"/>
        </a:p>
      </dgm:t>
    </dgm:pt>
    <dgm:pt modelId="{8392A7A9-90C9-4A2F-8109-809E896784C1}" type="pres">
      <dgm:prSet presAssocID="{8C2A6F1B-10BB-4E07-B75B-CA5C509E5966}" presName="root" presStyleCnt="0">
        <dgm:presLayoutVars>
          <dgm:dir/>
          <dgm:resizeHandles val="exact"/>
        </dgm:presLayoutVars>
      </dgm:prSet>
      <dgm:spPr/>
    </dgm:pt>
    <dgm:pt modelId="{91B678DD-F55B-4959-84A4-2968E4491742}" type="pres">
      <dgm:prSet presAssocID="{FC47EDDB-AB78-4B57-85BE-9B692FFEF600}" presName="compNode" presStyleCnt="0"/>
      <dgm:spPr/>
    </dgm:pt>
    <dgm:pt modelId="{D6A02CBC-1601-4389-8F07-75973A3E495F}" type="pres">
      <dgm:prSet presAssocID="{FC47EDDB-AB78-4B57-85BE-9B692FFEF600}" presName="bgRect" presStyleLbl="bgShp" presStyleIdx="0" presStyleCnt="4"/>
      <dgm:spPr/>
    </dgm:pt>
    <dgm:pt modelId="{B8A9C86E-EB04-4D55-89C0-D1B5A73DD611}" type="pres">
      <dgm:prSet presAssocID="{FC47EDDB-AB78-4B57-85BE-9B692FFEF600}"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edicine with solid fill"/>
        </a:ext>
      </dgm:extLst>
    </dgm:pt>
    <dgm:pt modelId="{D5B9A356-7131-4EFE-B4CB-B2BCD4AAB610}" type="pres">
      <dgm:prSet presAssocID="{FC47EDDB-AB78-4B57-85BE-9B692FFEF600}" presName="spaceRect" presStyleCnt="0"/>
      <dgm:spPr/>
    </dgm:pt>
    <dgm:pt modelId="{3B49D260-C5B3-468C-A340-068A1168F1F6}" type="pres">
      <dgm:prSet presAssocID="{FC47EDDB-AB78-4B57-85BE-9B692FFEF600}" presName="parTx" presStyleLbl="revTx" presStyleIdx="0" presStyleCnt="4">
        <dgm:presLayoutVars>
          <dgm:chMax val="0"/>
          <dgm:chPref val="0"/>
        </dgm:presLayoutVars>
      </dgm:prSet>
      <dgm:spPr/>
    </dgm:pt>
    <dgm:pt modelId="{7EA064FE-08FC-4669-A04C-73BCC182661D}" type="pres">
      <dgm:prSet presAssocID="{7C216CBA-4EE8-43AD-8297-141AA9A40AA9}" presName="sibTrans" presStyleCnt="0"/>
      <dgm:spPr/>
    </dgm:pt>
    <dgm:pt modelId="{C0A46C07-3171-450A-B975-9DF735043E27}" type="pres">
      <dgm:prSet presAssocID="{4915AC25-7DC6-46C4-95AA-0EADFFEEDFE2}" presName="compNode" presStyleCnt="0"/>
      <dgm:spPr/>
    </dgm:pt>
    <dgm:pt modelId="{7EE6A962-B713-400E-BDEF-FEAA3C2DC8ED}" type="pres">
      <dgm:prSet presAssocID="{4915AC25-7DC6-46C4-95AA-0EADFFEEDFE2}" presName="bgRect" presStyleLbl="bgShp" presStyleIdx="1" presStyleCnt="4"/>
      <dgm:spPr/>
    </dgm:pt>
    <dgm:pt modelId="{4444ECE9-F957-42D2-9F44-F73B157F7D76}" type="pres">
      <dgm:prSet presAssocID="{4915AC25-7DC6-46C4-95AA-0EADFFEEDFE2}"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Needle with solid fill"/>
        </a:ext>
      </dgm:extLst>
    </dgm:pt>
    <dgm:pt modelId="{6CAA9C12-196C-4201-994B-F57323F37F00}" type="pres">
      <dgm:prSet presAssocID="{4915AC25-7DC6-46C4-95AA-0EADFFEEDFE2}" presName="spaceRect" presStyleCnt="0"/>
      <dgm:spPr/>
    </dgm:pt>
    <dgm:pt modelId="{11DF66E7-D357-43C5-9620-F4B9F8C6F5D9}" type="pres">
      <dgm:prSet presAssocID="{4915AC25-7DC6-46C4-95AA-0EADFFEEDFE2}" presName="parTx" presStyleLbl="revTx" presStyleIdx="1" presStyleCnt="4">
        <dgm:presLayoutVars>
          <dgm:chMax val="0"/>
          <dgm:chPref val="0"/>
        </dgm:presLayoutVars>
      </dgm:prSet>
      <dgm:spPr/>
    </dgm:pt>
    <dgm:pt modelId="{18A01A25-CCDE-4466-84E0-3105B7320D95}" type="pres">
      <dgm:prSet presAssocID="{9AC5D495-39FD-4555-BA25-B7E90553E5E8}" presName="sibTrans" presStyleCnt="0"/>
      <dgm:spPr/>
    </dgm:pt>
    <dgm:pt modelId="{9F9FC99F-40C4-474F-8A2B-C7FEF942FC9D}" type="pres">
      <dgm:prSet presAssocID="{00CAE0F8-36B2-4D8E-8941-6B02E6932F21}" presName="compNode" presStyleCnt="0"/>
      <dgm:spPr/>
    </dgm:pt>
    <dgm:pt modelId="{14EA290B-2C8A-4093-B7DE-67ECF10F3D14}" type="pres">
      <dgm:prSet presAssocID="{00CAE0F8-36B2-4D8E-8941-6B02E6932F21}" presName="bgRect" presStyleLbl="bgShp" presStyleIdx="2" presStyleCnt="4"/>
      <dgm:spPr/>
    </dgm:pt>
    <dgm:pt modelId="{865A5C80-CA18-49DD-A285-BD8920EA2C8E}" type="pres">
      <dgm:prSet presAssocID="{00CAE0F8-36B2-4D8E-8941-6B02E6932F21}" presName="iconRect" presStyleLbl="node1" presStyleIdx="2"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edicine with solid fill"/>
        </a:ext>
      </dgm:extLst>
    </dgm:pt>
    <dgm:pt modelId="{30FF6424-0F77-4C11-859B-F83B189AAE0E}" type="pres">
      <dgm:prSet presAssocID="{00CAE0F8-36B2-4D8E-8941-6B02E6932F21}" presName="spaceRect" presStyleCnt="0"/>
      <dgm:spPr/>
    </dgm:pt>
    <dgm:pt modelId="{1C2B020D-F8B1-42BD-A7C2-998E8BD9E6A6}" type="pres">
      <dgm:prSet presAssocID="{00CAE0F8-36B2-4D8E-8941-6B02E6932F21}" presName="parTx" presStyleLbl="revTx" presStyleIdx="2" presStyleCnt="4">
        <dgm:presLayoutVars>
          <dgm:chMax val="0"/>
          <dgm:chPref val="0"/>
        </dgm:presLayoutVars>
      </dgm:prSet>
      <dgm:spPr/>
    </dgm:pt>
    <dgm:pt modelId="{79213B4B-37A5-49D3-8743-2F15C63A7CC9}" type="pres">
      <dgm:prSet presAssocID="{75FB045A-20AD-41B2-A046-0879C98BF5AC}" presName="sibTrans" presStyleCnt="0"/>
      <dgm:spPr/>
    </dgm:pt>
    <dgm:pt modelId="{C63D52F3-4808-4B22-9596-30C5CDDCECAB}" type="pres">
      <dgm:prSet presAssocID="{B916974F-3AB3-41DC-ADBB-EB77E835B4B4}" presName="compNode" presStyleCnt="0"/>
      <dgm:spPr/>
    </dgm:pt>
    <dgm:pt modelId="{530BFB21-2167-41FA-9ABF-A5348BC7F9A5}" type="pres">
      <dgm:prSet presAssocID="{B916974F-3AB3-41DC-ADBB-EB77E835B4B4}" presName="bgRect" presStyleLbl="bgShp" presStyleIdx="3" presStyleCnt="4"/>
      <dgm:spPr/>
    </dgm:pt>
    <dgm:pt modelId="{FA8FAC52-BC03-4990-9489-70DF1341200C}" type="pres">
      <dgm:prSet presAssocID="{B916974F-3AB3-41DC-ADBB-EB77E835B4B4}" presName="iconRect" presStyleLbl="node1" presStyleIdx="3"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Needle with solid fill"/>
        </a:ext>
      </dgm:extLst>
    </dgm:pt>
    <dgm:pt modelId="{0ACFDE43-EBC7-4C35-AF8A-5DC46B65EA1C}" type="pres">
      <dgm:prSet presAssocID="{B916974F-3AB3-41DC-ADBB-EB77E835B4B4}" presName="spaceRect" presStyleCnt="0"/>
      <dgm:spPr/>
    </dgm:pt>
    <dgm:pt modelId="{8DAA4C5E-0577-4DED-B8DB-F8E323EF2C47}" type="pres">
      <dgm:prSet presAssocID="{B916974F-3AB3-41DC-ADBB-EB77E835B4B4}" presName="parTx" presStyleLbl="revTx" presStyleIdx="3" presStyleCnt="4">
        <dgm:presLayoutVars>
          <dgm:chMax val="0"/>
          <dgm:chPref val="0"/>
        </dgm:presLayoutVars>
      </dgm:prSet>
      <dgm:spPr/>
    </dgm:pt>
  </dgm:ptLst>
  <dgm:cxnLst>
    <dgm:cxn modelId="{66664C07-5E1C-4E54-A0BA-4FEC866BA980}" srcId="{8C2A6F1B-10BB-4E07-B75B-CA5C509E5966}" destId="{4915AC25-7DC6-46C4-95AA-0EADFFEEDFE2}" srcOrd="1" destOrd="0" parTransId="{C037B872-42F6-4586-BFD5-E55066D561B1}" sibTransId="{9AC5D495-39FD-4555-BA25-B7E90553E5E8}"/>
    <dgm:cxn modelId="{A70E2D0A-DD91-4980-BE0F-04C9523D6071}" type="presOf" srcId="{B916974F-3AB3-41DC-ADBB-EB77E835B4B4}" destId="{8DAA4C5E-0577-4DED-B8DB-F8E323EF2C47}" srcOrd="0" destOrd="0" presId="urn:microsoft.com/office/officeart/2018/2/layout/IconVerticalSolidList"/>
    <dgm:cxn modelId="{4691301C-3A56-4C8D-8D26-D6BB6B371BEC}" type="presOf" srcId="{00CAE0F8-36B2-4D8E-8941-6B02E6932F21}" destId="{1C2B020D-F8B1-42BD-A7C2-998E8BD9E6A6}" srcOrd="0" destOrd="0" presId="urn:microsoft.com/office/officeart/2018/2/layout/IconVerticalSolidList"/>
    <dgm:cxn modelId="{AB731D58-303E-4C17-96A0-40AA5E748D20}" srcId="{8C2A6F1B-10BB-4E07-B75B-CA5C509E5966}" destId="{00CAE0F8-36B2-4D8E-8941-6B02E6932F21}" srcOrd="2" destOrd="0" parTransId="{CD00877F-1623-4925-A4D3-220E6131E2C5}" sibTransId="{75FB045A-20AD-41B2-A046-0879C98BF5AC}"/>
    <dgm:cxn modelId="{9EB19F5B-17BB-4943-A934-825B6375EAD5}" type="presOf" srcId="{FC47EDDB-AB78-4B57-85BE-9B692FFEF600}" destId="{3B49D260-C5B3-468C-A340-068A1168F1F6}" srcOrd="0" destOrd="0" presId="urn:microsoft.com/office/officeart/2018/2/layout/IconVerticalSolidList"/>
    <dgm:cxn modelId="{DA651677-493A-4361-B6B6-6F1E450DB51C}" srcId="{8C2A6F1B-10BB-4E07-B75B-CA5C509E5966}" destId="{FC47EDDB-AB78-4B57-85BE-9B692FFEF600}" srcOrd="0" destOrd="0" parTransId="{0CF485F4-BBD6-402E-AEA0-E2B9F6599FE9}" sibTransId="{7C216CBA-4EE8-43AD-8297-141AA9A40AA9}"/>
    <dgm:cxn modelId="{BAEF897B-5CA4-4D17-BD91-287B1DF42F84}" type="presOf" srcId="{4915AC25-7DC6-46C4-95AA-0EADFFEEDFE2}" destId="{11DF66E7-D357-43C5-9620-F4B9F8C6F5D9}" srcOrd="0" destOrd="0" presId="urn:microsoft.com/office/officeart/2018/2/layout/IconVerticalSolidList"/>
    <dgm:cxn modelId="{2344239B-E756-4BAA-AFBA-A365B307FB7C}" srcId="{8C2A6F1B-10BB-4E07-B75B-CA5C509E5966}" destId="{B916974F-3AB3-41DC-ADBB-EB77E835B4B4}" srcOrd="3" destOrd="0" parTransId="{A571313D-A995-493D-8065-49808B4866CF}" sibTransId="{D4870134-2314-466C-A61B-3216B6493E3B}"/>
    <dgm:cxn modelId="{C490D3B8-C57E-4515-9C22-EE3769F3FAE0}" type="presOf" srcId="{8C2A6F1B-10BB-4E07-B75B-CA5C509E5966}" destId="{8392A7A9-90C9-4A2F-8109-809E896784C1}" srcOrd="0" destOrd="0" presId="urn:microsoft.com/office/officeart/2018/2/layout/IconVerticalSolidList"/>
    <dgm:cxn modelId="{3DC91A9C-DAAF-4CEF-93CD-A19F4BF00E08}" type="presParOf" srcId="{8392A7A9-90C9-4A2F-8109-809E896784C1}" destId="{91B678DD-F55B-4959-84A4-2968E4491742}" srcOrd="0" destOrd="0" presId="urn:microsoft.com/office/officeart/2018/2/layout/IconVerticalSolidList"/>
    <dgm:cxn modelId="{352E091E-1549-4B0E-B555-B072885A1E95}" type="presParOf" srcId="{91B678DD-F55B-4959-84A4-2968E4491742}" destId="{D6A02CBC-1601-4389-8F07-75973A3E495F}" srcOrd="0" destOrd="0" presId="urn:microsoft.com/office/officeart/2018/2/layout/IconVerticalSolidList"/>
    <dgm:cxn modelId="{15B407D1-35A5-423F-A705-553DA3D1594E}" type="presParOf" srcId="{91B678DD-F55B-4959-84A4-2968E4491742}" destId="{B8A9C86E-EB04-4D55-89C0-D1B5A73DD611}" srcOrd="1" destOrd="0" presId="urn:microsoft.com/office/officeart/2018/2/layout/IconVerticalSolidList"/>
    <dgm:cxn modelId="{38B9D428-516E-4750-BD4C-538562D2491B}" type="presParOf" srcId="{91B678DD-F55B-4959-84A4-2968E4491742}" destId="{D5B9A356-7131-4EFE-B4CB-B2BCD4AAB610}" srcOrd="2" destOrd="0" presId="urn:microsoft.com/office/officeart/2018/2/layout/IconVerticalSolidList"/>
    <dgm:cxn modelId="{CBA52D94-F796-4ABE-AB5D-1834AC7D22E9}" type="presParOf" srcId="{91B678DD-F55B-4959-84A4-2968E4491742}" destId="{3B49D260-C5B3-468C-A340-068A1168F1F6}" srcOrd="3" destOrd="0" presId="urn:microsoft.com/office/officeart/2018/2/layout/IconVerticalSolidList"/>
    <dgm:cxn modelId="{08F63A25-A90C-44DB-89C5-43986256360D}" type="presParOf" srcId="{8392A7A9-90C9-4A2F-8109-809E896784C1}" destId="{7EA064FE-08FC-4669-A04C-73BCC182661D}" srcOrd="1" destOrd="0" presId="urn:microsoft.com/office/officeart/2018/2/layout/IconVerticalSolidList"/>
    <dgm:cxn modelId="{9F45636F-274F-417D-A36E-364120E07E92}" type="presParOf" srcId="{8392A7A9-90C9-4A2F-8109-809E896784C1}" destId="{C0A46C07-3171-450A-B975-9DF735043E27}" srcOrd="2" destOrd="0" presId="urn:microsoft.com/office/officeart/2018/2/layout/IconVerticalSolidList"/>
    <dgm:cxn modelId="{650108C8-ED9C-44B9-84BC-48867442679C}" type="presParOf" srcId="{C0A46C07-3171-450A-B975-9DF735043E27}" destId="{7EE6A962-B713-400E-BDEF-FEAA3C2DC8ED}" srcOrd="0" destOrd="0" presId="urn:microsoft.com/office/officeart/2018/2/layout/IconVerticalSolidList"/>
    <dgm:cxn modelId="{6A107405-4A1E-4104-AD35-729E77B9C96E}" type="presParOf" srcId="{C0A46C07-3171-450A-B975-9DF735043E27}" destId="{4444ECE9-F957-42D2-9F44-F73B157F7D76}" srcOrd="1" destOrd="0" presId="urn:microsoft.com/office/officeart/2018/2/layout/IconVerticalSolidList"/>
    <dgm:cxn modelId="{CD3D4083-CE58-43F1-B729-C8B9E0AE81D8}" type="presParOf" srcId="{C0A46C07-3171-450A-B975-9DF735043E27}" destId="{6CAA9C12-196C-4201-994B-F57323F37F00}" srcOrd="2" destOrd="0" presId="urn:microsoft.com/office/officeart/2018/2/layout/IconVerticalSolidList"/>
    <dgm:cxn modelId="{B01560C7-A965-427F-9256-13D95835B906}" type="presParOf" srcId="{C0A46C07-3171-450A-B975-9DF735043E27}" destId="{11DF66E7-D357-43C5-9620-F4B9F8C6F5D9}" srcOrd="3" destOrd="0" presId="urn:microsoft.com/office/officeart/2018/2/layout/IconVerticalSolidList"/>
    <dgm:cxn modelId="{02A717A9-7C9A-4B6E-BB08-F47A39D6ED46}" type="presParOf" srcId="{8392A7A9-90C9-4A2F-8109-809E896784C1}" destId="{18A01A25-CCDE-4466-84E0-3105B7320D95}" srcOrd="3" destOrd="0" presId="urn:microsoft.com/office/officeart/2018/2/layout/IconVerticalSolidList"/>
    <dgm:cxn modelId="{B4AF4518-46D2-4469-B0DD-CB24EBB72E24}" type="presParOf" srcId="{8392A7A9-90C9-4A2F-8109-809E896784C1}" destId="{9F9FC99F-40C4-474F-8A2B-C7FEF942FC9D}" srcOrd="4" destOrd="0" presId="urn:microsoft.com/office/officeart/2018/2/layout/IconVerticalSolidList"/>
    <dgm:cxn modelId="{73536198-3031-4EAA-8923-538313490CC9}" type="presParOf" srcId="{9F9FC99F-40C4-474F-8A2B-C7FEF942FC9D}" destId="{14EA290B-2C8A-4093-B7DE-67ECF10F3D14}" srcOrd="0" destOrd="0" presId="urn:microsoft.com/office/officeart/2018/2/layout/IconVerticalSolidList"/>
    <dgm:cxn modelId="{31A00B83-91AF-4781-AD04-E1F87FC07EAB}" type="presParOf" srcId="{9F9FC99F-40C4-474F-8A2B-C7FEF942FC9D}" destId="{865A5C80-CA18-49DD-A285-BD8920EA2C8E}" srcOrd="1" destOrd="0" presId="urn:microsoft.com/office/officeart/2018/2/layout/IconVerticalSolidList"/>
    <dgm:cxn modelId="{B8CB52CA-A186-4A02-B023-D822A985C224}" type="presParOf" srcId="{9F9FC99F-40C4-474F-8A2B-C7FEF942FC9D}" destId="{30FF6424-0F77-4C11-859B-F83B189AAE0E}" srcOrd="2" destOrd="0" presId="urn:microsoft.com/office/officeart/2018/2/layout/IconVerticalSolidList"/>
    <dgm:cxn modelId="{B059C2C6-5756-49E7-905D-03774F65FE72}" type="presParOf" srcId="{9F9FC99F-40C4-474F-8A2B-C7FEF942FC9D}" destId="{1C2B020D-F8B1-42BD-A7C2-998E8BD9E6A6}" srcOrd="3" destOrd="0" presId="urn:microsoft.com/office/officeart/2018/2/layout/IconVerticalSolidList"/>
    <dgm:cxn modelId="{9278898E-2C8E-4863-8593-CB3D9BA94FF7}" type="presParOf" srcId="{8392A7A9-90C9-4A2F-8109-809E896784C1}" destId="{79213B4B-37A5-49D3-8743-2F15C63A7CC9}" srcOrd="5" destOrd="0" presId="urn:microsoft.com/office/officeart/2018/2/layout/IconVerticalSolidList"/>
    <dgm:cxn modelId="{1E8F6E1B-55C0-4A20-BB63-F06307BE0C93}" type="presParOf" srcId="{8392A7A9-90C9-4A2F-8109-809E896784C1}" destId="{C63D52F3-4808-4B22-9596-30C5CDDCECAB}" srcOrd="6" destOrd="0" presId="urn:microsoft.com/office/officeart/2018/2/layout/IconVerticalSolidList"/>
    <dgm:cxn modelId="{EBD8C2E3-DDE2-4CD8-BED2-ACDC42BB4715}" type="presParOf" srcId="{C63D52F3-4808-4B22-9596-30C5CDDCECAB}" destId="{530BFB21-2167-41FA-9ABF-A5348BC7F9A5}" srcOrd="0" destOrd="0" presId="urn:microsoft.com/office/officeart/2018/2/layout/IconVerticalSolidList"/>
    <dgm:cxn modelId="{27696F65-A0C4-452F-95A8-C5255E5F90DD}" type="presParOf" srcId="{C63D52F3-4808-4B22-9596-30C5CDDCECAB}" destId="{FA8FAC52-BC03-4990-9489-70DF1341200C}" srcOrd="1" destOrd="0" presId="urn:microsoft.com/office/officeart/2018/2/layout/IconVerticalSolidList"/>
    <dgm:cxn modelId="{E267E835-C198-4DA9-B611-5A96810F5A65}" type="presParOf" srcId="{C63D52F3-4808-4B22-9596-30C5CDDCECAB}" destId="{0ACFDE43-EBC7-4C35-AF8A-5DC46B65EA1C}" srcOrd="2" destOrd="0" presId="urn:microsoft.com/office/officeart/2018/2/layout/IconVerticalSolidList"/>
    <dgm:cxn modelId="{5874C9BF-F8BD-4C00-B9F0-96CBCCAC384D}" type="presParOf" srcId="{C63D52F3-4808-4B22-9596-30C5CDDCECAB}" destId="{8DAA4C5E-0577-4DED-B8DB-F8E323EF2C4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2EBAF0-1B5B-4BBB-9138-FAD6E318EF6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EB43EEA-8DA3-4C72-93E6-A3924609BFC5}">
      <dgm:prSet/>
      <dgm:spPr/>
      <dgm:t>
        <a:bodyPr/>
        <a:lstStyle/>
        <a:p>
          <a:r>
            <a:rPr lang="en-GB"/>
            <a:t>Myeloma treatment pathway continues to evolve rapidly</a:t>
          </a:r>
          <a:endParaRPr lang="en-US"/>
        </a:p>
      </dgm:t>
    </dgm:pt>
    <dgm:pt modelId="{572BD1E5-40D0-478A-A806-B3FC49C43491}" type="parTrans" cxnId="{985588DC-FE1F-4C28-95BA-0D31635AA26D}">
      <dgm:prSet/>
      <dgm:spPr/>
      <dgm:t>
        <a:bodyPr/>
        <a:lstStyle/>
        <a:p>
          <a:endParaRPr lang="en-US"/>
        </a:p>
      </dgm:t>
    </dgm:pt>
    <dgm:pt modelId="{C5E9168D-AC57-44FB-8495-364F3C8B9CB7}" type="sibTrans" cxnId="{985588DC-FE1F-4C28-95BA-0D31635AA26D}">
      <dgm:prSet/>
      <dgm:spPr/>
      <dgm:t>
        <a:bodyPr/>
        <a:lstStyle/>
        <a:p>
          <a:endParaRPr lang="en-US"/>
        </a:p>
      </dgm:t>
    </dgm:pt>
    <dgm:pt modelId="{01805298-89EB-419C-B173-222AD9CF2DF0}">
      <dgm:prSet/>
      <dgm:spPr/>
      <dgm:t>
        <a:bodyPr/>
        <a:lstStyle/>
        <a:p>
          <a:r>
            <a:rPr lang="en-GB"/>
            <a:t>Multiple factors determine choice of therapy at first line and in the relapsed setting </a:t>
          </a:r>
          <a:endParaRPr lang="en-US"/>
        </a:p>
      </dgm:t>
    </dgm:pt>
    <dgm:pt modelId="{DFDB1BAE-8609-424C-8C35-7411B7213744}" type="parTrans" cxnId="{31DAABA7-F04C-46CD-B968-42818BA92170}">
      <dgm:prSet/>
      <dgm:spPr/>
      <dgm:t>
        <a:bodyPr/>
        <a:lstStyle/>
        <a:p>
          <a:endParaRPr lang="en-US"/>
        </a:p>
      </dgm:t>
    </dgm:pt>
    <dgm:pt modelId="{105995DC-BB62-40A2-9BDE-C6FE361EC64B}" type="sibTrans" cxnId="{31DAABA7-F04C-46CD-B968-42818BA92170}">
      <dgm:prSet/>
      <dgm:spPr/>
      <dgm:t>
        <a:bodyPr/>
        <a:lstStyle/>
        <a:p>
          <a:endParaRPr lang="en-US"/>
        </a:p>
      </dgm:t>
    </dgm:pt>
    <dgm:pt modelId="{CCF82577-D8AC-4DF5-B9F9-88A2C853AAC4}">
      <dgm:prSet/>
      <dgm:spPr/>
      <dgm:t>
        <a:bodyPr/>
        <a:lstStyle/>
        <a:p>
          <a:r>
            <a:rPr lang="en-GB"/>
            <a:t>For triple class exposed patients bi-specific therapies offer a valuable  treatment option </a:t>
          </a:r>
          <a:endParaRPr lang="en-US"/>
        </a:p>
      </dgm:t>
    </dgm:pt>
    <dgm:pt modelId="{42AE1F7F-5B5F-4961-83A4-23989FBBE4D6}" type="parTrans" cxnId="{C32C9B29-3D48-4B42-8499-96EB88D70F42}">
      <dgm:prSet/>
      <dgm:spPr/>
      <dgm:t>
        <a:bodyPr/>
        <a:lstStyle/>
        <a:p>
          <a:endParaRPr lang="en-US"/>
        </a:p>
      </dgm:t>
    </dgm:pt>
    <dgm:pt modelId="{CA0A7D67-4AA5-4A65-8358-C58CBCC85A71}" type="sibTrans" cxnId="{C32C9B29-3D48-4B42-8499-96EB88D70F42}">
      <dgm:prSet/>
      <dgm:spPr/>
      <dgm:t>
        <a:bodyPr/>
        <a:lstStyle/>
        <a:p>
          <a:endParaRPr lang="en-US"/>
        </a:p>
      </dgm:t>
    </dgm:pt>
    <dgm:pt modelId="{C0D48256-2BAA-49CA-AC8D-C2963FF93426}">
      <dgm:prSet/>
      <dgm:spPr/>
      <dgm:t>
        <a:bodyPr/>
        <a:lstStyle/>
        <a:p>
          <a:r>
            <a:rPr lang="en-GB"/>
            <a:t>Bi specific antibodies will likely move forward in the treatment pathway with time</a:t>
          </a:r>
          <a:endParaRPr lang="en-US"/>
        </a:p>
      </dgm:t>
    </dgm:pt>
    <dgm:pt modelId="{0E7C2E8F-4DD0-4A5A-B0C2-5F51ECCE63B4}" type="parTrans" cxnId="{5EC7BC72-9A65-482F-9C15-FD54DBC11402}">
      <dgm:prSet/>
      <dgm:spPr/>
      <dgm:t>
        <a:bodyPr/>
        <a:lstStyle/>
        <a:p>
          <a:endParaRPr lang="en-US"/>
        </a:p>
      </dgm:t>
    </dgm:pt>
    <dgm:pt modelId="{81ED1C3F-E8CC-428C-B7F3-81361B3E1018}" type="sibTrans" cxnId="{5EC7BC72-9A65-482F-9C15-FD54DBC11402}">
      <dgm:prSet/>
      <dgm:spPr/>
      <dgm:t>
        <a:bodyPr/>
        <a:lstStyle/>
        <a:p>
          <a:endParaRPr lang="en-US"/>
        </a:p>
      </dgm:t>
    </dgm:pt>
    <dgm:pt modelId="{6A3B06E8-B042-4448-B9CC-2C0AF6805301}" type="pres">
      <dgm:prSet presAssocID="{4B2EBAF0-1B5B-4BBB-9138-FAD6E318EF6E}" presName="root" presStyleCnt="0">
        <dgm:presLayoutVars>
          <dgm:dir/>
          <dgm:resizeHandles val="exact"/>
        </dgm:presLayoutVars>
      </dgm:prSet>
      <dgm:spPr/>
    </dgm:pt>
    <dgm:pt modelId="{5C77999A-7ECD-4989-9ECE-05B14BFDB049}" type="pres">
      <dgm:prSet presAssocID="{FEB43EEA-8DA3-4C72-93E6-A3924609BFC5}" presName="compNode" presStyleCnt="0"/>
      <dgm:spPr/>
    </dgm:pt>
    <dgm:pt modelId="{CA73AF90-4AFB-42A4-B4C0-7017F8B22A77}" type="pres">
      <dgm:prSet presAssocID="{FEB43EEA-8DA3-4C72-93E6-A3924609BFC5}" presName="bgRect" presStyleLbl="bgShp" presStyleIdx="0" presStyleCnt="4"/>
      <dgm:spPr/>
    </dgm:pt>
    <dgm:pt modelId="{A2F6EF51-457D-4899-B75B-DBCA7B59853B}" type="pres">
      <dgm:prSet presAssocID="{FEB43EEA-8DA3-4C72-93E6-A3924609BFC5}"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NA"/>
        </a:ext>
      </dgm:extLst>
    </dgm:pt>
    <dgm:pt modelId="{7C0ADE02-585A-4D4D-8295-AA25262BBEEE}" type="pres">
      <dgm:prSet presAssocID="{FEB43EEA-8DA3-4C72-93E6-A3924609BFC5}" presName="spaceRect" presStyleCnt="0"/>
      <dgm:spPr/>
    </dgm:pt>
    <dgm:pt modelId="{18957C1F-470B-4A98-BD9C-86CCD489E0EE}" type="pres">
      <dgm:prSet presAssocID="{FEB43EEA-8DA3-4C72-93E6-A3924609BFC5}" presName="parTx" presStyleLbl="revTx" presStyleIdx="0" presStyleCnt="4">
        <dgm:presLayoutVars>
          <dgm:chMax val="0"/>
          <dgm:chPref val="0"/>
        </dgm:presLayoutVars>
      </dgm:prSet>
      <dgm:spPr/>
    </dgm:pt>
    <dgm:pt modelId="{9D072C03-86C8-455B-AAD0-13FAA1C4F886}" type="pres">
      <dgm:prSet presAssocID="{C5E9168D-AC57-44FB-8495-364F3C8B9CB7}" presName="sibTrans" presStyleCnt="0"/>
      <dgm:spPr/>
    </dgm:pt>
    <dgm:pt modelId="{D8C8BD2F-784A-40FF-8D3E-D2BAECB742B6}" type="pres">
      <dgm:prSet presAssocID="{01805298-89EB-419C-B173-222AD9CF2DF0}" presName="compNode" presStyleCnt="0"/>
      <dgm:spPr/>
    </dgm:pt>
    <dgm:pt modelId="{A3EA5509-009E-4918-9780-4B228C8D1FFC}" type="pres">
      <dgm:prSet presAssocID="{01805298-89EB-419C-B173-222AD9CF2DF0}" presName="bgRect" presStyleLbl="bgShp" presStyleIdx="1" presStyleCnt="4"/>
      <dgm:spPr/>
    </dgm:pt>
    <dgm:pt modelId="{BF7D6BB5-F41B-434D-B7B2-7312925BFBC4}" type="pres">
      <dgm:prSet presAssocID="{01805298-89EB-419C-B173-222AD9CF2DF0}"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02739A85-4E31-40E7-A77C-581927B415BE}" type="pres">
      <dgm:prSet presAssocID="{01805298-89EB-419C-B173-222AD9CF2DF0}" presName="spaceRect" presStyleCnt="0"/>
      <dgm:spPr/>
    </dgm:pt>
    <dgm:pt modelId="{33FB9622-ADE0-4EB4-910F-C018931C71A0}" type="pres">
      <dgm:prSet presAssocID="{01805298-89EB-419C-B173-222AD9CF2DF0}" presName="parTx" presStyleLbl="revTx" presStyleIdx="1" presStyleCnt="4">
        <dgm:presLayoutVars>
          <dgm:chMax val="0"/>
          <dgm:chPref val="0"/>
        </dgm:presLayoutVars>
      </dgm:prSet>
      <dgm:spPr/>
    </dgm:pt>
    <dgm:pt modelId="{E2618314-94DF-4171-A425-7E714DAB96C4}" type="pres">
      <dgm:prSet presAssocID="{105995DC-BB62-40A2-9BDE-C6FE361EC64B}" presName="sibTrans" presStyleCnt="0"/>
      <dgm:spPr/>
    </dgm:pt>
    <dgm:pt modelId="{918EDD52-4CB4-407D-96E6-886BD48359CA}" type="pres">
      <dgm:prSet presAssocID="{CCF82577-D8AC-4DF5-B9F9-88A2C853AAC4}" presName="compNode" presStyleCnt="0"/>
      <dgm:spPr/>
    </dgm:pt>
    <dgm:pt modelId="{7515666C-8CDA-4007-8CCC-5C874E438E32}" type="pres">
      <dgm:prSet presAssocID="{CCF82577-D8AC-4DF5-B9F9-88A2C853AAC4}" presName="bgRect" presStyleLbl="bgShp" presStyleIdx="2" presStyleCnt="4"/>
      <dgm:spPr/>
    </dgm:pt>
    <dgm:pt modelId="{33FB9DCD-1515-4819-8028-F41A104C9C78}" type="pres">
      <dgm:prSet presAssocID="{CCF82577-D8AC-4DF5-B9F9-88A2C853AAC4}"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eedle"/>
        </a:ext>
      </dgm:extLst>
    </dgm:pt>
    <dgm:pt modelId="{D3A0E8A4-AE3F-4B3D-9607-14FBCF99C6F5}" type="pres">
      <dgm:prSet presAssocID="{CCF82577-D8AC-4DF5-B9F9-88A2C853AAC4}" presName="spaceRect" presStyleCnt="0"/>
      <dgm:spPr/>
    </dgm:pt>
    <dgm:pt modelId="{DE24F84E-C6B1-426A-BE20-B6FB4E42AEFE}" type="pres">
      <dgm:prSet presAssocID="{CCF82577-D8AC-4DF5-B9F9-88A2C853AAC4}" presName="parTx" presStyleLbl="revTx" presStyleIdx="2" presStyleCnt="4">
        <dgm:presLayoutVars>
          <dgm:chMax val="0"/>
          <dgm:chPref val="0"/>
        </dgm:presLayoutVars>
      </dgm:prSet>
      <dgm:spPr/>
    </dgm:pt>
    <dgm:pt modelId="{C67AA43A-494E-41FF-9DFE-ECB655C94F02}" type="pres">
      <dgm:prSet presAssocID="{CA0A7D67-4AA5-4A65-8358-C58CBCC85A71}" presName="sibTrans" presStyleCnt="0"/>
      <dgm:spPr/>
    </dgm:pt>
    <dgm:pt modelId="{BB4B320D-C084-4516-AA8A-D99D4C9AB5DB}" type="pres">
      <dgm:prSet presAssocID="{C0D48256-2BAA-49CA-AC8D-C2963FF93426}" presName="compNode" presStyleCnt="0"/>
      <dgm:spPr/>
    </dgm:pt>
    <dgm:pt modelId="{1F5BB179-E68D-4688-AA5B-59675272F926}" type="pres">
      <dgm:prSet presAssocID="{C0D48256-2BAA-49CA-AC8D-C2963FF93426}" presName="bgRect" presStyleLbl="bgShp" presStyleIdx="3" presStyleCnt="4"/>
      <dgm:spPr/>
    </dgm:pt>
    <dgm:pt modelId="{5149E60F-35A4-43F8-9453-1EC5F8F009ED}" type="pres">
      <dgm:prSet presAssocID="{C0D48256-2BAA-49CA-AC8D-C2963FF93426}"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32186BF8-8D54-48BE-9809-AC295C6BAECB}" type="pres">
      <dgm:prSet presAssocID="{C0D48256-2BAA-49CA-AC8D-C2963FF93426}" presName="spaceRect" presStyleCnt="0"/>
      <dgm:spPr/>
    </dgm:pt>
    <dgm:pt modelId="{E71D9EAA-EF80-4BC5-9BB3-68CFEB7DA0A5}" type="pres">
      <dgm:prSet presAssocID="{C0D48256-2BAA-49CA-AC8D-C2963FF93426}" presName="parTx" presStyleLbl="revTx" presStyleIdx="3" presStyleCnt="4">
        <dgm:presLayoutVars>
          <dgm:chMax val="0"/>
          <dgm:chPref val="0"/>
        </dgm:presLayoutVars>
      </dgm:prSet>
      <dgm:spPr/>
    </dgm:pt>
  </dgm:ptLst>
  <dgm:cxnLst>
    <dgm:cxn modelId="{721FB500-0F4B-43CD-ADE4-142BA6AC5B32}" type="presOf" srcId="{CCF82577-D8AC-4DF5-B9F9-88A2C853AAC4}" destId="{DE24F84E-C6B1-426A-BE20-B6FB4E42AEFE}" srcOrd="0" destOrd="0" presId="urn:microsoft.com/office/officeart/2018/2/layout/IconVerticalSolidList"/>
    <dgm:cxn modelId="{AF457A18-EA36-429D-9909-ED993E929ACC}" type="presOf" srcId="{FEB43EEA-8DA3-4C72-93E6-A3924609BFC5}" destId="{18957C1F-470B-4A98-BD9C-86CCD489E0EE}" srcOrd="0" destOrd="0" presId="urn:microsoft.com/office/officeart/2018/2/layout/IconVerticalSolidList"/>
    <dgm:cxn modelId="{C32C9B29-3D48-4B42-8499-96EB88D70F42}" srcId="{4B2EBAF0-1B5B-4BBB-9138-FAD6E318EF6E}" destId="{CCF82577-D8AC-4DF5-B9F9-88A2C853AAC4}" srcOrd="2" destOrd="0" parTransId="{42AE1F7F-5B5F-4961-83A4-23989FBBE4D6}" sibTransId="{CA0A7D67-4AA5-4A65-8358-C58CBCC85A71}"/>
    <dgm:cxn modelId="{5EAD4340-C5FE-42F1-BBD1-268DBDA39C65}" type="presOf" srcId="{4B2EBAF0-1B5B-4BBB-9138-FAD6E318EF6E}" destId="{6A3B06E8-B042-4448-B9CC-2C0AF6805301}" srcOrd="0" destOrd="0" presId="urn:microsoft.com/office/officeart/2018/2/layout/IconVerticalSolidList"/>
    <dgm:cxn modelId="{1AE1E642-5B07-4DE5-BBC1-B70540A640C1}" type="presOf" srcId="{01805298-89EB-419C-B173-222AD9CF2DF0}" destId="{33FB9622-ADE0-4EB4-910F-C018931C71A0}" srcOrd="0" destOrd="0" presId="urn:microsoft.com/office/officeart/2018/2/layout/IconVerticalSolidList"/>
    <dgm:cxn modelId="{404E7064-4CBC-4D83-B342-3B3F20F69598}" type="presOf" srcId="{C0D48256-2BAA-49CA-AC8D-C2963FF93426}" destId="{E71D9EAA-EF80-4BC5-9BB3-68CFEB7DA0A5}" srcOrd="0" destOrd="0" presId="urn:microsoft.com/office/officeart/2018/2/layout/IconVerticalSolidList"/>
    <dgm:cxn modelId="{5EC7BC72-9A65-482F-9C15-FD54DBC11402}" srcId="{4B2EBAF0-1B5B-4BBB-9138-FAD6E318EF6E}" destId="{C0D48256-2BAA-49CA-AC8D-C2963FF93426}" srcOrd="3" destOrd="0" parTransId="{0E7C2E8F-4DD0-4A5A-B0C2-5F51ECCE63B4}" sibTransId="{81ED1C3F-E8CC-428C-B7F3-81361B3E1018}"/>
    <dgm:cxn modelId="{31DAABA7-F04C-46CD-B968-42818BA92170}" srcId="{4B2EBAF0-1B5B-4BBB-9138-FAD6E318EF6E}" destId="{01805298-89EB-419C-B173-222AD9CF2DF0}" srcOrd="1" destOrd="0" parTransId="{DFDB1BAE-8609-424C-8C35-7411B7213744}" sibTransId="{105995DC-BB62-40A2-9BDE-C6FE361EC64B}"/>
    <dgm:cxn modelId="{985588DC-FE1F-4C28-95BA-0D31635AA26D}" srcId="{4B2EBAF0-1B5B-4BBB-9138-FAD6E318EF6E}" destId="{FEB43EEA-8DA3-4C72-93E6-A3924609BFC5}" srcOrd="0" destOrd="0" parTransId="{572BD1E5-40D0-478A-A806-B3FC49C43491}" sibTransId="{C5E9168D-AC57-44FB-8495-364F3C8B9CB7}"/>
    <dgm:cxn modelId="{C855C6C6-7A28-4E09-A9AB-F5ACE6CF69BB}" type="presParOf" srcId="{6A3B06E8-B042-4448-B9CC-2C0AF6805301}" destId="{5C77999A-7ECD-4989-9ECE-05B14BFDB049}" srcOrd="0" destOrd="0" presId="urn:microsoft.com/office/officeart/2018/2/layout/IconVerticalSolidList"/>
    <dgm:cxn modelId="{DCEDAF6C-B0E5-46F6-84E6-86044B640B2F}" type="presParOf" srcId="{5C77999A-7ECD-4989-9ECE-05B14BFDB049}" destId="{CA73AF90-4AFB-42A4-B4C0-7017F8B22A77}" srcOrd="0" destOrd="0" presId="urn:microsoft.com/office/officeart/2018/2/layout/IconVerticalSolidList"/>
    <dgm:cxn modelId="{3DBFBFF4-E51B-425D-85DE-0910C638E7BE}" type="presParOf" srcId="{5C77999A-7ECD-4989-9ECE-05B14BFDB049}" destId="{A2F6EF51-457D-4899-B75B-DBCA7B59853B}" srcOrd="1" destOrd="0" presId="urn:microsoft.com/office/officeart/2018/2/layout/IconVerticalSolidList"/>
    <dgm:cxn modelId="{DAD8EC73-71BD-470C-8EC5-9FD788D378EF}" type="presParOf" srcId="{5C77999A-7ECD-4989-9ECE-05B14BFDB049}" destId="{7C0ADE02-585A-4D4D-8295-AA25262BBEEE}" srcOrd="2" destOrd="0" presId="urn:microsoft.com/office/officeart/2018/2/layout/IconVerticalSolidList"/>
    <dgm:cxn modelId="{ADD35187-5DA7-4BE8-A26E-EDDB25992404}" type="presParOf" srcId="{5C77999A-7ECD-4989-9ECE-05B14BFDB049}" destId="{18957C1F-470B-4A98-BD9C-86CCD489E0EE}" srcOrd="3" destOrd="0" presId="urn:microsoft.com/office/officeart/2018/2/layout/IconVerticalSolidList"/>
    <dgm:cxn modelId="{270605EF-E985-4FF8-BBFE-4A8C7635BBDD}" type="presParOf" srcId="{6A3B06E8-B042-4448-B9CC-2C0AF6805301}" destId="{9D072C03-86C8-455B-AAD0-13FAA1C4F886}" srcOrd="1" destOrd="0" presId="urn:microsoft.com/office/officeart/2018/2/layout/IconVerticalSolidList"/>
    <dgm:cxn modelId="{0F02BC2A-3348-406F-8095-38E4C4BEDD62}" type="presParOf" srcId="{6A3B06E8-B042-4448-B9CC-2C0AF6805301}" destId="{D8C8BD2F-784A-40FF-8D3E-D2BAECB742B6}" srcOrd="2" destOrd="0" presId="urn:microsoft.com/office/officeart/2018/2/layout/IconVerticalSolidList"/>
    <dgm:cxn modelId="{19E96053-F438-4429-B71B-F05D82A37506}" type="presParOf" srcId="{D8C8BD2F-784A-40FF-8D3E-D2BAECB742B6}" destId="{A3EA5509-009E-4918-9780-4B228C8D1FFC}" srcOrd="0" destOrd="0" presId="urn:microsoft.com/office/officeart/2018/2/layout/IconVerticalSolidList"/>
    <dgm:cxn modelId="{CEED49FA-ED12-4D61-A719-ECF78FA1D597}" type="presParOf" srcId="{D8C8BD2F-784A-40FF-8D3E-D2BAECB742B6}" destId="{BF7D6BB5-F41B-434D-B7B2-7312925BFBC4}" srcOrd="1" destOrd="0" presId="urn:microsoft.com/office/officeart/2018/2/layout/IconVerticalSolidList"/>
    <dgm:cxn modelId="{5CD52177-D041-4585-A0F7-704C1A46A3BC}" type="presParOf" srcId="{D8C8BD2F-784A-40FF-8D3E-D2BAECB742B6}" destId="{02739A85-4E31-40E7-A77C-581927B415BE}" srcOrd="2" destOrd="0" presId="urn:microsoft.com/office/officeart/2018/2/layout/IconVerticalSolidList"/>
    <dgm:cxn modelId="{4DAC35FF-2495-4CE6-88B5-8F146D02A417}" type="presParOf" srcId="{D8C8BD2F-784A-40FF-8D3E-D2BAECB742B6}" destId="{33FB9622-ADE0-4EB4-910F-C018931C71A0}" srcOrd="3" destOrd="0" presId="urn:microsoft.com/office/officeart/2018/2/layout/IconVerticalSolidList"/>
    <dgm:cxn modelId="{20DC6759-F71F-4198-B9BF-8C17D862F8F2}" type="presParOf" srcId="{6A3B06E8-B042-4448-B9CC-2C0AF6805301}" destId="{E2618314-94DF-4171-A425-7E714DAB96C4}" srcOrd="3" destOrd="0" presId="urn:microsoft.com/office/officeart/2018/2/layout/IconVerticalSolidList"/>
    <dgm:cxn modelId="{66447179-0FE7-48BE-B7A3-F001EBDB5F23}" type="presParOf" srcId="{6A3B06E8-B042-4448-B9CC-2C0AF6805301}" destId="{918EDD52-4CB4-407D-96E6-886BD48359CA}" srcOrd="4" destOrd="0" presId="urn:microsoft.com/office/officeart/2018/2/layout/IconVerticalSolidList"/>
    <dgm:cxn modelId="{39FCA5C0-78F9-4527-8999-7D225C1494DF}" type="presParOf" srcId="{918EDD52-4CB4-407D-96E6-886BD48359CA}" destId="{7515666C-8CDA-4007-8CCC-5C874E438E32}" srcOrd="0" destOrd="0" presId="urn:microsoft.com/office/officeart/2018/2/layout/IconVerticalSolidList"/>
    <dgm:cxn modelId="{EE70C752-7D13-4C17-B6C2-D3346FA60495}" type="presParOf" srcId="{918EDD52-4CB4-407D-96E6-886BD48359CA}" destId="{33FB9DCD-1515-4819-8028-F41A104C9C78}" srcOrd="1" destOrd="0" presId="urn:microsoft.com/office/officeart/2018/2/layout/IconVerticalSolidList"/>
    <dgm:cxn modelId="{9F8CB7B8-6F3D-4076-8A98-527037F446F7}" type="presParOf" srcId="{918EDD52-4CB4-407D-96E6-886BD48359CA}" destId="{D3A0E8A4-AE3F-4B3D-9607-14FBCF99C6F5}" srcOrd="2" destOrd="0" presId="urn:microsoft.com/office/officeart/2018/2/layout/IconVerticalSolidList"/>
    <dgm:cxn modelId="{FB25F11F-586C-4977-A309-F6207276CAF6}" type="presParOf" srcId="{918EDD52-4CB4-407D-96E6-886BD48359CA}" destId="{DE24F84E-C6B1-426A-BE20-B6FB4E42AEFE}" srcOrd="3" destOrd="0" presId="urn:microsoft.com/office/officeart/2018/2/layout/IconVerticalSolidList"/>
    <dgm:cxn modelId="{A5913120-018D-46AA-B1CA-F2A6969BE824}" type="presParOf" srcId="{6A3B06E8-B042-4448-B9CC-2C0AF6805301}" destId="{C67AA43A-494E-41FF-9DFE-ECB655C94F02}" srcOrd="5" destOrd="0" presId="urn:microsoft.com/office/officeart/2018/2/layout/IconVerticalSolidList"/>
    <dgm:cxn modelId="{C6B90E7F-34CA-411C-A269-549022E88231}" type="presParOf" srcId="{6A3B06E8-B042-4448-B9CC-2C0AF6805301}" destId="{BB4B320D-C084-4516-AA8A-D99D4C9AB5DB}" srcOrd="6" destOrd="0" presId="urn:microsoft.com/office/officeart/2018/2/layout/IconVerticalSolidList"/>
    <dgm:cxn modelId="{F262ED84-F277-46F6-97D7-39ED090B9534}" type="presParOf" srcId="{BB4B320D-C084-4516-AA8A-D99D4C9AB5DB}" destId="{1F5BB179-E68D-4688-AA5B-59675272F926}" srcOrd="0" destOrd="0" presId="urn:microsoft.com/office/officeart/2018/2/layout/IconVerticalSolidList"/>
    <dgm:cxn modelId="{9FEEA67F-F54E-4D0D-96EC-43BE90575FC4}" type="presParOf" srcId="{BB4B320D-C084-4516-AA8A-D99D4C9AB5DB}" destId="{5149E60F-35A4-43F8-9453-1EC5F8F009ED}" srcOrd="1" destOrd="0" presId="urn:microsoft.com/office/officeart/2018/2/layout/IconVerticalSolidList"/>
    <dgm:cxn modelId="{AD483A47-35F5-430B-A223-53B31FF14D14}" type="presParOf" srcId="{BB4B320D-C084-4516-AA8A-D99D4C9AB5DB}" destId="{32186BF8-8D54-48BE-9809-AC295C6BAECB}" srcOrd="2" destOrd="0" presId="urn:microsoft.com/office/officeart/2018/2/layout/IconVerticalSolidList"/>
    <dgm:cxn modelId="{88568E38-A3AD-4915-9EC9-F7D25FEDC160}" type="presParOf" srcId="{BB4B320D-C084-4516-AA8A-D99D4C9AB5DB}" destId="{E71D9EAA-EF80-4BC5-9BB3-68CFEB7DA0A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170055-92B3-B54B-A0CC-BD50815131BA}">
      <dsp:nvSpPr>
        <dsp:cNvPr id="0" name=""/>
        <dsp:cNvSpPr/>
      </dsp:nvSpPr>
      <dsp:spPr>
        <a:xfrm>
          <a:off x="0" y="39687"/>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endParaRPr lang="en-GB" sz="2100" kern="1200" dirty="0"/>
        </a:p>
        <a:p>
          <a:pPr marL="0" lvl="0" indent="0" algn="ctr" defTabSz="933450">
            <a:lnSpc>
              <a:spcPct val="90000"/>
            </a:lnSpc>
            <a:spcBef>
              <a:spcPct val="0"/>
            </a:spcBef>
            <a:spcAft>
              <a:spcPct val="35000"/>
            </a:spcAft>
            <a:buNone/>
          </a:pPr>
          <a:r>
            <a:rPr lang="en-GB" sz="2100" kern="1200" dirty="0"/>
            <a:t>Efficacy </a:t>
          </a:r>
          <a:r>
            <a:rPr lang="en-GB" sz="2100" kern="1200" dirty="0" err="1"/>
            <a:t>Quadraplet</a:t>
          </a:r>
          <a:r>
            <a:rPr lang="en-GB" sz="2100" kern="1200" dirty="0"/>
            <a:t>&gt;Triplet&gt;Doublet </a:t>
          </a:r>
          <a:endParaRPr lang="en-US" sz="2100" kern="1200" dirty="0"/>
        </a:p>
      </dsp:txBody>
      <dsp:txXfrm>
        <a:off x="0" y="39687"/>
        <a:ext cx="3286125" cy="1971675"/>
      </dsp:txXfrm>
    </dsp:sp>
    <dsp:sp modelId="{2692BF3A-A607-684F-BEE7-F61D61CF3DFF}">
      <dsp:nvSpPr>
        <dsp:cNvPr id="0" name=""/>
        <dsp:cNvSpPr/>
      </dsp:nvSpPr>
      <dsp:spPr>
        <a:xfrm>
          <a:off x="3614737" y="39687"/>
          <a:ext cx="3286125" cy="1971675"/>
        </a:xfrm>
        <a:prstGeom prst="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Fraility</a:t>
          </a:r>
          <a:endParaRPr lang="en-US" sz="2100" kern="1200"/>
        </a:p>
      </dsp:txBody>
      <dsp:txXfrm>
        <a:off x="3614737" y="39687"/>
        <a:ext cx="3286125" cy="1971675"/>
      </dsp:txXfrm>
    </dsp:sp>
    <dsp:sp modelId="{0865F0A6-2D62-E541-BE14-570FCC706D8E}">
      <dsp:nvSpPr>
        <dsp:cNvPr id="0" name=""/>
        <dsp:cNvSpPr/>
      </dsp:nvSpPr>
      <dsp:spPr>
        <a:xfrm>
          <a:off x="7229475" y="39687"/>
          <a:ext cx="3286125" cy="1971675"/>
        </a:xfrm>
        <a:prstGeom prst="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Performance status</a:t>
          </a:r>
          <a:endParaRPr lang="en-US" sz="2100" kern="1200"/>
        </a:p>
      </dsp:txBody>
      <dsp:txXfrm>
        <a:off x="7229475" y="39687"/>
        <a:ext cx="3286125" cy="1971675"/>
      </dsp:txXfrm>
    </dsp:sp>
    <dsp:sp modelId="{4B22AD66-3A5A-BF4A-9998-350972686A45}">
      <dsp:nvSpPr>
        <dsp:cNvPr id="0" name=""/>
        <dsp:cNvSpPr/>
      </dsp:nvSpPr>
      <dsp:spPr>
        <a:xfrm>
          <a:off x="1807368" y="2339975"/>
          <a:ext cx="3286125" cy="1971675"/>
        </a:xfrm>
        <a:prstGeom prst="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Co-morbidities</a:t>
          </a:r>
          <a:endParaRPr lang="en-US" sz="2100" kern="1200"/>
        </a:p>
      </dsp:txBody>
      <dsp:txXfrm>
        <a:off x="1807368" y="2339975"/>
        <a:ext cx="3286125" cy="1971675"/>
      </dsp:txXfrm>
    </dsp:sp>
    <dsp:sp modelId="{9B730187-5410-2B4B-AB80-50D5566A8E4C}">
      <dsp:nvSpPr>
        <dsp:cNvPr id="0" name=""/>
        <dsp:cNvSpPr/>
      </dsp:nvSpPr>
      <dsp:spPr>
        <a:xfrm>
          <a:off x="5422106" y="2339975"/>
          <a:ext cx="3286125" cy="1971675"/>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Patient choice</a:t>
          </a:r>
          <a:endParaRPr lang="en-US" sz="2100" kern="1200"/>
        </a:p>
      </dsp:txBody>
      <dsp:txXfrm>
        <a:off x="5422106" y="2339975"/>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F1D98-9B6D-3846-8E8A-8819C449A977}">
      <dsp:nvSpPr>
        <dsp:cNvPr id="0" name=""/>
        <dsp:cNvSpPr/>
      </dsp:nvSpPr>
      <dsp:spPr>
        <a:xfrm>
          <a:off x="4929" y="611665"/>
          <a:ext cx="1889521" cy="58064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Bone protection </a:t>
          </a:r>
        </a:p>
      </dsp:txBody>
      <dsp:txXfrm>
        <a:off x="4929" y="611665"/>
        <a:ext cx="1889521" cy="580647"/>
      </dsp:txXfrm>
    </dsp:sp>
    <dsp:sp modelId="{D9F0C8D4-778F-CF46-999B-915722B87B75}">
      <dsp:nvSpPr>
        <dsp:cNvPr id="0" name=""/>
        <dsp:cNvSpPr/>
      </dsp:nvSpPr>
      <dsp:spPr>
        <a:xfrm>
          <a:off x="4929" y="1192312"/>
          <a:ext cx="1889521" cy="254736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Bisphosphonates </a:t>
          </a:r>
          <a:r>
            <a:rPr lang="en-US" sz="1600" kern="1200" dirty="0" err="1"/>
            <a:t>e.g</a:t>
          </a:r>
          <a:r>
            <a:rPr lang="en-US" sz="1600" kern="1200" dirty="0"/>
            <a:t> </a:t>
          </a:r>
          <a:r>
            <a:rPr lang="en-US" sz="1600" kern="1200" dirty="0" err="1"/>
            <a:t>zometa</a:t>
          </a:r>
          <a:r>
            <a:rPr lang="en-US" sz="1600" kern="1200" dirty="0"/>
            <a:t> </a:t>
          </a:r>
        </a:p>
        <a:p>
          <a:pPr marL="171450" lvl="1" indent="-171450" algn="l" defTabSz="711200">
            <a:lnSpc>
              <a:spcPct val="90000"/>
            </a:lnSpc>
            <a:spcBef>
              <a:spcPct val="0"/>
            </a:spcBef>
            <a:spcAft>
              <a:spcPct val="15000"/>
            </a:spcAft>
            <a:buChar char="•"/>
          </a:pPr>
          <a:r>
            <a:rPr lang="en-US" sz="1600" kern="1200" dirty="0"/>
            <a:t>Calcium and vitamin D supplements </a:t>
          </a:r>
        </a:p>
        <a:p>
          <a:pPr marL="171450" lvl="1" indent="-171450" algn="l" defTabSz="711200">
            <a:lnSpc>
              <a:spcPct val="90000"/>
            </a:lnSpc>
            <a:spcBef>
              <a:spcPct val="0"/>
            </a:spcBef>
            <a:spcAft>
              <a:spcPct val="15000"/>
            </a:spcAft>
            <a:buChar char="•"/>
          </a:pPr>
          <a:r>
            <a:rPr lang="en-US" sz="1600" kern="1200" dirty="0"/>
            <a:t>Care with strenuous activities –avoiding falls and injury </a:t>
          </a:r>
        </a:p>
      </dsp:txBody>
      <dsp:txXfrm>
        <a:off x="4929" y="1192312"/>
        <a:ext cx="1889521" cy="2547360"/>
      </dsp:txXfrm>
    </dsp:sp>
    <dsp:sp modelId="{A3A18E52-337B-6A4A-972A-B9A818A294AC}">
      <dsp:nvSpPr>
        <dsp:cNvPr id="0" name=""/>
        <dsp:cNvSpPr/>
      </dsp:nvSpPr>
      <dsp:spPr>
        <a:xfrm>
          <a:off x="2158984" y="611665"/>
          <a:ext cx="1889521" cy="58064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Preventing infection </a:t>
          </a:r>
        </a:p>
      </dsp:txBody>
      <dsp:txXfrm>
        <a:off x="2158984" y="611665"/>
        <a:ext cx="1889521" cy="580647"/>
      </dsp:txXfrm>
    </dsp:sp>
    <dsp:sp modelId="{23DE8B00-C01F-4748-A87B-FBC9DF60AFA0}">
      <dsp:nvSpPr>
        <dsp:cNvPr id="0" name=""/>
        <dsp:cNvSpPr/>
      </dsp:nvSpPr>
      <dsp:spPr>
        <a:xfrm>
          <a:off x="2158984" y="1192312"/>
          <a:ext cx="1889521" cy="254736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Prophylactic antibiotics and antivirals </a:t>
          </a:r>
        </a:p>
        <a:p>
          <a:pPr marL="171450" lvl="1" indent="-171450" algn="l" defTabSz="711200">
            <a:lnSpc>
              <a:spcPct val="90000"/>
            </a:lnSpc>
            <a:spcBef>
              <a:spcPct val="0"/>
            </a:spcBef>
            <a:spcAft>
              <a:spcPct val="15000"/>
            </a:spcAft>
            <a:buChar char="•"/>
          </a:pPr>
          <a:r>
            <a:rPr lang="en-US" sz="1600" kern="1200" dirty="0"/>
            <a:t>Vaccinations</a:t>
          </a:r>
        </a:p>
        <a:p>
          <a:pPr marL="171450" lvl="1" indent="-171450" algn="l" defTabSz="711200">
            <a:lnSpc>
              <a:spcPct val="90000"/>
            </a:lnSpc>
            <a:spcBef>
              <a:spcPct val="0"/>
            </a:spcBef>
            <a:spcAft>
              <a:spcPct val="15000"/>
            </a:spcAft>
            <a:buChar char="•"/>
          </a:pPr>
          <a:r>
            <a:rPr lang="en-US" sz="1600" kern="1200" dirty="0"/>
            <a:t>Replacing immunoglobulins </a:t>
          </a:r>
        </a:p>
      </dsp:txBody>
      <dsp:txXfrm>
        <a:off x="2158984" y="1192312"/>
        <a:ext cx="1889521" cy="2547360"/>
      </dsp:txXfrm>
    </dsp:sp>
    <dsp:sp modelId="{8D00B435-0A19-A046-BCAC-7C4C485E9F3C}">
      <dsp:nvSpPr>
        <dsp:cNvPr id="0" name=""/>
        <dsp:cNvSpPr/>
      </dsp:nvSpPr>
      <dsp:spPr>
        <a:xfrm>
          <a:off x="4313039" y="611665"/>
          <a:ext cx="1889521" cy="58064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Pain relief</a:t>
          </a:r>
        </a:p>
      </dsp:txBody>
      <dsp:txXfrm>
        <a:off x="4313039" y="611665"/>
        <a:ext cx="1889521" cy="580647"/>
      </dsp:txXfrm>
    </dsp:sp>
    <dsp:sp modelId="{3586FF90-6D31-2245-8998-0104F82CA1CE}">
      <dsp:nvSpPr>
        <dsp:cNvPr id="0" name=""/>
        <dsp:cNvSpPr/>
      </dsp:nvSpPr>
      <dsp:spPr>
        <a:xfrm>
          <a:off x="4313039" y="1192312"/>
          <a:ext cx="1889521" cy="254736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Pain specialists and palliative care team</a:t>
          </a:r>
        </a:p>
        <a:p>
          <a:pPr marL="171450" lvl="1" indent="-171450" algn="l" defTabSz="711200">
            <a:lnSpc>
              <a:spcPct val="90000"/>
            </a:lnSpc>
            <a:spcBef>
              <a:spcPct val="0"/>
            </a:spcBef>
            <a:spcAft>
              <a:spcPct val="15000"/>
            </a:spcAft>
            <a:buChar char="•"/>
          </a:pPr>
          <a:r>
            <a:rPr lang="en-US" sz="1600" kern="1200" dirty="0"/>
            <a:t>Role of radiotherapy </a:t>
          </a:r>
        </a:p>
        <a:p>
          <a:pPr marL="171450" lvl="1" indent="-171450" algn="l" defTabSz="711200">
            <a:lnSpc>
              <a:spcPct val="90000"/>
            </a:lnSpc>
            <a:spcBef>
              <a:spcPct val="0"/>
            </a:spcBef>
            <a:spcAft>
              <a:spcPct val="15000"/>
            </a:spcAft>
            <a:buChar char="•"/>
          </a:pPr>
          <a:r>
            <a:rPr lang="en-US" sz="1600" kern="1200" dirty="0"/>
            <a:t>Role of surgery or braces </a:t>
          </a:r>
        </a:p>
      </dsp:txBody>
      <dsp:txXfrm>
        <a:off x="4313039" y="1192312"/>
        <a:ext cx="1889521" cy="2547360"/>
      </dsp:txXfrm>
    </dsp:sp>
    <dsp:sp modelId="{4B342BEF-8CCF-684B-8BCC-49C981CC3A15}">
      <dsp:nvSpPr>
        <dsp:cNvPr id="0" name=""/>
        <dsp:cNvSpPr/>
      </dsp:nvSpPr>
      <dsp:spPr>
        <a:xfrm>
          <a:off x="6467094" y="611665"/>
          <a:ext cx="1889521" cy="58064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Protecting kidney function</a:t>
          </a:r>
        </a:p>
      </dsp:txBody>
      <dsp:txXfrm>
        <a:off x="6467094" y="611665"/>
        <a:ext cx="1889521" cy="580647"/>
      </dsp:txXfrm>
    </dsp:sp>
    <dsp:sp modelId="{EAB646DC-85E5-6E48-9CFE-57891FC98180}">
      <dsp:nvSpPr>
        <dsp:cNvPr id="0" name=""/>
        <dsp:cNvSpPr/>
      </dsp:nvSpPr>
      <dsp:spPr>
        <a:xfrm>
          <a:off x="6467094" y="1192312"/>
          <a:ext cx="1889521" cy="254736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Stay hydrated</a:t>
          </a:r>
        </a:p>
        <a:p>
          <a:pPr marL="171450" lvl="1" indent="-171450" algn="l" defTabSz="711200">
            <a:lnSpc>
              <a:spcPct val="90000"/>
            </a:lnSpc>
            <a:spcBef>
              <a:spcPct val="0"/>
            </a:spcBef>
            <a:spcAft>
              <a:spcPct val="15000"/>
            </a:spcAft>
            <a:buChar char="•"/>
          </a:pPr>
          <a:r>
            <a:rPr lang="en-US" sz="1600" kern="1200" dirty="0"/>
            <a:t>Avoid non steroidal drugs </a:t>
          </a:r>
        </a:p>
      </dsp:txBody>
      <dsp:txXfrm>
        <a:off x="6467094" y="1192312"/>
        <a:ext cx="1889521" cy="2547360"/>
      </dsp:txXfrm>
    </dsp:sp>
    <dsp:sp modelId="{D3F50080-E447-9545-B23C-17550B5E9344}">
      <dsp:nvSpPr>
        <dsp:cNvPr id="0" name=""/>
        <dsp:cNvSpPr/>
      </dsp:nvSpPr>
      <dsp:spPr>
        <a:xfrm>
          <a:off x="8621148" y="611665"/>
          <a:ext cx="1889521" cy="580647"/>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MDT </a:t>
          </a:r>
        </a:p>
      </dsp:txBody>
      <dsp:txXfrm>
        <a:off x="8621148" y="611665"/>
        <a:ext cx="1889521" cy="580647"/>
      </dsp:txXfrm>
    </dsp:sp>
    <dsp:sp modelId="{CEC1E5F8-5671-B74D-A077-C2E4D145F3E9}">
      <dsp:nvSpPr>
        <dsp:cNvPr id="0" name=""/>
        <dsp:cNvSpPr/>
      </dsp:nvSpPr>
      <dsp:spPr>
        <a:xfrm>
          <a:off x="8621148" y="1192312"/>
          <a:ext cx="1889521" cy="2547360"/>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CNS</a:t>
          </a:r>
        </a:p>
        <a:p>
          <a:pPr marL="171450" lvl="1" indent="-171450" algn="l" defTabSz="711200">
            <a:lnSpc>
              <a:spcPct val="90000"/>
            </a:lnSpc>
            <a:spcBef>
              <a:spcPct val="0"/>
            </a:spcBef>
            <a:spcAft>
              <a:spcPct val="15000"/>
            </a:spcAft>
            <a:buChar char="•"/>
          </a:pPr>
          <a:r>
            <a:rPr lang="en-US" sz="1600" kern="1200" dirty="0"/>
            <a:t>Pharmacist</a:t>
          </a:r>
        </a:p>
        <a:p>
          <a:pPr marL="171450" lvl="1" indent="-171450" algn="l" defTabSz="711200">
            <a:lnSpc>
              <a:spcPct val="90000"/>
            </a:lnSpc>
            <a:spcBef>
              <a:spcPct val="0"/>
            </a:spcBef>
            <a:spcAft>
              <a:spcPct val="15000"/>
            </a:spcAft>
            <a:buChar char="•"/>
          </a:pPr>
          <a:r>
            <a:rPr lang="en-US" sz="1600" kern="1200" dirty="0"/>
            <a:t>Physiotherapist </a:t>
          </a:r>
        </a:p>
        <a:p>
          <a:pPr marL="171450" lvl="1" indent="-171450" algn="l" defTabSz="711200">
            <a:lnSpc>
              <a:spcPct val="90000"/>
            </a:lnSpc>
            <a:spcBef>
              <a:spcPct val="0"/>
            </a:spcBef>
            <a:spcAft>
              <a:spcPct val="15000"/>
            </a:spcAft>
            <a:buChar char="•"/>
          </a:pPr>
          <a:r>
            <a:rPr lang="en-US" sz="1600" kern="1200" dirty="0"/>
            <a:t>OT</a:t>
          </a:r>
        </a:p>
        <a:p>
          <a:pPr marL="171450" lvl="1" indent="-171450" algn="l" defTabSz="711200">
            <a:lnSpc>
              <a:spcPct val="90000"/>
            </a:lnSpc>
            <a:spcBef>
              <a:spcPct val="0"/>
            </a:spcBef>
            <a:spcAft>
              <a:spcPct val="15000"/>
            </a:spcAft>
            <a:buChar char="•"/>
          </a:pPr>
          <a:r>
            <a:rPr lang="en-US" sz="1600" kern="1200" dirty="0"/>
            <a:t>Social Worker </a:t>
          </a:r>
        </a:p>
        <a:p>
          <a:pPr marL="171450" lvl="1" indent="-171450" algn="l" defTabSz="711200">
            <a:lnSpc>
              <a:spcPct val="90000"/>
            </a:lnSpc>
            <a:spcBef>
              <a:spcPct val="0"/>
            </a:spcBef>
            <a:spcAft>
              <a:spcPct val="15000"/>
            </a:spcAft>
            <a:buChar char="•"/>
          </a:pPr>
          <a:r>
            <a:rPr lang="en-US" sz="1600" kern="1200" dirty="0"/>
            <a:t>Counselling </a:t>
          </a:r>
        </a:p>
      </dsp:txBody>
      <dsp:txXfrm>
        <a:off x="8621148" y="1192312"/>
        <a:ext cx="1889521" cy="25473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CE4DB-86F7-974C-B014-0C92AF3F07C5}">
      <dsp:nvSpPr>
        <dsp:cNvPr id="0" name=""/>
        <dsp:cNvSpPr/>
      </dsp:nvSpPr>
      <dsp:spPr>
        <a:xfrm>
          <a:off x="2928" y="617278"/>
          <a:ext cx="2323033" cy="13938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Efficacy </a:t>
          </a:r>
          <a:endParaRPr lang="en-US" sz="2100" kern="1200"/>
        </a:p>
      </dsp:txBody>
      <dsp:txXfrm>
        <a:off x="2928" y="617278"/>
        <a:ext cx="2323033" cy="1393820"/>
      </dsp:txXfrm>
    </dsp:sp>
    <dsp:sp modelId="{753F3B96-70B4-8348-B122-693E5A4F9B8C}">
      <dsp:nvSpPr>
        <dsp:cNvPr id="0" name=""/>
        <dsp:cNvSpPr/>
      </dsp:nvSpPr>
      <dsp:spPr>
        <a:xfrm>
          <a:off x="2558264" y="617278"/>
          <a:ext cx="2323033" cy="1393820"/>
        </a:xfrm>
        <a:prstGeom prst="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Fraility</a:t>
          </a:r>
          <a:endParaRPr lang="en-US" sz="2100" kern="1200"/>
        </a:p>
      </dsp:txBody>
      <dsp:txXfrm>
        <a:off x="2558264" y="617278"/>
        <a:ext cx="2323033" cy="1393820"/>
      </dsp:txXfrm>
    </dsp:sp>
    <dsp:sp modelId="{13CE1FA5-525C-5149-8860-78EB6FC85ABB}">
      <dsp:nvSpPr>
        <dsp:cNvPr id="0" name=""/>
        <dsp:cNvSpPr/>
      </dsp:nvSpPr>
      <dsp:spPr>
        <a:xfrm>
          <a:off x="5113601" y="617278"/>
          <a:ext cx="2323033" cy="1393820"/>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Performance status</a:t>
          </a:r>
          <a:endParaRPr lang="en-US" sz="2100" kern="1200"/>
        </a:p>
      </dsp:txBody>
      <dsp:txXfrm>
        <a:off x="5113601" y="617278"/>
        <a:ext cx="2323033" cy="1393820"/>
      </dsp:txXfrm>
    </dsp:sp>
    <dsp:sp modelId="{0E092865-544B-C64F-BC3A-B325DF0BC8B4}">
      <dsp:nvSpPr>
        <dsp:cNvPr id="0" name=""/>
        <dsp:cNvSpPr/>
      </dsp:nvSpPr>
      <dsp:spPr>
        <a:xfrm>
          <a:off x="7668938" y="617278"/>
          <a:ext cx="2323033" cy="1393820"/>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Co-morbidities</a:t>
          </a:r>
          <a:endParaRPr lang="en-US" sz="2100" kern="1200"/>
        </a:p>
      </dsp:txBody>
      <dsp:txXfrm>
        <a:off x="7668938" y="617278"/>
        <a:ext cx="2323033" cy="1393820"/>
      </dsp:txXfrm>
    </dsp:sp>
    <dsp:sp modelId="{2735FB3C-3549-504B-9DCE-4BC044FCEEF8}">
      <dsp:nvSpPr>
        <dsp:cNvPr id="0" name=""/>
        <dsp:cNvSpPr/>
      </dsp:nvSpPr>
      <dsp:spPr>
        <a:xfrm>
          <a:off x="1280596" y="2243402"/>
          <a:ext cx="2323033" cy="1393820"/>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Patient choice</a:t>
          </a:r>
          <a:endParaRPr lang="en-US" sz="2100" kern="1200"/>
        </a:p>
      </dsp:txBody>
      <dsp:txXfrm>
        <a:off x="1280596" y="2243402"/>
        <a:ext cx="2323033" cy="1393820"/>
      </dsp:txXfrm>
    </dsp:sp>
    <dsp:sp modelId="{F2841818-2123-4A48-9D96-604426E0FC9B}">
      <dsp:nvSpPr>
        <dsp:cNvPr id="0" name=""/>
        <dsp:cNvSpPr/>
      </dsp:nvSpPr>
      <dsp:spPr>
        <a:xfrm>
          <a:off x="3835933" y="2243402"/>
          <a:ext cx="2323033" cy="1393820"/>
        </a:xfrm>
        <a:prstGeom prst="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Duration of response to previous therapy</a:t>
          </a:r>
          <a:endParaRPr lang="en-US" sz="2100" kern="1200"/>
        </a:p>
      </dsp:txBody>
      <dsp:txXfrm>
        <a:off x="3835933" y="2243402"/>
        <a:ext cx="2323033" cy="1393820"/>
      </dsp:txXfrm>
    </dsp:sp>
    <dsp:sp modelId="{AA4EABA1-DFC1-B64D-ACAC-9B6DD177B479}">
      <dsp:nvSpPr>
        <dsp:cNvPr id="0" name=""/>
        <dsp:cNvSpPr/>
      </dsp:nvSpPr>
      <dsp:spPr>
        <a:xfrm>
          <a:off x="6391270" y="2243402"/>
          <a:ext cx="2323033" cy="1393820"/>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Toxicities from previous therapies e.g. peripheral neuropathy</a:t>
          </a:r>
          <a:endParaRPr lang="en-US" sz="2100" kern="1200"/>
        </a:p>
      </dsp:txBody>
      <dsp:txXfrm>
        <a:off x="6391270" y="2243402"/>
        <a:ext cx="2323033" cy="13938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CA871A-55CC-DB44-86B5-00435BE8B121}">
      <dsp:nvSpPr>
        <dsp:cNvPr id="0" name=""/>
        <dsp:cNvSpPr/>
      </dsp:nvSpPr>
      <dsp:spPr>
        <a:xfrm>
          <a:off x="0" y="6826"/>
          <a:ext cx="10515600" cy="79150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t>Talquetamab</a:t>
          </a:r>
          <a:r>
            <a:rPr lang="en-US" sz="3300" kern="1200" dirty="0"/>
            <a:t> GPRC5DxCD3</a:t>
          </a:r>
        </a:p>
      </dsp:txBody>
      <dsp:txXfrm>
        <a:off x="38638" y="45464"/>
        <a:ext cx="10438324" cy="714229"/>
      </dsp:txXfrm>
    </dsp:sp>
    <dsp:sp modelId="{A16891A1-41E6-1049-8007-C3EBDE71BFE0}">
      <dsp:nvSpPr>
        <dsp:cNvPr id="0" name=""/>
        <dsp:cNvSpPr/>
      </dsp:nvSpPr>
      <dsp:spPr>
        <a:xfrm>
          <a:off x="0" y="893371"/>
          <a:ext cx="10515600" cy="79150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t>Linvoseltamab</a:t>
          </a:r>
          <a:r>
            <a:rPr lang="en-US" sz="3300" kern="1200" dirty="0"/>
            <a:t> BCMAxCD3 </a:t>
          </a:r>
        </a:p>
      </dsp:txBody>
      <dsp:txXfrm>
        <a:off x="38638" y="932009"/>
        <a:ext cx="10438324" cy="714229"/>
      </dsp:txXfrm>
    </dsp:sp>
    <dsp:sp modelId="{D8B04BB2-A676-3E4E-9204-3F9BC78FFBE5}">
      <dsp:nvSpPr>
        <dsp:cNvPr id="0" name=""/>
        <dsp:cNvSpPr/>
      </dsp:nvSpPr>
      <dsp:spPr>
        <a:xfrm>
          <a:off x="0" y="1779916"/>
          <a:ext cx="10515600" cy="79150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t>Alnuctumab</a:t>
          </a:r>
          <a:r>
            <a:rPr lang="en-US" sz="3300" kern="1200" dirty="0"/>
            <a:t> BCMAxCD3</a:t>
          </a:r>
        </a:p>
      </dsp:txBody>
      <dsp:txXfrm>
        <a:off x="38638" y="1818554"/>
        <a:ext cx="10438324" cy="714229"/>
      </dsp:txXfrm>
    </dsp:sp>
    <dsp:sp modelId="{1EE861DC-40FD-8545-A445-79FC05F97F09}">
      <dsp:nvSpPr>
        <dsp:cNvPr id="0" name=""/>
        <dsp:cNvSpPr/>
      </dsp:nvSpPr>
      <dsp:spPr>
        <a:xfrm>
          <a:off x="0" y="2666461"/>
          <a:ext cx="10515600" cy="79150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t>Forimtamig</a:t>
          </a:r>
          <a:r>
            <a:rPr lang="en-US" sz="3300" kern="1200" dirty="0"/>
            <a:t> GPRC5DxCD3</a:t>
          </a:r>
        </a:p>
      </dsp:txBody>
      <dsp:txXfrm>
        <a:off x="38638" y="2705099"/>
        <a:ext cx="10438324" cy="714229"/>
      </dsp:txXfrm>
    </dsp:sp>
    <dsp:sp modelId="{65ECAD3E-F378-064C-9F9A-0DF37974E2C5}">
      <dsp:nvSpPr>
        <dsp:cNvPr id="0" name=""/>
        <dsp:cNvSpPr/>
      </dsp:nvSpPr>
      <dsp:spPr>
        <a:xfrm>
          <a:off x="0" y="3553006"/>
          <a:ext cx="10515600" cy="79150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err="1"/>
            <a:t>Cevostamab</a:t>
          </a:r>
          <a:r>
            <a:rPr lang="en-GB" sz="3300" kern="1200" dirty="0"/>
            <a:t> FcRH5xCD3</a:t>
          </a:r>
          <a:endParaRPr lang="en-US" sz="3300" kern="1200" dirty="0"/>
        </a:p>
      </dsp:txBody>
      <dsp:txXfrm>
        <a:off x="38638" y="3591644"/>
        <a:ext cx="10438324" cy="7142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02CBC-1601-4389-8F07-75973A3E495F}">
      <dsp:nvSpPr>
        <dsp:cNvPr id="0" name=""/>
        <dsp:cNvSpPr/>
      </dsp:nvSpPr>
      <dsp:spPr>
        <a:xfrm>
          <a:off x="0" y="1805"/>
          <a:ext cx="10515600" cy="91531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A9C86E-EB04-4D55-89C0-D1B5A73DD611}">
      <dsp:nvSpPr>
        <dsp:cNvPr id="0" name=""/>
        <dsp:cNvSpPr/>
      </dsp:nvSpPr>
      <dsp:spPr>
        <a:xfrm>
          <a:off x="276881" y="207750"/>
          <a:ext cx="503420" cy="50342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49D260-C5B3-468C-A340-068A1168F1F6}">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90000"/>
            </a:lnSpc>
            <a:spcBef>
              <a:spcPct val="0"/>
            </a:spcBef>
            <a:spcAft>
              <a:spcPct val="35000"/>
            </a:spcAft>
            <a:buNone/>
          </a:pPr>
          <a:r>
            <a:rPr lang="en-GB" sz="1600" b="1" kern="1200"/>
            <a:t>ASH 2024 ABSTRATC 493 Phase 2 Study of Teclistamab-Based Induction Regimens in Patients with Transplant-Eligible (TE) Newly Diagnosed Multiple Myeloma (NDMM): Results from the GMMG-HD10/DSMM-XX (MajesTEC-5) Trial</a:t>
          </a:r>
          <a:endParaRPr lang="en-US" sz="1600" kern="1200"/>
        </a:p>
      </dsp:txBody>
      <dsp:txXfrm>
        <a:off x="1057183" y="1805"/>
        <a:ext cx="9458416" cy="915310"/>
      </dsp:txXfrm>
    </dsp:sp>
    <dsp:sp modelId="{7EE6A962-B713-400E-BDEF-FEAA3C2DC8ED}">
      <dsp:nvSpPr>
        <dsp:cNvPr id="0" name=""/>
        <dsp:cNvSpPr/>
      </dsp:nvSpPr>
      <dsp:spPr>
        <a:xfrm>
          <a:off x="0" y="1145944"/>
          <a:ext cx="10515600" cy="915310"/>
        </a:xfrm>
        <a:prstGeom prst="roundRect">
          <a:avLst>
            <a:gd name="adj" fmla="val 10000"/>
          </a:avLst>
        </a:prstGeom>
        <a:solidFill>
          <a:schemeClr val="accent2">
            <a:hueOff val="-485121"/>
            <a:satOff val="-27976"/>
            <a:lumOff val="2876"/>
            <a:alphaOff val="0"/>
          </a:schemeClr>
        </a:solidFill>
        <a:ln>
          <a:noFill/>
        </a:ln>
        <a:effectLst/>
      </dsp:spPr>
      <dsp:style>
        <a:lnRef idx="0">
          <a:scrgbClr r="0" g="0" b="0"/>
        </a:lnRef>
        <a:fillRef idx="1">
          <a:scrgbClr r="0" g="0" b="0"/>
        </a:fillRef>
        <a:effectRef idx="0">
          <a:scrgbClr r="0" g="0" b="0"/>
        </a:effectRef>
        <a:fontRef idx="minor"/>
      </dsp:style>
    </dsp:sp>
    <dsp:sp modelId="{4444ECE9-F957-42D2-9F44-F73B157F7D76}">
      <dsp:nvSpPr>
        <dsp:cNvPr id="0" name=""/>
        <dsp:cNvSpPr/>
      </dsp:nvSpPr>
      <dsp:spPr>
        <a:xfrm>
          <a:off x="276881" y="1351889"/>
          <a:ext cx="503420" cy="50342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DF66E7-D357-43C5-9620-F4B9F8C6F5D9}">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90000"/>
            </a:lnSpc>
            <a:spcBef>
              <a:spcPct val="0"/>
            </a:spcBef>
            <a:spcAft>
              <a:spcPct val="35000"/>
            </a:spcAft>
            <a:buNone/>
          </a:pPr>
          <a:r>
            <a:rPr lang="en-GB" sz="1600" b="1" kern="1200"/>
            <a:t>ASH 2024 ABSTRACT 494 Phase 3 Study of Teclistamab (Tec) in Combination with Lenalidomide (Len) and Tec Alone Versus Len Alone in Newly Diagnosed Multiple Myeloma (NDMM) As Maintenance Therapy Following Autologous Stem Cell Transplantation (ASCT): Safety Run-in (SRI) Results from the Majestec-4/EMN30 Trial</a:t>
          </a:r>
          <a:endParaRPr lang="en-US" sz="1600" kern="1200"/>
        </a:p>
      </dsp:txBody>
      <dsp:txXfrm>
        <a:off x="1057183" y="1145944"/>
        <a:ext cx="9458416" cy="915310"/>
      </dsp:txXfrm>
    </dsp:sp>
    <dsp:sp modelId="{14EA290B-2C8A-4093-B7DE-67ECF10F3D14}">
      <dsp:nvSpPr>
        <dsp:cNvPr id="0" name=""/>
        <dsp:cNvSpPr/>
      </dsp:nvSpPr>
      <dsp:spPr>
        <a:xfrm>
          <a:off x="0" y="2290082"/>
          <a:ext cx="10515600" cy="915310"/>
        </a:xfrm>
        <a:prstGeom prst="roundRect">
          <a:avLst>
            <a:gd name="adj" fmla="val 10000"/>
          </a:avLst>
        </a:prstGeom>
        <a:solidFill>
          <a:schemeClr val="accent2">
            <a:hueOff val="-970242"/>
            <a:satOff val="-55952"/>
            <a:lumOff val="5752"/>
            <a:alphaOff val="0"/>
          </a:schemeClr>
        </a:solidFill>
        <a:ln>
          <a:noFill/>
        </a:ln>
        <a:effectLst/>
      </dsp:spPr>
      <dsp:style>
        <a:lnRef idx="0">
          <a:scrgbClr r="0" g="0" b="0"/>
        </a:lnRef>
        <a:fillRef idx="1">
          <a:scrgbClr r="0" g="0" b="0"/>
        </a:fillRef>
        <a:effectRef idx="0">
          <a:scrgbClr r="0" g="0" b="0"/>
        </a:effectRef>
        <a:fontRef idx="minor"/>
      </dsp:style>
    </dsp:sp>
    <dsp:sp modelId="{865A5C80-CA18-49DD-A285-BD8920EA2C8E}">
      <dsp:nvSpPr>
        <dsp:cNvPr id="0" name=""/>
        <dsp:cNvSpPr/>
      </dsp:nvSpPr>
      <dsp:spPr>
        <a:xfrm>
          <a:off x="276881" y="2496027"/>
          <a:ext cx="503420" cy="50342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2B020D-F8B1-42BD-A7C2-998E8BD9E6A6}">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90000"/>
            </a:lnSpc>
            <a:spcBef>
              <a:spcPct val="0"/>
            </a:spcBef>
            <a:spcAft>
              <a:spcPct val="35000"/>
            </a:spcAft>
            <a:buNone/>
          </a:pPr>
          <a:r>
            <a:rPr lang="en-GB" sz="1600" b="1" kern="1200"/>
            <a:t>MAGNETISMM-6: A PHASE 3 STUDY OF ELRANATAMAB + DARATUMUMAB + LENALIDOMIDE VS DARATUMUMAB + LENALIDOMIDE + DEXAMETHASONE IN TRANSPLANT INELIGIBLE PATIENTS WITH NEWLY DIAGNOSED MULTIPLE MYELOMA</a:t>
          </a:r>
          <a:endParaRPr lang="en-US" sz="1600" kern="1200"/>
        </a:p>
      </dsp:txBody>
      <dsp:txXfrm>
        <a:off x="1057183" y="2290082"/>
        <a:ext cx="9458416" cy="915310"/>
      </dsp:txXfrm>
    </dsp:sp>
    <dsp:sp modelId="{530BFB21-2167-41FA-9ABF-A5348BC7F9A5}">
      <dsp:nvSpPr>
        <dsp:cNvPr id="0" name=""/>
        <dsp:cNvSpPr/>
      </dsp:nvSpPr>
      <dsp:spPr>
        <a:xfrm>
          <a:off x="0" y="3434221"/>
          <a:ext cx="10515600" cy="915310"/>
        </a:xfrm>
        <a:prstGeom prst="roundRect">
          <a:avLst>
            <a:gd name="adj" fmla="val 1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dsp:style>
    </dsp:sp>
    <dsp:sp modelId="{FA8FAC52-BC03-4990-9489-70DF1341200C}">
      <dsp:nvSpPr>
        <dsp:cNvPr id="0" name=""/>
        <dsp:cNvSpPr/>
      </dsp:nvSpPr>
      <dsp:spPr>
        <a:xfrm>
          <a:off x="276881" y="3640166"/>
          <a:ext cx="503420" cy="50342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AA4C5E-0577-4DED-B8DB-F8E323EF2C47}">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90000"/>
            </a:lnSpc>
            <a:spcBef>
              <a:spcPct val="0"/>
            </a:spcBef>
            <a:spcAft>
              <a:spcPct val="35000"/>
            </a:spcAft>
            <a:buNone/>
          </a:pPr>
          <a:r>
            <a:rPr lang="en-GB" sz="1600" b="1" kern="1200"/>
            <a:t>MagnetisMM-7: An open-label, multicenter, randomized phase 3 study of elranatamab versus lenalidomide in post-transplant patients with newly diagnosed multiple myeloma.</a:t>
          </a:r>
          <a:endParaRPr lang="en-US" sz="1600" kern="1200"/>
        </a:p>
      </dsp:txBody>
      <dsp:txXfrm>
        <a:off x="1057183" y="3434221"/>
        <a:ext cx="9458416" cy="9153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3AF90-4AFB-42A4-B4C0-7017F8B22A77}">
      <dsp:nvSpPr>
        <dsp:cNvPr id="0" name=""/>
        <dsp:cNvSpPr/>
      </dsp:nvSpPr>
      <dsp:spPr>
        <a:xfrm>
          <a:off x="0" y="2288"/>
          <a:ext cx="6364224" cy="11598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F6EF51-457D-4899-B75B-DBCA7B59853B}">
      <dsp:nvSpPr>
        <dsp:cNvPr id="0" name=""/>
        <dsp:cNvSpPr/>
      </dsp:nvSpPr>
      <dsp:spPr>
        <a:xfrm>
          <a:off x="350852" y="263253"/>
          <a:ext cx="637913" cy="63791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957C1F-470B-4A98-BD9C-86CCD489E0EE}">
      <dsp:nvSpPr>
        <dsp:cNvPr id="0" name=""/>
        <dsp:cNvSpPr/>
      </dsp:nvSpPr>
      <dsp:spPr>
        <a:xfrm>
          <a:off x="1339618" y="2288"/>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en-GB" sz="2100" kern="1200"/>
            <a:t>Myeloma treatment pathway continues to evolve rapidly</a:t>
          </a:r>
          <a:endParaRPr lang="en-US" sz="2100" kern="1200"/>
        </a:p>
      </dsp:txBody>
      <dsp:txXfrm>
        <a:off x="1339618" y="2288"/>
        <a:ext cx="5024605" cy="1159843"/>
      </dsp:txXfrm>
    </dsp:sp>
    <dsp:sp modelId="{A3EA5509-009E-4918-9780-4B228C8D1FFC}">
      <dsp:nvSpPr>
        <dsp:cNvPr id="0" name=""/>
        <dsp:cNvSpPr/>
      </dsp:nvSpPr>
      <dsp:spPr>
        <a:xfrm>
          <a:off x="0" y="1452092"/>
          <a:ext cx="6364224" cy="11598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7D6BB5-F41B-434D-B7B2-7312925BFBC4}">
      <dsp:nvSpPr>
        <dsp:cNvPr id="0" name=""/>
        <dsp:cNvSpPr/>
      </dsp:nvSpPr>
      <dsp:spPr>
        <a:xfrm>
          <a:off x="350852" y="1713057"/>
          <a:ext cx="637913" cy="63791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FB9622-ADE0-4EB4-910F-C018931C71A0}">
      <dsp:nvSpPr>
        <dsp:cNvPr id="0" name=""/>
        <dsp:cNvSpPr/>
      </dsp:nvSpPr>
      <dsp:spPr>
        <a:xfrm>
          <a:off x="1339618" y="1452092"/>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en-GB" sz="2100" kern="1200"/>
            <a:t>Multiple factors determine choice of therapy at first line and in the relapsed setting </a:t>
          </a:r>
          <a:endParaRPr lang="en-US" sz="2100" kern="1200"/>
        </a:p>
      </dsp:txBody>
      <dsp:txXfrm>
        <a:off x="1339618" y="1452092"/>
        <a:ext cx="5024605" cy="1159843"/>
      </dsp:txXfrm>
    </dsp:sp>
    <dsp:sp modelId="{7515666C-8CDA-4007-8CCC-5C874E438E32}">
      <dsp:nvSpPr>
        <dsp:cNvPr id="0" name=""/>
        <dsp:cNvSpPr/>
      </dsp:nvSpPr>
      <dsp:spPr>
        <a:xfrm>
          <a:off x="0" y="2901896"/>
          <a:ext cx="6364224" cy="11598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FB9DCD-1515-4819-8028-F41A104C9C78}">
      <dsp:nvSpPr>
        <dsp:cNvPr id="0" name=""/>
        <dsp:cNvSpPr/>
      </dsp:nvSpPr>
      <dsp:spPr>
        <a:xfrm>
          <a:off x="350852" y="3162861"/>
          <a:ext cx="637913" cy="637913"/>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24F84E-C6B1-426A-BE20-B6FB4E42AEFE}">
      <dsp:nvSpPr>
        <dsp:cNvPr id="0" name=""/>
        <dsp:cNvSpPr/>
      </dsp:nvSpPr>
      <dsp:spPr>
        <a:xfrm>
          <a:off x="1339618" y="2901896"/>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en-GB" sz="2100" kern="1200"/>
            <a:t>For triple class exposed patients bi-specific therapies offer a valuable  treatment option </a:t>
          </a:r>
          <a:endParaRPr lang="en-US" sz="2100" kern="1200"/>
        </a:p>
      </dsp:txBody>
      <dsp:txXfrm>
        <a:off x="1339618" y="2901896"/>
        <a:ext cx="5024605" cy="1159843"/>
      </dsp:txXfrm>
    </dsp:sp>
    <dsp:sp modelId="{1F5BB179-E68D-4688-AA5B-59675272F926}">
      <dsp:nvSpPr>
        <dsp:cNvPr id="0" name=""/>
        <dsp:cNvSpPr/>
      </dsp:nvSpPr>
      <dsp:spPr>
        <a:xfrm>
          <a:off x="0" y="4351700"/>
          <a:ext cx="6364224" cy="115984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49E60F-35A4-43F8-9453-1EC5F8F009ED}">
      <dsp:nvSpPr>
        <dsp:cNvPr id="0" name=""/>
        <dsp:cNvSpPr/>
      </dsp:nvSpPr>
      <dsp:spPr>
        <a:xfrm>
          <a:off x="350852" y="4612665"/>
          <a:ext cx="637913" cy="637913"/>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1D9EAA-EF80-4BC5-9BB3-68CFEB7DA0A5}">
      <dsp:nvSpPr>
        <dsp:cNvPr id="0" name=""/>
        <dsp:cNvSpPr/>
      </dsp:nvSpPr>
      <dsp:spPr>
        <a:xfrm>
          <a:off x="1339618" y="4351700"/>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en-GB" sz="2100" kern="1200"/>
            <a:t>Bi specific antibodies will likely move forward in the treatment pathway with time</a:t>
          </a:r>
          <a:endParaRPr lang="en-US" sz="2100" kern="1200"/>
        </a:p>
      </dsp:txBody>
      <dsp:txXfrm>
        <a:off x="1339618" y="4351700"/>
        <a:ext cx="5024605" cy="115984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DA515-4197-40C4-9DAE-5F18495C9430}" type="datetimeFigureOut">
              <a:rPr lang="en-GB" smtClean="0"/>
              <a:t>12/03/2025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BC28C-0745-4FDF-97C9-52F013BD8FD6}" type="slidenum">
              <a:rPr lang="en-GB" smtClean="0"/>
              <a:t>‹#›</a:t>
            </a:fld>
            <a:endParaRPr lang="en-GB"/>
          </a:p>
        </p:txBody>
      </p:sp>
    </p:spTree>
    <p:extLst>
      <p:ext uri="{BB962C8B-B14F-4D97-AF65-F5344CB8AC3E}">
        <p14:creationId xmlns:p14="http://schemas.microsoft.com/office/powerpoint/2010/main" val="3932374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7713"/>
            <a:ext cx="6635750" cy="3732212"/>
          </a:xfrm>
        </p:spPr>
      </p:sp>
      <p:sp>
        <p:nvSpPr>
          <p:cNvPr id="3" name="Notes Placeholder 2"/>
          <p:cNvSpPr>
            <a:spLocks noGrp="1"/>
          </p:cNvSpPr>
          <p:nvPr>
            <p:ph type="body" idx="1"/>
          </p:nvPr>
        </p:nvSpPr>
        <p:spPr/>
        <p:txBody>
          <a:bodyPr/>
          <a:lstStyle/>
          <a:p>
            <a:pPr marL="163883" indent="-163883" defTabSz="874047">
              <a:buFont typeface="Arial" pitchFamily="34" charset="0"/>
              <a:buChar char="•"/>
              <a:defRPr/>
            </a:pPr>
            <a:r>
              <a:rPr lang="en-US" b="0" dirty="0"/>
              <a:t>Clonal evolution</a:t>
            </a:r>
          </a:p>
          <a:p>
            <a:pPr marL="163883" indent="-163883" defTabSz="874047">
              <a:buFont typeface="Arial" pitchFamily="34" charset="0"/>
              <a:buChar char="•"/>
              <a:defRPr/>
            </a:pPr>
            <a:r>
              <a:rPr lang="en-US" b="0" dirty="0"/>
              <a:t>Evolving co-morbidities and side effects</a:t>
            </a:r>
          </a:p>
          <a:p>
            <a:pPr marL="163883" indent="-163883" defTabSz="874047">
              <a:buFont typeface="Arial" pitchFamily="34" charset="0"/>
              <a:buChar char="•"/>
              <a:defRPr/>
            </a:pPr>
            <a:r>
              <a:rPr lang="en-US" b="0" dirty="0"/>
              <a:t>Time in remission gets shorter</a:t>
            </a:r>
          </a:p>
          <a:p>
            <a:pPr marL="163883" indent="-163883" defTabSz="874047">
              <a:buFont typeface="Arial" pitchFamily="34" charset="0"/>
              <a:buChar char="•"/>
              <a:defRPr/>
            </a:pPr>
            <a:endParaRPr lang="en-US" b="0" dirty="0"/>
          </a:p>
        </p:txBody>
      </p:sp>
      <p:sp>
        <p:nvSpPr>
          <p:cNvPr id="4" name="Slide Number Placeholder 3"/>
          <p:cNvSpPr>
            <a:spLocks noGrp="1"/>
          </p:cNvSpPr>
          <p:nvPr>
            <p:ph type="sldNum" sz="quarter" idx="10"/>
          </p:nvPr>
        </p:nvSpPr>
        <p:spPr/>
        <p:txBody>
          <a:bodyPr/>
          <a:lstStyle/>
          <a:p>
            <a:fld id="{565B752A-10AC-4FC7-9435-F4B86AC4726B}"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634336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Novel agents 2000s</a:t>
            </a:r>
          </a:p>
          <a:p>
            <a:r>
              <a:rPr lang="en-GB" b="0" i="0" u="none" strike="noStrike" dirty="0">
                <a:solidFill>
                  <a:srgbClr val="333333"/>
                </a:solidFill>
                <a:effectLst/>
                <a:latin typeface="interfaceregular"/>
              </a:rPr>
              <a:t>For patients diagnosed before 2000, the relative survival at five years was less than 35%</a:t>
            </a:r>
            <a:endParaRPr lang="en-US" dirty="0"/>
          </a:p>
        </p:txBody>
      </p:sp>
      <p:sp>
        <p:nvSpPr>
          <p:cNvPr id="4" name="Slide Number Placeholder 3"/>
          <p:cNvSpPr>
            <a:spLocks noGrp="1"/>
          </p:cNvSpPr>
          <p:nvPr>
            <p:ph type="sldNum" sz="quarter" idx="5"/>
          </p:nvPr>
        </p:nvSpPr>
        <p:spPr/>
        <p:txBody>
          <a:bodyPr/>
          <a:lstStyle/>
          <a:p>
            <a:fld id="{3C8FF34D-9800-0D4C-91A5-17821DA2B3AE}" type="slidenum">
              <a:rPr lang="en-US" smtClean="0"/>
              <a:t>4</a:t>
            </a:fld>
            <a:endParaRPr lang="en-US"/>
          </a:p>
        </p:txBody>
      </p:sp>
    </p:spTree>
    <p:extLst>
      <p:ext uri="{BB962C8B-B14F-4D97-AF65-F5344CB8AC3E}">
        <p14:creationId xmlns:p14="http://schemas.microsoft.com/office/powerpoint/2010/main" val="2242534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5252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B245704-A173-4264-9A63-AB9CEA288B2F}" type="slidenum">
              <a:rPr lang="en-IE" smtClean="0"/>
              <a:t>11</a:t>
            </a:fld>
            <a:endParaRPr lang="en-IE" dirty="0"/>
          </a:p>
        </p:txBody>
      </p:sp>
    </p:spTree>
    <p:extLst>
      <p:ext uri="{BB962C8B-B14F-4D97-AF65-F5344CB8AC3E}">
        <p14:creationId xmlns:p14="http://schemas.microsoft.com/office/powerpoint/2010/main" val="4037278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245704-A173-4264-9A63-AB9CEA288B2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384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245704-A173-4264-9A63-AB9CEA288B2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4268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8FF34D-9800-0D4C-91A5-17821DA2B3AE}" type="slidenum">
              <a:rPr lang="en-US" smtClean="0"/>
              <a:t>18</a:t>
            </a:fld>
            <a:endParaRPr lang="en-US"/>
          </a:p>
        </p:txBody>
      </p:sp>
    </p:spTree>
    <p:extLst>
      <p:ext uri="{BB962C8B-B14F-4D97-AF65-F5344CB8AC3E}">
        <p14:creationId xmlns:p14="http://schemas.microsoft.com/office/powerpoint/2010/main" val="3412873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245704-A173-4264-9A63-AB9CEA288B2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312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245704-A173-4264-9A63-AB9CEA288B2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9929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245704-A173-4264-9A63-AB9CEA288B2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807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245704-A173-4264-9A63-AB9CEA288B2F}"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249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BC28C-0745-4FDF-97C9-52F013BD8FD6}" type="slidenum">
              <a:rPr lang="en-GB" smtClean="0"/>
              <a:t>27</a:t>
            </a:fld>
            <a:endParaRPr lang="en-GB"/>
          </a:p>
        </p:txBody>
      </p:sp>
    </p:spTree>
    <p:extLst>
      <p:ext uri="{BB962C8B-B14F-4D97-AF65-F5344CB8AC3E}">
        <p14:creationId xmlns:p14="http://schemas.microsoft.com/office/powerpoint/2010/main" val="63015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A1F28E6-FCA3-4E7B-9870-2AB1820BEAEF}" type="datetimeFigureOut">
              <a:rPr lang="en-GB" smtClean="0"/>
              <a:t>12/03/2025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397994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A1F28E6-FCA3-4E7B-9870-2AB1820BEAEF}" type="datetimeFigureOut">
              <a:rPr lang="en-GB" smtClean="0"/>
              <a:t>12/03/2025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1649928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F28E6-FCA3-4E7B-9870-2AB1820BEAEF}" type="datetimeFigureOut">
              <a:rPr lang="en-GB" smtClean="0"/>
              <a:t>12/03/2025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265451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A1F28E6-FCA3-4E7B-9870-2AB1820BEAEF}" type="datetimeFigureOut">
              <a:rPr lang="en-GB" smtClean="0"/>
              <a:t>12/03/2025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2809418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A1F28E6-FCA3-4E7B-9870-2AB1820BEAEF}" type="datetimeFigureOut">
              <a:rPr lang="en-GB" smtClean="0"/>
              <a:t>12/03/2025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90475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A1F28E6-FCA3-4E7B-9870-2AB1820BEAEF}" type="datetimeFigureOut">
              <a:rPr lang="en-GB" smtClean="0"/>
              <a:t>12/03/2025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3455402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F28E6-FCA3-4E7B-9870-2AB1820BEAEF}" type="datetimeFigureOut">
              <a:rPr lang="en-GB" smtClean="0"/>
              <a:t>12/03/2025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1674032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F28E6-FCA3-4E7B-9870-2AB1820BEAEF}" type="datetimeFigureOut">
              <a:rPr lang="en-GB" smtClean="0"/>
              <a:t>12/03/2025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3906913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F28E6-FCA3-4E7B-9870-2AB1820BEAEF}" type="datetimeFigureOut">
              <a:rPr lang="en-GB" smtClean="0"/>
              <a:t>12/03/2025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3653904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A1F28E6-FCA3-4E7B-9870-2AB1820BEAEF}" type="datetimeFigureOut">
              <a:rPr lang="en-GB" smtClean="0"/>
              <a:t>12/03/2025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1293230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A1F28E6-FCA3-4E7B-9870-2AB1820BEAEF}" type="datetimeFigureOut">
              <a:rPr lang="en-GB" smtClean="0"/>
              <a:t>12/03/2025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9A04D1-5441-4F0F-9D9E-4A1D54338530}" type="slidenum">
              <a:rPr lang="en-GB" smtClean="0"/>
              <a:t>‹#›</a:t>
            </a:fld>
            <a:endParaRPr lang="en-GB"/>
          </a:p>
        </p:txBody>
      </p:sp>
    </p:spTree>
    <p:extLst>
      <p:ext uri="{BB962C8B-B14F-4D97-AF65-F5344CB8AC3E}">
        <p14:creationId xmlns:p14="http://schemas.microsoft.com/office/powerpoint/2010/main" val="68473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6170614" y="0"/>
            <a:ext cx="6021385" cy="6858000"/>
          </a:xfrm>
          <a:solidFill>
            <a:schemeClr val="tx2"/>
          </a:solidFill>
        </p:spPr>
        <p:txBody>
          <a:bodyPr vert="horz" lIns="0" tIns="0" rIns="0" bIns="0" rtlCol="0">
            <a:noAutofit/>
          </a:bodyPr>
          <a:lstStyle>
            <a:lvl1pPr>
              <a:defRPr lang="en-GB"/>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dirty="0"/>
              <a:t>Click the icon to add a photo or illustration.</a:t>
            </a:r>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hasCustomPrompt="1"/>
          </p:nvPr>
        </p:nvSpPr>
        <p:spPr>
          <a:xfrm>
            <a:off x="289384" y="2338387"/>
            <a:ext cx="5732003" cy="3932237"/>
          </a:xfrm>
        </p:spPr>
        <p:txBody>
          <a:bodyPr/>
          <a:lstStyle/>
          <a:p>
            <a:pPr lvl="0"/>
            <a:r>
              <a:rPr lang="en-GB" dirty="0"/>
              <a:t>Click to add text. Delete if not required.</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Subtitle 2">
            <a:extLst>
              <a:ext uri="{FF2B5EF4-FFF2-40B4-BE49-F238E27FC236}">
                <a16:creationId xmlns:a16="http://schemas.microsoft.com/office/drawing/2014/main" id="{42BB7518-D6BA-C538-D249-365B42C98C35}"/>
              </a:ext>
            </a:extLst>
          </p:cNvPr>
          <p:cNvSpPr>
            <a:spLocks noGrp="1"/>
          </p:cNvSpPr>
          <p:nvPr>
            <p:ph type="subTitle" idx="16" hasCustomPrompt="1"/>
          </p:nvPr>
        </p:nvSpPr>
        <p:spPr>
          <a:xfrm>
            <a:off x="288302" y="713620"/>
            <a:ext cx="5732003" cy="292965"/>
          </a:xfrm>
        </p:spPr>
        <p:txBody>
          <a:bodyPr vert="horz" wrap="square" lIns="0" tIns="0" rIns="0" bIns="0" rtlCol="0" anchor="t">
            <a:spAutoFit/>
          </a:bodyPr>
          <a:lstStyle>
            <a:lvl1pPr>
              <a:defRPr lang="en-GB" b="1" dirty="0"/>
            </a:lvl1pPr>
          </a:lstStyle>
          <a:p>
            <a:pPr lvl="0"/>
            <a:r>
              <a:rPr lang="en-GB" dirty="0"/>
              <a:t>Subtitle. Delete if not required.</a:t>
            </a:r>
          </a:p>
        </p:txBody>
      </p:sp>
      <p:sp>
        <p:nvSpPr>
          <p:cNvPr id="9" name="Title 8">
            <a:extLst>
              <a:ext uri="{FF2B5EF4-FFF2-40B4-BE49-F238E27FC236}">
                <a16:creationId xmlns:a16="http://schemas.microsoft.com/office/drawing/2014/main" id="{80AE2DF2-849C-72E8-013B-74CCFF6C4882}"/>
              </a:ext>
            </a:extLst>
          </p:cNvPr>
          <p:cNvSpPr>
            <a:spLocks noGrp="1"/>
          </p:cNvSpPr>
          <p:nvPr>
            <p:ph type="title" hasCustomPrompt="1"/>
          </p:nvPr>
        </p:nvSpPr>
        <p:spPr>
          <a:xfrm>
            <a:off x="288303" y="262267"/>
            <a:ext cx="5732002" cy="468590"/>
          </a:xfrm>
        </p:spPr>
        <p:txBody>
          <a:bodyPr/>
          <a:lstStyle/>
          <a:p>
            <a:r>
              <a:rPr lang="en-GB" dirty="0"/>
              <a:t>Master title style</a:t>
            </a:r>
          </a:p>
        </p:txBody>
      </p:sp>
      <p:sp>
        <p:nvSpPr>
          <p:cNvPr id="2" name="TextBox 1">
            <a:extLst>
              <a:ext uri="{FF2B5EF4-FFF2-40B4-BE49-F238E27FC236}">
                <a16:creationId xmlns:a16="http://schemas.microsoft.com/office/drawing/2014/main" id="{4DBBF5DA-76F0-5FD0-565E-8BB5295B82F8}"/>
              </a:ext>
            </a:extLst>
          </p:cNvPr>
          <p:cNvSpPr txBox="1"/>
          <p:nvPr userDrawn="1"/>
        </p:nvSpPr>
        <p:spPr>
          <a:xfrm>
            <a:off x="198444" y="6359652"/>
            <a:ext cx="6593840" cy="338554"/>
          </a:xfrm>
          <a:prstGeom prst="rect">
            <a:avLst/>
          </a:prstGeom>
          <a:noFill/>
        </p:spPr>
        <p:txBody>
          <a:bodyPr wrap="square">
            <a:spAutoFit/>
          </a:bodyPr>
          <a:lstStyle/>
          <a:p>
            <a:r>
              <a:rPr lang="en-GB" sz="1600" dirty="0">
                <a:solidFill>
                  <a:schemeClr val="accent1"/>
                </a:solidFill>
              </a:rPr>
              <a:t>Johnson&amp;Johnson</a:t>
            </a:r>
          </a:p>
        </p:txBody>
      </p:sp>
    </p:spTree>
    <p:extLst>
      <p:ext uri="{BB962C8B-B14F-4D97-AF65-F5344CB8AC3E}">
        <p14:creationId xmlns:p14="http://schemas.microsoft.com/office/powerpoint/2010/main" val="1447304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AC08568-CB34-FA3A-354B-5E34EE1B1FD2}"/>
              </a:ext>
            </a:extLst>
          </p:cNvPr>
          <p:cNvSpPr>
            <a:spLocks noGrp="1"/>
          </p:cNvSpPr>
          <p:nvPr>
            <p:ph type="title"/>
          </p:nvPr>
        </p:nvSpPr>
        <p:spPr>
          <a:xfrm>
            <a:off x="288303" y="262267"/>
            <a:ext cx="6713538" cy="457818"/>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980450DE-2BB5-2901-3769-3BBFA07946C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Text Placeholder 7">
            <a:extLst>
              <a:ext uri="{FF2B5EF4-FFF2-40B4-BE49-F238E27FC236}">
                <a16:creationId xmlns:a16="http://schemas.microsoft.com/office/drawing/2014/main" id="{65B587F7-0E47-48EC-A5BC-5623F62D615C}"/>
              </a:ext>
            </a:extLst>
          </p:cNvPr>
          <p:cNvSpPr>
            <a:spLocks noGrp="1"/>
          </p:cNvSpPr>
          <p:nvPr>
            <p:ph type="body" sz="quarter" idx="14" hasCustomPrompt="1"/>
          </p:nvPr>
        </p:nvSpPr>
        <p:spPr>
          <a:xfrm>
            <a:off x="8124825" y="295200"/>
            <a:ext cx="3778250" cy="876375"/>
          </a:xfrm>
        </p:spPr>
        <p:txBody>
          <a:bodyPr/>
          <a:lstStyle>
            <a:lvl1pPr>
              <a:defRPr sz="1400"/>
            </a:lvl1pPr>
            <a:lvl2pPr>
              <a:defRPr sz="1400"/>
            </a:lvl2pPr>
            <a:lvl3pPr>
              <a:defRPr sz="1200"/>
            </a:lvl3pPr>
          </a:lstStyle>
          <a:p>
            <a:pPr lvl="0"/>
            <a:r>
              <a:rPr lang="en-GB" dirty="0"/>
              <a:t>Click to add text. Delete if not required.</a:t>
            </a:r>
          </a:p>
          <a:p>
            <a:pPr lvl="1"/>
            <a:r>
              <a:rPr lang="en-GB" dirty="0"/>
              <a:t>Second level</a:t>
            </a:r>
          </a:p>
          <a:p>
            <a:pPr lvl="2"/>
            <a:r>
              <a:rPr lang="en-GB" dirty="0"/>
              <a:t>Third level</a:t>
            </a:r>
          </a:p>
        </p:txBody>
      </p:sp>
      <p:sp>
        <p:nvSpPr>
          <p:cNvPr id="6" name="Slide Number Placeholder 5">
            <a:extLst>
              <a:ext uri="{FF2B5EF4-FFF2-40B4-BE49-F238E27FC236}">
                <a16:creationId xmlns:a16="http://schemas.microsoft.com/office/drawing/2014/main" id="{3FB68AB9-3222-3CF5-BF4D-DB291E974D21}"/>
              </a:ext>
            </a:extLst>
          </p:cNvPr>
          <p:cNvSpPr>
            <a:spLocks noGrp="1"/>
          </p:cNvSpPr>
          <p:nvPr>
            <p:ph type="sldNum" sz="quarter" idx="12"/>
          </p:nvPr>
        </p:nvSpPr>
        <p:spPr/>
        <p:txBody>
          <a:bodyPr/>
          <a:lstStyle/>
          <a:p>
            <a:fld id="{AEC8D767-5246-2244-A4A3-B8AFB218393C}" type="slidenum">
              <a:rPr lang="en-GB" smtClean="0"/>
              <a:t>‹#›</a:t>
            </a:fld>
            <a:endParaRPr lang="en-GB" dirty="0"/>
          </a:p>
        </p:txBody>
      </p:sp>
      <p:sp>
        <p:nvSpPr>
          <p:cNvPr id="4" name="Subtitle 2">
            <a:extLst>
              <a:ext uri="{FF2B5EF4-FFF2-40B4-BE49-F238E27FC236}">
                <a16:creationId xmlns:a16="http://schemas.microsoft.com/office/drawing/2014/main" id="{443DEE11-107C-6B66-46B9-BE5E88B65B71}"/>
              </a:ext>
            </a:extLst>
          </p:cNvPr>
          <p:cNvSpPr>
            <a:spLocks noGrp="1"/>
          </p:cNvSpPr>
          <p:nvPr>
            <p:ph type="subTitle" idx="15" hasCustomPrompt="1"/>
          </p:nvPr>
        </p:nvSpPr>
        <p:spPr>
          <a:xfrm>
            <a:off x="288302" y="713620"/>
            <a:ext cx="5733083" cy="292965"/>
          </a:xfrm>
        </p:spPr>
        <p:txBody>
          <a:bodyPr wrap="square" anchor="t">
            <a:spAutoFit/>
          </a:bodyPr>
          <a:lstStyle>
            <a:lvl1pPr marL="0" indent="0" algn="l">
              <a:lnSpc>
                <a:spcPct val="110000"/>
              </a:lnSpc>
              <a:spcBef>
                <a:spcPts val="0"/>
              </a:spcBef>
              <a:spcAft>
                <a:spcPts val="0"/>
              </a:spcAft>
              <a:buNone/>
              <a:tabLst/>
              <a:defRPr lang="en-GB" sz="1800" b="1" dirty="0" smtClean="0">
                <a:solidFill>
                  <a:schemeClr val="tx1"/>
                </a:solidFill>
                <a:latin typeface="+mn-lt"/>
              </a:defRPr>
            </a:lvl1pPr>
            <a:lvl2pPr marL="0" indent="0" algn="l">
              <a:lnSpc>
                <a:spcPct val="110000"/>
              </a:lnSpc>
              <a:spcBef>
                <a:spcPts val="0"/>
              </a:spcBef>
              <a:spcAft>
                <a:spcPts val="0"/>
              </a:spcAft>
              <a:buNone/>
              <a:tabLst/>
              <a:defRPr lang="en-GB" sz="1800" dirty="0" smtClean="0">
                <a:solidFill>
                  <a:schemeClr val="tx1"/>
                </a:solidFill>
                <a:latin typeface="+mn-lt"/>
              </a:defRPr>
            </a:lvl2pPr>
            <a:lvl3pPr marL="0" indent="0" algn="l">
              <a:lnSpc>
                <a:spcPct val="110000"/>
              </a:lnSpc>
              <a:spcBef>
                <a:spcPts val="0"/>
              </a:spcBef>
              <a:spcAft>
                <a:spcPts val="0"/>
              </a:spcAft>
              <a:buNone/>
              <a:tabLst/>
              <a:defRPr lang="en-GB" sz="1800" dirty="0" smtClean="0">
                <a:solidFill>
                  <a:schemeClr val="tx1"/>
                </a:solidFill>
                <a:latin typeface="+mn-lt"/>
              </a:defRPr>
            </a:lvl3pPr>
            <a:lvl4pPr marL="0" indent="0" algn="l">
              <a:lnSpc>
                <a:spcPct val="110000"/>
              </a:lnSpc>
              <a:spcBef>
                <a:spcPts val="0"/>
              </a:spcBef>
              <a:spcAft>
                <a:spcPts val="0"/>
              </a:spcAft>
              <a:buNone/>
              <a:tabLst/>
              <a:defRPr lang="en-GB" sz="1800" dirty="0" smtClean="0">
                <a:solidFill>
                  <a:schemeClr val="tx1"/>
                </a:solidFill>
                <a:latin typeface="+mn-lt"/>
              </a:defRPr>
            </a:lvl4pPr>
            <a:lvl5pPr marL="0" indent="0" algn="l">
              <a:lnSpc>
                <a:spcPct val="110000"/>
              </a:lnSpc>
              <a:spcBef>
                <a:spcPts val="0"/>
              </a:spcBef>
              <a:spcAft>
                <a:spcPts val="0"/>
              </a:spcAft>
              <a:buNone/>
              <a:tabLst/>
              <a:defRPr lang="en-GB" sz="1800" dirty="0" smtClean="0">
                <a:solidFill>
                  <a:schemeClr val="tx1"/>
                </a:solidFill>
                <a:latin typeface="+mn-lt"/>
              </a:defRPr>
            </a:lvl5pPr>
            <a:lvl6pPr marL="0" indent="0" algn="l">
              <a:lnSpc>
                <a:spcPct val="110000"/>
              </a:lnSpc>
              <a:spcBef>
                <a:spcPts val="0"/>
              </a:spcBef>
              <a:spcAft>
                <a:spcPts val="0"/>
              </a:spcAft>
              <a:buNone/>
              <a:tabLst/>
              <a:defRPr lang="en-GB" sz="1800" dirty="0" smtClean="0">
                <a:solidFill>
                  <a:schemeClr val="tx1"/>
                </a:solidFill>
                <a:latin typeface="+mn-lt"/>
              </a:defRPr>
            </a:lvl6pPr>
            <a:lvl7pPr marL="0" indent="0" algn="l">
              <a:lnSpc>
                <a:spcPct val="110000"/>
              </a:lnSpc>
              <a:spcBef>
                <a:spcPts val="0"/>
              </a:spcBef>
              <a:spcAft>
                <a:spcPts val="0"/>
              </a:spcAft>
              <a:buNone/>
              <a:tabLst/>
              <a:defRPr lang="en-GB" sz="1800" dirty="0" smtClean="0">
                <a:solidFill>
                  <a:schemeClr val="tx1"/>
                </a:solidFill>
                <a:latin typeface="+mn-lt"/>
              </a:defRPr>
            </a:lvl7pPr>
            <a:lvl8pPr marL="0" indent="0" algn="l">
              <a:lnSpc>
                <a:spcPct val="110000"/>
              </a:lnSpc>
              <a:spcBef>
                <a:spcPts val="0"/>
              </a:spcBef>
              <a:spcAft>
                <a:spcPts val="0"/>
              </a:spcAft>
              <a:buNone/>
              <a:tabLst/>
              <a:defRPr lang="en-GB" sz="1800" dirty="0" smtClean="0">
                <a:solidFill>
                  <a:schemeClr val="tx1"/>
                </a:solidFill>
                <a:latin typeface="+mn-lt"/>
              </a:defRPr>
            </a:lvl8pPr>
            <a:lvl9pPr marL="0" indent="0" algn="l">
              <a:lnSpc>
                <a:spcPct val="110000"/>
              </a:lnSpc>
              <a:spcBef>
                <a:spcPts val="0"/>
              </a:spcBef>
              <a:spcAft>
                <a:spcPts val="0"/>
              </a:spcAft>
              <a:buNone/>
              <a:tabLst/>
              <a:defRPr lang="en-GB" sz="1800" dirty="0">
                <a:solidFill>
                  <a:schemeClr val="tx1"/>
                </a:solidFill>
                <a:latin typeface="+mn-lt"/>
              </a:defRPr>
            </a:lvl9pPr>
          </a:lstStyle>
          <a:p>
            <a:pPr lvl="0"/>
            <a:r>
              <a:rPr lang="en-GB" dirty="0"/>
              <a:t>Subtitle. Delete if not required.</a:t>
            </a:r>
          </a:p>
        </p:txBody>
      </p:sp>
      <p:sp>
        <p:nvSpPr>
          <p:cNvPr id="8" name="Footer Placeholder 4">
            <a:extLst>
              <a:ext uri="{FF2B5EF4-FFF2-40B4-BE49-F238E27FC236}">
                <a16:creationId xmlns:a16="http://schemas.microsoft.com/office/drawing/2014/main" id="{7234E43D-E2A8-6090-A515-BA67D1DC031F}"/>
              </a:ext>
            </a:extLst>
          </p:cNvPr>
          <p:cNvSpPr>
            <a:spLocks noGrp="1"/>
          </p:cNvSpPr>
          <p:nvPr>
            <p:ph type="ftr" sz="quarter" idx="3"/>
          </p:nvPr>
        </p:nvSpPr>
        <p:spPr>
          <a:xfrm>
            <a:off x="288259" y="5966467"/>
            <a:ext cx="11610516" cy="304122"/>
          </a:xfrm>
          <a:prstGeom prst="rect">
            <a:avLst/>
          </a:prstGeom>
        </p:spPr>
        <p:txBody>
          <a:bodyPr vert="horz" wrap="square" lIns="0" tIns="0" rIns="0" bIns="0" rtlCol="0" anchor="b" anchorCtr="0">
            <a:spAutoFit/>
          </a:bodyPr>
          <a:lstStyle>
            <a:lvl1pPr algn="l">
              <a:lnSpc>
                <a:spcPct val="110000"/>
              </a:lnSpc>
              <a:spcBef>
                <a:spcPts val="600"/>
              </a:spcBef>
              <a:spcAft>
                <a:spcPts val="600"/>
              </a:spcAft>
              <a:defRPr sz="800" b="0" i="0">
                <a:solidFill>
                  <a:schemeClr val="tx1"/>
                </a:solidFill>
                <a:latin typeface="+mn-lt"/>
              </a:defRPr>
            </a:lvl1pPr>
          </a:lstStyle>
          <a:p>
            <a:pPr>
              <a:spcBef>
                <a:spcPts val="0"/>
              </a:spcBef>
              <a:spcAft>
                <a:spcPts val="300"/>
              </a:spcAft>
            </a:pPr>
            <a:endParaRPr lang="en-US" b="0" i="0" dirty="0">
              <a:effectLst/>
            </a:endParaRPr>
          </a:p>
        </p:txBody>
      </p:sp>
      <p:sp>
        <p:nvSpPr>
          <p:cNvPr id="2" name="TextBox 1">
            <a:extLst>
              <a:ext uri="{FF2B5EF4-FFF2-40B4-BE49-F238E27FC236}">
                <a16:creationId xmlns:a16="http://schemas.microsoft.com/office/drawing/2014/main" id="{0D7EC8AD-CEBC-7D0E-05E4-3BF5C1D03514}"/>
              </a:ext>
            </a:extLst>
          </p:cNvPr>
          <p:cNvSpPr txBox="1"/>
          <p:nvPr userDrawn="1"/>
        </p:nvSpPr>
        <p:spPr>
          <a:xfrm>
            <a:off x="198444" y="6359652"/>
            <a:ext cx="6593840" cy="338554"/>
          </a:xfrm>
          <a:prstGeom prst="rect">
            <a:avLst/>
          </a:prstGeom>
          <a:noFill/>
        </p:spPr>
        <p:txBody>
          <a:bodyPr wrap="square">
            <a:spAutoFit/>
          </a:bodyPr>
          <a:lstStyle/>
          <a:p>
            <a:r>
              <a:rPr lang="en-GB" sz="1600" dirty="0">
                <a:solidFill>
                  <a:schemeClr val="accent1"/>
                </a:solidFill>
              </a:rPr>
              <a:t>Johnson&amp;Johnson</a:t>
            </a:r>
          </a:p>
        </p:txBody>
      </p:sp>
    </p:spTree>
    <p:extLst>
      <p:ext uri="{BB962C8B-B14F-4D97-AF65-F5344CB8AC3E}">
        <p14:creationId xmlns:p14="http://schemas.microsoft.com/office/powerpoint/2010/main" val="2936236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AC08568-CB34-FA3A-354B-5E34EE1B1FD2}"/>
              </a:ext>
            </a:extLst>
          </p:cNvPr>
          <p:cNvSpPr>
            <a:spLocks noGrp="1"/>
          </p:cNvSpPr>
          <p:nvPr>
            <p:ph type="title"/>
          </p:nvPr>
        </p:nvSpPr>
        <p:spPr>
          <a:xfrm>
            <a:off x="288303" y="262267"/>
            <a:ext cx="6713538" cy="457818"/>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980450DE-2BB5-2901-3769-3BBFA07946C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Text Placeholder 7">
            <a:extLst>
              <a:ext uri="{FF2B5EF4-FFF2-40B4-BE49-F238E27FC236}">
                <a16:creationId xmlns:a16="http://schemas.microsoft.com/office/drawing/2014/main" id="{65B587F7-0E47-48EC-A5BC-5623F62D615C}"/>
              </a:ext>
            </a:extLst>
          </p:cNvPr>
          <p:cNvSpPr>
            <a:spLocks noGrp="1"/>
          </p:cNvSpPr>
          <p:nvPr>
            <p:ph type="body" sz="quarter" idx="14" hasCustomPrompt="1"/>
          </p:nvPr>
        </p:nvSpPr>
        <p:spPr>
          <a:xfrm>
            <a:off x="8124825" y="295200"/>
            <a:ext cx="3778250" cy="876375"/>
          </a:xfrm>
        </p:spPr>
        <p:txBody>
          <a:bodyPr/>
          <a:lstStyle>
            <a:lvl1pPr>
              <a:defRPr sz="1400"/>
            </a:lvl1pPr>
            <a:lvl2pPr>
              <a:defRPr sz="1400"/>
            </a:lvl2pPr>
            <a:lvl3pPr>
              <a:defRPr sz="1200"/>
            </a:lvl3pPr>
          </a:lstStyle>
          <a:p>
            <a:pPr lvl="0"/>
            <a:r>
              <a:rPr lang="en-GB" dirty="0"/>
              <a:t>Click to add text. Delete if not required.</a:t>
            </a:r>
          </a:p>
          <a:p>
            <a:pPr lvl="1"/>
            <a:r>
              <a:rPr lang="en-GB" dirty="0"/>
              <a:t>Second level</a:t>
            </a:r>
          </a:p>
          <a:p>
            <a:pPr lvl="2"/>
            <a:r>
              <a:rPr lang="en-GB" dirty="0"/>
              <a:t>Third level</a:t>
            </a:r>
          </a:p>
        </p:txBody>
      </p:sp>
      <p:sp>
        <p:nvSpPr>
          <p:cNvPr id="6" name="Slide Number Placeholder 5">
            <a:extLst>
              <a:ext uri="{FF2B5EF4-FFF2-40B4-BE49-F238E27FC236}">
                <a16:creationId xmlns:a16="http://schemas.microsoft.com/office/drawing/2014/main" id="{3FB68AB9-3222-3CF5-BF4D-DB291E974D21}"/>
              </a:ext>
            </a:extLst>
          </p:cNvPr>
          <p:cNvSpPr>
            <a:spLocks noGrp="1"/>
          </p:cNvSpPr>
          <p:nvPr>
            <p:ph type="sldNum" sz="quarter" idx="12"/>
          </p:nvPr>
        </p:nvSpPr>
        <p:spPr/>
        <p:txBody>
          <a:bodyPr/>
          <a:lstStyle/>
          <a:p>
            <a:fld id="{AEC8D767-5246-2244-A4A3-B8AFB218393C}" type="slidenum">
              <a:rPr lang="en-GB" smtClean="0"/>
              <a:t>‹#›</a:t>
            </a:fld>
            <a:endParaRPr lang="en-GB" dirty="0"/>
          </a:p>
        </p:txBody>
      </p:sp>
      <p:sp>
        <p:nvSpPr>
          <p:cNvPr id="4" name="Subtitle 2">
            <a:extLst>
              <a:ext uri="{FF2B5EF4-FFF2-40B4-BE49-F238E27FC236}">
                <a16:creationId xmlns:a16="http://schemas.microsoft.com/office/drawing/2014/main" id="{443DEE11-107C-6B66-46B9-BE5E88B65B71}"/>
              </a:ext>
            </a:extLst>
          </p:cNvPr>
          <p:cNvSpPr>
            <a:spLocks noGrp="1"/>
          </p:cNvSpPr>
          <p:nvPr>
            <p:ph type="subTitle" idx="15" hasCustomPrompt="1"/>
          </p:nvPr>
        </p:nvSpPr>
        <p:spPr>
          <a:xfrm>
            <a:off x="288302" y="713620"/>
            <a:ext cx="5733083" cy="292965"/>
          </a:xfrm>
        </p:spPr>
        <p:txBody>
          <a:bodyPr wrap="square" anchor="t">
            <a:spAutoFit/>
          </a:bodyPr>
          <a:lstStyle>
            <a:lvl1pPr marL="0" indent="0" algn="l">
              <a:lnSpc>
                <a:spcPct val="110000"/>
              </a:lnSpc>
              <a:spcBef>
                <a:spcPts val="0"/>
              </a:spcBef>
              <a:spcAft>
                <a:spcPts val="0"/>
              </a:spcAft>
              <a:buNone/>
              <a:tabLst/>
              <a:defRPr lang="en-GB" sz="1800" b="1" dirty="0" smtClean="0">
                <a:solidFill>
                  <a:schemeClr val="tx1"/>
                </a:solidFill>
                <a:latin typeface="+mn-lt"/>
              </a:defRPr>
            </a:lvl1pPr>
            <a:lvl2pPr marL="0" indent="0" algn="l">
              <a:lnSpc>
                <a:spcPct val="110000"/>
              </a:lnSpc>
              <a:spcBef>
                <a:spcPts val="0"/>
              </a:spcBef>
              <a:spcAft>
                <a:spcPts val="0"/>
              </a:spcAft>
              <a:buNone/>
              <a:tabLst/>
              <a:defRPr lang="en-GB" sz="1800" dirty="0" smtClean="0">
                <a:solidFill>
                  <a:schemeClr val="tx1"/>
                </a:solidFill>
                <a:latin typeface="+mn-lt"/>
              </a:defRPr>
            </a:lvl2pPr>
            <a:lvl3pPr marL="0" indent="0" algn="l">
              <a:lnSpc>
                <a:spcPct val="110000"/>
              </a:lnSpc>
              <a:spcBef>
                <a:spcPts val="0"/>
              </a:spcBef>
              <a:spcAft>
                <a:spcPts val="0"/>
              </a:spcAft>
              <a:buNone/>
              <a:tabLst/>
              <a:defRPr lang="en-GB" sz="1800" dirty="0" smtClean="0">
                <a:solidFill>
                  <a:schemeClr val="tx1"/>
                </a:solidFill>
                <a:latin typeface="+mn-lt"/>
              </a:defRPr>
            </a:lvl3pPr>
            <a:lvl4pPr marL="0" indent="0" algn="l">
              <a:lnSpc>
                <a:spcPct val="110000"/>
              </a:lnSpc>
              <a:spcBef>
                <a:spcPts val="0"/>
              </a:spcBef>
              <a:spcAft>
                <a:spcPts val="0"/>
              </a:spcAft>
              <a:buNone/>
              <a:tabLst/>
              <a:defRPr lang="en-GB" sz="1800" dirty="0" smtClean="0">
                <a:solidFill>
                  <a:schemeClr val="tx1"/>
                </a:solidFill>
                <a:latin typeface="+mn-lt"/>
              </a:defRPr>
            </a:lvl4pPr>
            <a:lvl5pPr marL="0" indent="0" algn="l">
              <a:lnSpc>
                <a:spcPct val="110000"/>
              </a:lnSpc>
              <a:spcBef>
                <a:spcPts val="0"/>
              </a:spcBef>
              <a:spcAft>
                <a:spcPts val="0"/>
              </a:spcAft>
              <a:buNone/>
              <a:tabLst/>
              <a:defRPr lang="en-GB" sz="1800" dirty="0" smtClean="0">
                <a:solidFill>
                  <a:schemeClr val="tx1"/>
                </a:solidFill>
                <a:latin typeface="+mn-lt"/>
              </a:defRPr>
            </a:lvl5pPr>
            <a:lvl6pPr marL="0" indent="0" algn="l">
              <a:lnSpc>
                <a:spcPct val="110000"/>
              </a:lnSpc>
              <a:spcBef>
                <a:spcPts val="0"/>
              </a:spcBef>
              <a:spcAft>
                <a:spcPts val="0"/>
              </a:spcAft>
              <a:buNone/>
              <a:tabLst/>
              <a:defRPr lang="en-GB" sz="1800" dirty="0" smtClean="0">
                <a:solidFill>
                  <a:schemeClr val="tx1"/>
                </a:solidFill>
                <a:latin typeface="+mn-lt"/>
              </a:defRPr>
            </a:lvl6pPr>
            <a:lvl7pPr marL="0" indent="0" algn="l">
              <a:lnSpc>
                <a:spcPct val="110000"/>
              </a:lnSpc>
              <a:spcBef>
                <a:spcPts val="0"/>
              </a:spcBef>
              <a:spcAft>
                <a:spcPts val="0"/>
              </a:spcAft>
              <a:buNone/>
              <a:tabLst/>
              <a:defRPr lang="en-GB" sz="1800" dirty="0" smtClean="0">
                <a:solidFill>
                  <a:schemeClr val="tx1"/>
                </a:solidFill>
                <a:latin typeface="+mn-lt"/>
              </a:defRPr>
            </a:lvl7pPr>
            <a:lvl8pPr marL="0" indent="0" algn="l">
              <a:lnSpc>
                <a:spcPct val="110000"/>
              </a:lnSpc>
              <a:spcBef>
                <a:spcPts val="0"/>
              </a:spcBef>
              <a:spcAft>
                <a:spcPts val="0"/>
              </a:spcAft>
              <a:buNone/>
              <a:tabLst/>
              <a:defRPr lang="en-GB" sz="1800" dirty="0" smtClean="0">
                <a:solidFill>
                  <a:schemeClr val="tx1"/>
                </a:solidFill>
                <a:latin typeface="+mn-lt"/>
              </a:defRPr>
            </a:lvl8pPr>
            <a:lvl9pPr marL="0" indent="0" algn="l">
              <a:lnSpc>
                <a:spcPct val="110000"/>
              </a:lnSpc>
              <a:spcBef>
                <a:spcPts val="0"/>
              </a:spcBef>
              <a:spcAft>
                <a:spcPts val="0"/>
              </a:spcAft>
              <a:buNone/>
              <a:tabLst/>
              <a:defRPr lang="en-GB" sz="1800" dirty="0">
                <a:solidFill>
                  <a:schemeClr val="tx1"/>
                </a:solidFill>
                <a:latin typeface="+mn-lt"/>
              </a:defRPr>
            </a:lvl9pPr>
          </a:lstStyle>
          <a:p>
            <a:pPr lvl="0"/>
            <a:r>
              <a:rPr lang="en-GB" dirty="0"/>
              <a:t>Subtitle. Delete if not required.</a:t>
            </a:r>
          </a:p>
        </p:txBody>
      </p:sp>
      <p:sp>
        <p:nvSpPr>
          <p:cNvPr id="8" name="Footer Placeholder 4">
            <a:extLst>
              <a:ext uri="{FF2B5EF4-FFF2-40B4-BE49-F238E27FC236}">
                <a16:creationId xmlns:a16="http://schemas.microsoft.com/office/drawing/2014/main" id="{7234E43D-E2A8-6090-A515-BA67D1DC031F}"/>
              </a:ext>
            </a:extLst>
          </p:cNvPr>
          <p:cNvSpPr>
            <a:spLocks noGrp="1"/>
          </p:cNvSpPr>
          <p:nvPr>
            <p:ph type="ftr" sz="quarter" idx="3"/>
          </p:nvPr>
        </p:nvSpPr>
        <p:spPr>
          <a:xfrm>
            <a:off x="288259" y="5966467"/>
            <a:ext cx="11610516" cy="304122"/>
          </a:xfrm>
          <a:prstGeom prst="rect">
            <a:avLst/>
          </a:prstGeom>
        </p:spPr>
        <p:txBody>
          <a:bodyPr vert="horz" wrap="square" lIns="0" tIns="0" rIns="0" bIns="0" rtlCol="0" anchor="b" anchorCtr="0">
            <a:spAutoFit/>
          </a:bodyPr>
          <a:lstStyle>
            <a:lvl1pPr algn="l">
              <a:lnSpc>
                <a:spcPct val="110000"/>
              </a:lnSpc>
              <a:spcBef>
                <a:spcPts val="600"/>
              </a:spcBef>
              <a:spcAft>
                <a:spcPts val="600"/>
              </a:spcAft>
              <a:defRPr sz="800" b="0" i="0">
                <a:solidFill>
                  <a:schemeClr val="tx1"/>
                </a:solidFill>
                <a:latin typeface="+mn-lt"/>
              </a:defRPr>
            </a:lvl1pPr>
          </a:lstStyle>
          <a:p>
            <a:pPr>
              <a:spcBef>
                <a:spcPts val="0"/>
              </a:spcBef>
              <a:spcAft>
                <a:spcPts val="300"/>
              </a:spcAft>
            </a:pPr>
            <a:endParaRPr lang="en-US" b="0" i="0" dirty="0">
              <a:effectLst/>
            </a:endParaRPr>
          </a:p>
        </p:txBody>
      </p:sp>
      <p:sp>
        <p:nvSpPr>
          <p:cNvPr id="2" name="TextBox 1">
            <a:extLst>
              <a:ext uri="{FF2B5EF4-FFF2-40B4-BE49-F238E27FC236}">
                <a16:creationId xmlns:a16="http://schemas.microsoft.com/office/drawing/2014/main" id="{0D7EC8AD-CEBC-7D0E-05E4-3BF5C1D03514}"/>
              </a:ext>
            </a:extLst>
          </p:cNvPr>
          <p:cNvSpPr txBox="1"/>
          <p:nvPr userDrawn="1"/>
        </p:nvSpPr>
        <p:spPr>
          <a:xfrm>
            <a:off x="198444" y="6359652"/>
            <a:ext cx="6593840" cy="338554"/>
          </a:xfrm>
          <a:prstGeom prst="rect">
            <a:avLst/>
          </a:prstGeom>
          <a:noFill/>
        </p:spPr>
        <p:txBody>
          <a:bodyPr wrap="square">
            <a:spAutoFit/>
          </a:bodyPr>
          <a:lstStyle/>
          <a:p>
            <a:r>
              <a:rPr lang="en-GB" sz="1600" dirty="0">
                <a:solidFill>
                  <a:schemeClr val="accent1"/>
                </a:solidFill>
              </a:rPr>
              <a:t>Johnson&amp;Johnson</a:t>
            </a:r>
          </a:p>
        </p:txBody>
      </p:sp>
    </p:spTree>
    <p:extLst>
      <p:ext uri="{BB962C8B-B14F-4D97-AF65-F5344CB8AC3E}">
        <p14:creationId xmlns:p14="http://schemas.microsoft.com/office/powerpoint/2010/main" val="2851936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AC08568-CB34-FA3A-354B-5E34EE1B1FD2}"/>
              </a:ext>
            </a:extLst>
          </p:cNvPr>
          <p:cNvSpPr>
            <a:spLocks noGrp="1"/>
          </p:cNvSpPr>
          <p:nvPr>
            <p:ph type="title"/>
          </p:nvPr>
        </p:nvSpPr>
        <p:spPr>
          <a:xfrm>
            <a:off x="288303" y="262267"/>
            <a:ext cx="6713538" cy="457818"/>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980450DE-2BB5-2901-3769-3BBFA07946C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Text Placeholder 7">
            <a:extLst>
              <a:ext uri="{FF2B5EF4-FFF2-40B4-BE49-F238E27FC236}">
                <a16:creationId xmlns:a16="http://schemas.microsoft.com/office/drawing/2014/main" id="{65B587F7-0E47-48EC-A5BC-5623F62D615C}"/>
              </a:ext>
            </a:extLst>
          </p:cNvPr>
          <p:cNvSpPr>
            <a:spLocks noGrp="1"/>
          </p:cNvSpPr>
          <p:nvPr>
            <p:ph type="body" sz="quarter" idx="14" hasCustomPrompt="1"/>
          </p:nvPr>
        </p:nvSpPr>
        <p:spPr>
          <a:xfrm>
            <a:off x="8124825" y="295200"/>
            <a:ext cx="3778250" cy="876375"/>
          </a:xfrm>
        </p:spPr>
        <p:txBody>
          <a:bodyPr/>
          <a:lstStyle>
            <a:lvl1pPr>
              <a:defRPr sz="1400"/>
            </a:lvl1pPr>
            <a:lvl2pPr>
              <a:defRPr sz="1400"/>
            </a:lvl2pPr>
            <a:lvl3pPr>
              <a:defRPr sz="1200"/>
            </a:lvl3pPr>
          </a:lstStyle>
          <a:p>
            <a:pPr lvl="0"/>
            <a:r>
              <a:rPr lang="en-GB" dirty="0"/>
              <a:t>Click to add text. Delete if not required.</a:t>
            </a:r>
          </a:p>
          <a:p>
            <a:pPr lvl="1"/>
            <a:r>
              <a:rPr lang="en-GB" dirty="0"/>
              <a:t>Second level</a:t>
            </a:r>
          </a:p>
          <a:p>
            <a:pPr lvl="2"/>
            <a:r>
              <a:rPr lang="en-GB" dirty="0"/>
              <a:t>Third level</a:t>
            </a:r>
          </a:p>
        </p:txBody>
      </p:sp>
      <p:sp>
        <p:nvSpPr>
          <p:cNvPr id="6" name="Slide Number Placeholder 5">
            <a:extLst>
              <a:ext uri="{FF2B5EF4-FFF2-40B4-BE49-F238E27FC236}">
                <a16:creationId xmlns:a16="http://schemas.microsoft.com/office/drawing/2014/main" id="{3FB68AB9-3222-3CF5-BF4D-DB291E974D21}"/>
              </a:ext>
            </a:extLst>
          </p:cNvPr>
          <p:cNvSpPr>
            <a:spLocks noGrp="1"/>
          </p:cNvSpPr>
          <p:nvPr>
            <p:ph type="sldNum" sz="quarter" idx="12"/>
          </p:nvPr>
        </p:nvSpPr>
        <p:spPr/>
        <p:txBody>
          <a:bodyPr/>
          <a:lstStyle/>
          <a:p>
            <a:fld id="{AEC8D767-5246-2244-A4A3-B8AFB218393C}" type="slidenum">
              <a:rPr lang="en-GB" smtClean="0"/>
              <a:t>‹#›</a:t>
            </a:fld>
            <a:endParaRPr lang="en-GB" dirty="0"/>
          </a:p>
        </p:txBody>
      </p:sp>
      <p:sp>
        <p:nvSpPr>
          <p:cNvPr id="4" name="Subtitle 2">
            <a:extLst>
              <a:ext uri="{FF2B5EF4-FFF2-40B4-BE49-F238E27FC236}">
                <a16:creationId xmlns:a16="http://schemas.microsoft.com/office/drawing/2014/main" id="{443DEE11-107C-6B66-46B9-BE5E88B65B71}"/>
              </a:ext>
            </a:extLst>
          </p:cNvPr>
          <p:cNvSpPr>
            <a:spLocks noGrp="1"/>
          </p:cNvSpPr>
          <p:nvPr>
            <p:ph type="subTitle" idx="15" hasCustomPrompt="1"/>
          </p:nvPr>
        </p:nvSpPr>
        <p:spPr>
          <a:xfrm>
            <a:off x="288302" y="713620"/>
            <a:ext cx="5733083" cy="292965"/>
          </a:xfrm>
        </p:spPr>
        <p:txBody>
          <a:bodyPr wrap="square" anchor="t">
            <a:spAutoFit/>
          </a:bodyPr>
          <a:lstStyle>
            <a:lvl1pPr marL="0" indent="0" algn="l">
              <a:lnSpc>
                <a:spcPct val="110000"/>
              </a:lnSpc>
              <a:spcBef>
                <a:spcPts val="0"/>
              </a:spcBef>
              <a:spcAft>
                <a:spcPts val="0"/>
              </a:spcAft>
              <a:buNone/>
              <a:tabLst/>
              <a:defRPr lang="en-GB" sz="1800" b="1" dirty="0" smtClean="0">
                <a:solidFill>
                  <a:schemeClr val="tx1"/>
                </a:solidFill>
                <a:latin typeface="+mn-lt"/>
              </a:defRPr>
            </a:lvl1pPr>
            <a:lvl2pPr marL="0" indent="0" algn="l">
              <a:lnSpc>
                <a:spcPct val="110000"/>
              </a:lnSpc>
              <a:spcBef>
                <a:spcPts val="0"/>
              </a:spcBef>
              <a:spcAft>
                <a:spcPts val="0"/>
              </a:spcAft>
              <a:buNone/>
              <a:tabLst/>
              <a:defRPr lang="en-GB" sz="1800" dirty="0" smtClean="0">
                <a:solidFill>
                  <a:schemeClr val="tx1"/>
                </a:solidFill>
                <a:latin typeface="+mn-lt"/>
              </a:defRPr>
            </a:lvl2pPr>
            <a:lvl3pPr marL="0" indent="0" algn="l">
              <a:lnSpc>
                <a:spcPct val="110000"/>
              </a:lnSpc>
              <a:spcBef>
                <a:spcPts val="0"/>
              </a:spcBef>
              <a:spcAft>
                <a:spcPts val="0"/>
              </a:spcAft>
              <a:buNone/>
              <a:tabLst/>
              <a:defRPr lang="en-GB" sz="1800" dirty="0" smtClean="0">
                <a:solidFill>
                  <a:schemeClr val="tx1"/>
                </a:solidFill>
                <a:latin typeface="+mn-lt"/>
              </a:defRPr>
            </a:lvl3pPr>
            <a:lvl4pPr marL="0" indent="0" algn="l">
              <a:lnSpc>
                <a:spcPct val="110000"/>
              </a:lnSpc>
              <a:spcBef>
                <a:spcPts val="0"/>
              </a:spcBef>
              <a:spcAft>
                <a:spcPts val="0"/>
              </a:spcAft>
              <a:buNone/>
              <a:tabLst/>
              <a:defRPr lang="en-GB" sz="1800" dirty="0" smtClean="0">
                <a:solidFill>
                  <a:schemeClr val="tx1"/>
                </a:solidFill>
                <a:latin typeface="+mn-lt"/>
              </a:defRPr>
            </a:lvl4pPr>
            <a:lvl5pPr marL="0" indent="0" algn="l">
              <a:lnSpc>
                <a:spcPct val="110000"/>
              </a:lnSpc>
              <a:spcBef>
                <a:spcPts val="0"/>
              </a:spcBef>
              <a:spcAft>
                <a:spcPts val="0"/>
              </a:spcAft>
              <a:buNone/>
              <a:tabLst/>
              <a:defRPr lang="en-GB" sz="1800" dirty="0" smtClean="0">
                <a:solidFill>
                  <a:schemeClr val="tx1"/>
                </a:solidFill>
                <a:latin typeface="+mn-lt"/>
              </a:defRPr>
            </a:lvl5pPr>
            <a:lvl6pPr marL="0" indent="0" algn="l">
              <a:lnSpc>
                <a:spcPct val="110000"/>
              </a:lnSpc>
              <a:spcBef>
                <a:spcPts val="0"/>
              </a:spcBef>
              <a:spcAft>
                <a:spcPts val="0"/>
              </a:spcAft>
              <a:buNone/>
              <a:tabLst/>
              <a:defRPr lang="en-GB" sz="1800" dirty="0" smtClean="0">
                <a:solidFill>
                  <a:schemeClr val="tx1"/>
                </a:solidFill>
                <a:latin typeface="+mn-lt"/>
              </a:defRPr>
            </a:lvl6pPr>
            <a:lvl7pPr marL="0" indent="0" algn="l">
              <a:lnSpc>
                <a:spcPct val="110000"/>
              </a:lnSpc>
              <a:spcBef>
                <a:spcPts val="0"/>
              </a:spcBef>
              <a:spcAft>
                <a:spcPts val="0"/>
              </a:spcAft>
              <a:buNone/>
              <a:tabLst/>
              <a:defRPr lang="en-GB" sz="1800" dirty="0" smtClean="0">
                <a:solidFill>
                  <a:schemeClr val="tx1"/>
                </a:solidFill>
                <a:latin typeface="+mn-lt"/>
              </a:defRPr>
            </a:lvl7pPr>
            <a:lvl8pPr marL="0" indent="0" algn="l">
              <a:lnSpc>
                <a:spcPct val="110000"/>
              </a:lnSpc>
              <a:spcBef>
                <a:spcPts val="0"/>
              </a:spcBef>
              <a:spcAft>
                <a:spcPts val="0"/>
              </a:spcAft>
              <a:buNone/>
              <a:tabLst/>
              <a:defRPr lang="en-GB" sz="1800" dirty="0" smtClean="0">
                <a:solidFill>
                  <a:schemeClr val="tx1"/>
                </a:solidFill>
                <a:latin typeface="+mn-lt"/>
              </a:defRPr>
            </a:lvl8pPr>
            <a:lvl9pPr marL="0" indent="0" algn="l">
              <a:lnSpc>
                <a:spcPct val="110000"/>
              </a:lnSpc>
              <a:spcBef>
                <a:spcPts val="0"/>
              </a:spcBef>
              <a:spcAft>
                <a:spcPts val="0"/>
              </a:spcAft>
              <a:buNone/>
              <a:tabLst/>
              <a:defRPr lang="en-GB" sz="1800" dirty="0">
                <a:solidFill>
                  <a:schemeClr val="tx1"/>
                </a:solidFill>
                <a:latin typeface="+mn-lt"/>
              </a:defRPr>
            </a:lvl9pPr>
          </a:lstStyle>
          <a:p>
            <a:pPr lvl="0"/>
            <a:r>
              <a:rPr lang="en-GB" dirty="0"/>
              <a:t>Subtitle. Delete if not required.</a:t>
            </a:r>
          </a:p>
        </p:txBody>
      </p:sp>
      <p:sp>
        <p:nvSpPr>
          <p:cNvPr id="8" name="Footer Placeholder 4">
            <a:extLst>
              <a:ext uri="{FF2B5EF4-FFF2-40B4-BE49-F238E27FC236}">
                <a16:creationId xmlns:a16="http://schemas.microsoft.com/office/drawing/2014/main" id="{7234E43D-E2A8-6090-A515-BA67D1DC031F}"/>
              </a:ext>
            </a:extLst>
          </p:cNvPr>
          <p:cNvSpPr>
            <a:spLocks noGrp="1"/>
          </p:cNvSpPr>
          <p:nvPr>
            <p:ph type="ftr" sz="quarter" idx="3"/>
          </p:nvPr>
        </p:nvSpPr>
        <p:spPr>
          <a:xfrm>
            <a:off x="288259" y="5966467"/>
            <a:ext cx="11610516" cy="304122"/>
          </a:xfrm>
          <a:prstGeom prst="rect">
            <a:avLst/>
          </a:prstGeom>
        </p:spPr>
        <p:txBody>
          <a:bodyPr vert="horz" wrap="square" lIns="0" tIns="0" rIns="0" bIns="0" rtlCol="0" anchor="b" anchorCtr="0">
            <a:spAutoFit/>
          </a:bodyPr>
          <a:lstStyle>
            <a:lvl1pPr algn="l">
              <a:lnSpc>
                <a:spcPct val="110000"/>
              </a:lnSpc>
              <a:spcBef>
                <a:spcPts val="600"/>
              </a:spcBef>
              <a:spcAft>
                <a:spcPts val="600"/>
              </a:spcAft>
              <a:defRPr sz="800" b="0" i="0">
                <a:solidFill>
                  <a:schemeClr val="tx1"/>
                </a:solidFill>
                <a:latin typeface="+mn-lt"/>
              </a:defRPr>
            </a:lvl1pPr>
          </a:lstStyle>
          <a:p>
            <a:pPr>
              <a:spcBef>
                <a:spcPts val="0"/>
              </a:spcBef>
              <a:spcAft>
                <a:spcPts val="300"/>
              </a:spcAft>
            </a:pPr>
            <a:endParaRPr lang="en-US" b="0" i="0" dirty="0">
              <a:effectLst/>
            </a:endParaRPr>
          </a:p>
        </p:txBody>
      </p:sp>
      <p:sp>
        <p:nvSpPr>
          <p:cNvPr id="2" name="TextBox 1">
            <a:extLst>
              <a:ext uri="{FF2B5EF4-FFF2-40B4-BE49-F238E27FC236}">
                <a16:creationId xmlns:a16="http://schemas.microsoft.com/office/drawing/2014/main" id="{0D7EC8AD-CEBC-7D0E-05E4-3BF5C1D03514}"/>
              </a:ext>
            </a:extLst>
          </p:cNvPr>
          <p:cNvSpPr txBox="1"/>
          <p:nvPr userDrawn="1"/>
        </p:nvSpPr>
        <p:spPr>
          <a:xfrm>
            <a:off x="198444" y="6359652"/>
            <a:ext cx="6593840" cy="338554"/>
          </a:xfrm>
          <a:prstGeom prst="rect">
            <a:avLst/>
          </a:prstGeom>
          <a:noFill/>
        </p:spPr>
        <p:txBody>
          <a:bodyPr wrap="square">
            <a:spAutoFit/>
          </a:bodyPr>
          <a:lstStyle/>
          <a:p>
            <a:r>
              <a:rPr lang="en-GB" sz="1600" dirty="0">
                <a:solidFill>
                  <a:schemeClr val="accent1"/>
                </a:solidFill>
              </a:rPr>
              <a:t>Johnson&amp;Johnson</a:t>
            </a:r>
          </a:p>
        </p:txBody>
      </p:sp>
    </p:spTree>
    <p:extLst>
      <p:ext uri="{BB962C8B-B14F-4D97-AF65-F5344CB8AC3E}">
        <p14:creationId xmlns:p14="http://schemas.microsoft.com/office/powerpoint/2010/main" val="2878617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4D7FB2-B0CA-4C96-0E9E-CB4BA9057AF8}"/>
              </a:ext>
            </a:extLst>
          </p:cNvPr>
          <p:cNvSpPr>
            <a:spLocks noGrp="1"/>
          </p:cNvSpPr>
          <p:nvPr>
            <p:ph type="title"/>
          </p:nvPr>
        </p:nvSpPr>
        <p:spPr>
          <a:xfrm>
            <a:off x="288303" y="262267"/>
            <a:ext cx="6713538" cy="457818"/>
          </a:xfrm>
        </p:spPr>
        <p:txBody>
          <a:bodyPr/>
          <a:lstStyle/>
          <a:p>
            <a:r>
              <a:rPr lang="en-GB"/>
              <a:t>Click to edit Master title style</a:t>
            </a:r>
            <a:endParaRPr lang="en-GB" dirty="0"/>
          </a:p>
        </p:txBody>
      </p:sp>
      <p:sp>
        <p:nvSpPr>
          <p:cNvPr id="8" name="Content Placeholder 2">
            <a:extLst>
              <a:ext uri="{FF2B5EF4-FFF2-40B4-BE49-F238E27FC236}">
                <a16:creationId xmlns:a16="http://schemas.microsoft.com/office/drawing/2014/main" id="{56A9A479-5865-E7E2-91F8-228379565FE9}"/>
              </a:ext>
            </a:extLst>
          </p:cNvPr>
          <p:cNvSpPr>
            <a:spLocks noGrp="1"/>
          </p:cNvSpPr>
          <p:nvPr>
            <p:ph idx="1"/>
          </p:nvPr>
        </p:nvSpPr>
        <p:spPr>
          <a:xfrm>
            <a:off x="289384" y="1822449"/>
            <a:ext cx="5732003" cy="394335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C843A736-3CCC-0374-4B82-29356E6E54DC}"/>
              </a:ext>
            </a:extLst>
          </p:cNvPr>
          <p:cNvSpPr>
            <a:spLocks noGrp="1"/>
          </p:cNvSpPr>
          <p:nvPr>
            <p:ph idx="13"/>
          </p:nvPr>
        </p:nvSpPr>
        <p:spPr>
          <a:xfrm>
            <a:off x="6165851" y="1822450"/>
            <a:ext cx="5734049" cy="39433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7">
            <a:extLst>
              <a:ext uri="{FF2B5EF4-FFF2-40B4-BE49-F238E27FC236}">
                <a16:creationId xmlns:a16="http://schemas.microsoft.com/office/drawing/2014/main" id="{F80BC13B-177D-A0D3-7A97-8F3C3A8E7391}"/>
              </a:ext>
            </a:extLst>
          </p:cNvPr>
          <p:cNvSpPr>
            <a:spLocks noGrp="1"/>
          </p:cNvSpPr>
          <p:nvPr>
            <p:ph type="body" sz="quarter" idx="14" hasCustomPrompt="1"/>
          </p:nvPr>
        </p:nvSpPr>
        <p:spPr>
          <a:xfrm>
            <a:off x="8124825" y="295200"/>
            <a:ext cx="3778250" cy="876375"/>
          </a:xfrm>
        </p:spPr>
        <p:txBody>
          <a:bodyPr/>
          <a:lstStyle>
            <a:lvl1pPr>
              <a:defRPr sz="1400"/>
            </a:lvl1pPr>
            <a:lvl2pPr>
              <a:defRPr sz="1400"/>
            </a:lvl2pPr>
            <a:lvl3pPr>
              <a:defRPr sz="1200"/>
            </a:lvl3pPr>
          </a:lstStyle>
          <a:p>
            <a:pPr lvl="0"/>
            <a:r>
              <a:rPr lang="en-GB" dirty="0"/>
              <a:t>Click to add text. Delete if not required.</a:t>
            </a:r>
          </a:p>
          <a:p>
            <a:pPr lvl="1"/>
            <a:r>
              <a:rPr lang="en-GB" dirty="0"/>
              <a:t>Second level</a:t>
            </a:r>
          </a:p>
          <a:p>
            <a:pPr lvl="2"/>
            <a:r>
              <a:rPr lang="en-GB" dirty="0"/>
              <a:t>Third level</a:t>
            </a:r>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dirty="0"/>
          </a:p>
        </p:txBody>
      </p:sp>
      <p:sp>
        <p:nvSpPr>
          <p:cNvPr id="2" name="Subtitle 2">
            <a:extLst>
              <a:ext uri="{FF2B5EF4-FFF2-40B4-BE49-F238E27FC236}">
                <a16:creationId xmlns:a16="http://schemas.microsoft.com/office/drawing/2014/main" id="{56361D27-85D4-45EB-31D3-6D805D2E106E}"/>
              </a:ext>
            </a:extLst>
          </p:cNvPr>
          <p:cNvSpPr>
            <a:spLocks noGrp="1"/>
          </p:cNvSpPr>
          <p:nvPr>
            <p:ph type="subTitle" idx="15" hasCustomPrompt="1"/>
          </p:nvPr>
        </p:nvSpPr>
        <p:spPr>
          <a:xfrm>
            <a:off x="288302" y="713620"/>
            <a:ext cx="6713538" cy="292965"/>
          </a:xfrm>
        </p:spPr>
        <p:txBody>
          <a:bodyPr vert="horz" wrap="square" lIns="0" tIns="0" rIns="0" bIns="0" rtlCol="0" anchor="t">
            <a:spAutoFit/>
          </a:bodyPr>
          <a:lstStyle>
            <a:lvl1pPr>
              <a:defRPr lang="en-GB" b="1" dirty="0"/>
            </a:lvl1pPr>
          </a:lstStyle>
          <a:p>
            <a:pPr lvl="0"/>
            <a:r>
              <a:rPr lang="en-GB" dirty="0"/>
              <a:t>Subtitle. Delete if not required.</a:t>
            </a:r>
          </a:p>
        </p:txBody>
      </p:sp>
      <p:sp>
        <p:nvSpPr>
          <p:cNvPr id="5" name="Footer Placeholder 4">
            <a:extLst>
              <a:ext uri="{FF2B5EF4-FFF2-40B4-BE49-F238E27FC236}">
                <a16:creationId xmlns:a16="http://schemas.microsoft.com/office/drawing/2014/main" id="{22BA91C6-E980-9240-DC55-BBA4867CB9FE}"/>
              </a:ext>
            </a:extLst>
          </p:cNvPr>
          <p:cNvSpPr>
            <a:spLocks noGrp="1"/>
          </p:cNvSpPr>
          <p:nvPr>
            <p:ph type="ftr" sz="quarter" idx="3"/>
          </p:nvPr>
        </p:nvSpPr>
        <p:spPr>
          <a:xfrm>
            <a:off x="288259" y="5966467"/>
            <a:ext cx="11610516" cy="304122"/>
          </a:xfrm>
          <a:prstGeom prst="rect">
            <a:avLst/>
          </a:prstGeom>
        </p:spPr>
        <p:txBody>
          <a:bodyPr vert="horz" wrap="square" lIns="0" tIns="0" rIns="0" bIns="0" rtlCol="0" anchor="b" anchorCtr="0">
            <a:spAutoFit/>
          </a:bodyPr>
          <a:lstStyle>
            <a:lvl1pPr algn="l">
              <a:lnSpc>
                <a:spcPct val="110000"/>
              </a:lnSpc>
              <a:spcBef>
                <a:spcPts val="600"/>
              </a:spcBef>
              <a:spcAft>
                <a:spcPts val="600"/>
              </a:spcAft>
              <a:defRPr sz="800" b="0" i="0">
                <a:solidFill>
                  <a:schemeClr val="tx1"/>
                </a:solidFill>
                <a:latin typeface="+mn-lt"/>
              </a:defRPr>
            </a:lvl1pPr>
          </a:lstStyle>
          <a:p>
            <a:pPr>
              <a:spcBef>
                <a:spcPts val="0"/>
              </a:spcBef>
              <a:spcAft>
                <a:spcPts val="300"/>
              </a:spcAft>
            </a:pPr>
            <a:endParaRPr lang="en-US" b="0" i="0" dirty="0">
              <a:effectLst/>
            </a:endParaRPr>
          </a:p>
        </p:txBody>
      </p:sp>
      <p:sp>
        <p:nvSpPr>
          <p:cNvPr id="3" name="TextBox 2">
            <a:extLst>
              <a:ext uri="{FF2B5EF4-FFF2-40B4-BE49-F238E27FC236}">
                <a16:creationId xmlns:a16="http://schemas.microsoft.com/office/drawing/2014/main" id="{C37CB840-39F5-C5BF-B2F8-5AB9F31BBB44}"/>
              </a:ext>
            </a:extLst>
          </p:cNvPr>
          <p:cNvSpPr txBox="1"/>
          <p:nvPr userDrawn="1"/>
        </p:nvSpPr>
        <p:spPr>
          <a:xfrm>
            <a:off x="198444" y="6359652"/>
            <a:ext cx="6593840" cy="338554"/>
          </a:xfrm>
          <a:prstGeom prst="rect">
            <a:avLst/>
          </a:prstGeom>
          <a:noFill/>
        </p:spPr>
        <p:txBody>
          <a:bodyPr wrap="square">
            <a:spAutoFit/>
          </a:bodyPr>
          <a:lstStyle/>
          <a:p>
            <a:r>
              <a:rPr lang="en-GB" sz="1600" dirty="0">
                <a:solidFill>
                  <a:schemeClr val="accent1"/>
                </a:solidFill>
              </a:rPr>
              <a:t>Johnson&amp;Johnson</a:t>
            </a:r>
          </a:p>
        </p:txBody>
      </p:sp>
    </p:spTree>
    <p:extLst>
      <p:ext uri="{BB962C8B-B14F-4D97-AF65-F5344CB8AC3E}">
        <p14:creationId xmlns:p14="http://schemas.microsoft.com/office/powerpoint/2010/main" val="989993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1">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j-lt"/>
              </a:defRPr>
            </a:lvl1pPr>
          </a:lstStyle>
          <a:p>
            <a:r>
              <a:rPr kumimoji="1" lang="en-US" altLang="ja-JP" dirty="0"/>
              <a:t>Click to edit Master title style</a:t>
            </a:r>
            <a:endParaRPr kumimoji="1" lang="ja-JP" altLang="en-US" dirty="0"/>
          </a:p>
        </p:txBody>
      </p:sp>
      <p:sp>
        <p:nvSpPr>
          <p:cNvPr id="3" name="コンテンツ プレースホルダ 2"/>
          <p:cNvSpPr>
            <a:spLocks noGrp="1"/>
          </p:cNvSpPr>
          <p:nvPr>
            <p:ph idx="1"/>
          </p:nvPr>
        </p:nvSpPr>
        <p:spPr/>
        <p:txBody>
          <a:bodyPr>
            <a:normAutofit/>
          </a:bodyPr>
          <a:lstStyle>
            <a:lvl1pPr>
              <a:buClr>
                <a:srgbClr val="81C6BD"/>
              </a:buClr>
              <a:defRPr sz="2400">
                <a:solidFill>
                  <a:schemeClr val="tx2"/>
                </a:solidFill>
              </a:defRPr>
            </a:lvl1pPr>
            <a:lvl2pPr>
              <a:buClr>
                <a:srgbClr val="81C6BD"/>
              </a:buClr>
              <a:defRPr sz="2133">
                <a:solidFill>
                  <a:schemeClr val="tx2"/>
                </a:solidFill>
              </a:defRPr>
            </a:lvl2pPr>
            <a:lvl3pPr>
              <a:buClr>
                <a:srgbClr val="81C6BD"/>
              </a:buClr>
              <a:defRPr sz="2133">
                <a:solidFill>
                  <a:schemeClr val="tx2"/>
                </a:solidFill>
              </a:defRPr>
            </a:lvl3pPr>
            <a:lvl4pPr>
              <a:buClr>
                <a:srgbClr val="81C6BD"/>
              </a:buClr>
              <a:defRPr sz="2133">
                <a:solidFill>
                  <a:schemeClr val="tx2"/>
                </a:solidFill>
              </a:defRPr>
            </a:lvl4pPr>
            <a:lvl5pPr>
              <a:buClr>
                <a:srgbClr val="81C6BD"/>
              </a:buClr>
              <a:defRPr sz="2133">
                <a:solidFill>
                  <a:schemeClr val="tx2"/>
                </a:solidFill>
              </a:defRPr>
            </a:lvl5pPr>
          </a:lstStyle>
          <a:p>
            <a:pPr lvl="0"/>
            <a:r>
              <a:rPr kumimoji="1" lang="en-US" altLang="ja-JP" dirty="0"/>
              <a:t>Click to edit Master text styles</a:t>
            </a:r>
          </a:p>
          <a:p>
            <a:pPr lvl="1"/>
            <a:r>
              <a:rPr kumimoji="1" lang="en-US" altLang="ja-JP" dirty="0"/>
              <a:t>Second level</a:t>
            </a:r>
          </a:p>
          <a:p>
            <a:pPr lvl="2"/>
            <a:r>
              <a:rPr kumimoji="1" lang="en-US" altLang="ja-JP" dirty="0"/>
              <a:t>Third level</a:t>
            </a:r>
          </a:p>
          <a:p>
            <a:pPr lvl="3"/>
            <a:r>
              <a:rPr kumimoji="1" lang="en-US" altLang="ja-JP" dirty="0"/>
              <a:t>Fourth level</a:t>
            </a:r>
          </a:p>
          <a:p>
            <a:pPr lvl="4"/>
            <a:r>
              <a:rPr kumimoji="1" lang="en-US" altLang="ja-JP" dirty="0"/>
              <a:t>Fifth level</a:t>
            </a:r>
            <a:endParaRPr kumimoji="1" lang="ja-JP" altLang="en-US" dirty="0"/>
          </a:p>
        </p:txBody>
      </p:sp>
      <p:sp>
        <p:nvSpPr>
          <p:cNvPr id="8" name="Text Placeholder 6"/>
          <p:cNvSpPr>
            <a:spLocks noGrp="1"/>
          </p:cNvSpPr>
          <p:nvPr>
            <p:ph type="body" sz="quarter" idx="11"/>
          </p:nvPr>
        </p:nvSpPr>
        <p:spPr>
          <a:xfrm>
            <a:off x="527051" y="5829362"/>
            <a:ext cx="10561504" cy="575601"/>
          </a:xfrm>
        </p:spPr>
        <p:txBody>
          <a:bodyPr anchor="b" anchorCtr="0">
            <a:normAutofit/>
          </a:bodyPr>
          <a:lstStyle>
            <a:lvl1pPr marL="0" indent="0">
              <a:buNone/>
              <a:defRPr sz="1067"/>
            </a:lvl1pPr>
          </a:lstStyle>
          <a:p>
            <a:pPr lvl="0"/>
            <a:r>
              <a:rPr lang="en-GB" dirty="0"/>
              <a:t>Click to edit Master text styles</a:t>
            </a:r>
            <a:endParaRPr lang="en-US" dirty="0"/>
          </a:p>
        </p:txBody>
      </p:sp>
    </p:spTree>
    <p:extLst>
      <p:ext uri="{BB962C8B-B14F-4D97-AF65-F5344CB8AC3E}">
        <p14:creationId xmlns:p14="http://schemas.microsoft.com/office/powerpoint/2010/main" val="3777978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F28E6-FCA3-4E7B-9870-2AB1820BEAEF}" type="datetimeFigureOut">
              <a:rPr lang="en-GB" smtClean="0"/>
              <a:t>12/03/2025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9A04D1-5441-4F0F-9D9E-4A1D54338530}" type="slidenum">
              <a:rPr lang="en-GB" smtClean="0"/>
              <a:t>‹#›</a:t>
            </a:fld>
            <a:endParaRPr lang="en-GB"/>
          </a:p>
        </p:txBody>
      </p:sp>
    </p:spTree>
    <p:extLst>
      <p:ext uri="{BB962C8B-B14F-4D97-AF65-F5344CB8AC3E}">
        <p14:creationId xmlns:p14="http://schemas.microsoft.com/office/powerpoint/2010/main" val="2029538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8199" y="1093788"/>
            <a:ext cx="10506455" cy="2967208"/>
          </a:xfrm>
        </p:spPr>
        <p:txBody>
          <a:bodyPr>
            <a:normAutofit/>
          </a:bodyPr>
          <a:lstStyle/>
          <a:p>
            <a:r>
              <a:rPr lang="en-GB" sz="6800" dirty="0"/>
              <a:t>Myeloma Treatment Pathway and role of </a:t>
            </a:r>
            <a:br>
              <a:rPr lang="en-GB" sz="6800" dirty="0"/>
            </a:br>
            <a:r>
              <a:rPr lang="en-GB" sz="6800" dirty="0"/>
              <a:t>Bi-Specific Antibodies</a:t>
            </a:r>
            <a:endParaRPr lang="en-GB" sz="6800" b="1" dirty="0"/>
          </a:p>
        </p:txBody>
      </p:sp>
      <p:sp>
        <p:nvSpPr>
          <p:cNvPr id="3" name="Subtitle 2"/>
          <p:cNvSpPr>
            <a:spLocks noGrp="1"/>
          </p:cNvSpPr>
          <p:nvPr>
            <p:ph type="subTitle" idx="1"/>
          </p:nvPr>
        </p:nvSpPr>
        <p:spPr>
          <a:xfrm>
            <a:off x="7400924" y="4619624"/>
            <a:ext cx="3946779" cy="1038225"/>
          </a:xfrm>
        </p:spPr>
        <p:txBody>
          <a:bodyPr>
            <a:normAutofit fontScale="92500" lnSpcReduction="20000"/>
          </a:bodyPr>
          <a:lstStyle/>
          <a:p>
            <a:pPr algn="r"/>
            <a:r>
              <a:rPr lang="en-GB" sz="2200" dirty="0"/>
              <a:t>Dr Sarah Lawless </a:t>
            </a:r>
          </a:p>
          <a:p>
            <a:pPr algn="r"/>
            <a:r>
              <a:rPr lang="en-GB" sz="2200" dirty="0"/>
              <a:t>Consultant Haematologist </a:t>
            </a:r>
          </a:p>
          <a:p>
            <a:pPr algn="r"/>
            <a:r>
              <a:rPr lang="en-GB" sz="2200" dirty="0"/>
              <a:t>Belfast City Hospital</a:t>
            </a: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9737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115568" y="548640"/>
            <a:ext cx="10168128" cy="1179576"/>
          </a:xfrm>
        </p:spPr>
        <p:txBody>
          <a:bodyPr>
            <a:normAutofit/>
          </a:bodyPr>
          <a:lstStyle/>
          <a:p>
            <a:r>
              <a:rPr lang="en-GB" sz="4000"/>
              <a:t>Objectives </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1115568" y="2481943"/>
            <a:ext cx="10168128" cy="3695020"/>
          </a:xfrm>
        </p:spPr>
        <p:txBody>
          <a:bodyPr>
            <a:normAutofit/>
          </a:bodyPr>
          <a:lstStyle/>
          <a:p>
            <a:r>
              <a:rPr lang="en-GB" sz="2200" dirty="0"/>
              <a:t>NICE Pathway</a:t>
            </a:r>
          </a:p>
          <a:p>
            <a:r>
              <a:rPr lang="en-GB" sz="2200" dirty="0"/>
              <a:t>Factors to consider when choosing therapy</a:t>
            </a:r>
          </a:p>
          <a:p>
            <a:r>
              <a:rPr lang="en-GB" sz="2200" dirty="0"/>
              <a:t>Triple class exposed patients (</a:t>
            </a:r>
            <a:r>
              <a:rPr lang="en-GB" sz="2200" dirty="0" err="1"/>
              <a:t>IMiD</a:t>
            </a:r>
            <a:r>
              <a:rPr lang="en-GB" sz="2200" dirty="0"/>
              <a:t>, proteasome inhibitor and monoclonal antibody)</a:t>
            </a:r>
          </a:p>
          <a:p>
            <a:r>
              <a:rPr lang="en-GB" sz="2200" dirty="0"/>
              <a:t>Bi-specific antibodies</a:t>
            </a:r>
          </a:p>
          <a:p>
            <a:pPr lvl="1"/>
            <a:r>
              <a:rPr lang="en-GB" sz="2200" dirty="0"/>
              <a:t>Mechanism of action</a:t>
            </a:r>
          </a:p>
          <a:p>
            <a:pPr lvl="1"/>
            <a:r>
              <a:rPr lang="en-GB" sz="2200" dirty="0"/>
              <a:t>Evidence base </a:t>
            </a:r>
          </a:p>
          <a:p>
            <a:r>
              <a:rPr lang="en-GB" sz="2200" dirty="0"/>
              <a:t>Case study</a:t>
            </a:r>
          </a:p>
        </p:txBody>
      </p:sp>
    </p:spTree>
    <p:extLst>
      <p:ext uri="{BB962C8B-B14F-4D97-AF65-F5344CB8AC3E}">
        <p14:creationId xmlns:p14="http://schemas.microsoft.com/office/powerpoint/2010/main" val="252702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7"/>
          <p:cNvSpPr>
            <a:spLocks/>
          </p:cNvSpPr>
          <p:nvPr/>
        </p:nvSpPr>
        <p:spPr bwMode="auto">
          <a:xfrm>
            <a:off x="1625373" y="2251867"/>
            <a:ext cx="8937204" cy="3463139"/>
          </a:xfrm>
          <a:custGeom>
            <a:avLst/>
            <a:gdLst>
              <a:gd name="T0" fmla="*/ 0 w 4281"/>
              <a:gd name="T1" fmla="*/ 1868 h 1868"/>
              <a:gd name="T2" fmla="*/ 1051 w 4281"/>
              <a:gd name="T3" fmla="*/ 1863 h 1868"/>
              <a:gd name="T4" fmla="*/ 1737 w 4281"/>
              <a:gd name="T5" fmla="*/ 855 h 1868"/>
              <a:gd name="T6" fmla="*/ 1838 w 4281"/>
              <a:gd name="T7" fmla="*/ 1647 h 1868"/>
              <a:gd name="T8" fmla="*/ 2380 w 4281"/>
              <a:gd name="T9" fmla="*/ 1648 h 1868"/>
              <a:gd name="T10" fmla="*/ 2659 w 4281"/>
              <a:gd name="T11" fmla="*/ 1248 h 1868"/>
              <a:gd name="T12" fmla="*/ 2812 w 4281"/>
              <a:gd name="T13" fmla="*/ 1516 h 1868"/>
              <a:gd name="T14" fmla="*/ 3097 w 4281"/>
              <a:gd name="T15" fmla="*/ 1516 h 1868"/>
              <a:gd name="T16" fmla="*/ 3619 w 4281"/>
              <a:gd name="T17" fmla="*/ 533 h 1868"/>
              <a:gd name="T18" fmla="*/ 3701 w 4281"/>
              <a:gd name="T19" fmla="*/ 1114 h 1868"/>
              <a:gd name="T20" fmla="*/ 4281 w 4281"/>
              <a:gd name="T21" fmla="*/ 0 h 18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connsiteX0" fmla="*/ 0 w 10000"/>
              <a:gd name="connsiteY0" fmla="*/ 10000 h 10000"/>
              <a:gd name="connsiteX1" fmla="*/ 2455 w 10000"/>
              <a:gd name="connsiteY1" fmla="*/ 9973 h 10000"/>
              <a:gd name="connsiteX2" fmla="*/ 4057 w 10000"/>
              <a:gd name="connsiteY2" fmla="*/ 4577 h 10000"/>
              <a:gd name="connsiteX3" fmla="*/ 4293 w 10000"/>
              <a:gd name="connsiteY3" fmla="*/ 8817 h 10000"/>
              <a:gd name="connsiteX4" fmla="*/ 5559 w 10000"/>
              <a:gd name="connsiteY4" fmla="*/ 8822 h 10000"/>
              <a:gd name="connsiteX5" fmla="*/ 6211 w 10000"/>
              <a:gd name="connsiteY5" fmla="*/ 6681 h 10000"/>
              <a:gd name="connsiteX6" fmla="*/ 6569 w 10000"/>
              <a:gd name="connsiteY6" fmla="*/ 8116 h 10000"/>
              <a:gd name="connsiteX7" fmla="*/ 7234 w 10000"/>
              <a:gd name="connsiteY7" fmla="*/ 8116 h 10000"/>
              <a:gd name="connsiteX8" fmla="*/ 8454 w 10000"/>
              <a:gd name="connsiteY8" fmla="*/ 2853 h 10000"/>
              <a:gd name="connsiteX9" fmla="*/ 8645 w 10000"/>
              <a:gd name="connsiteY9" fmla="*/ 5964 h 10000"/>
              <a:gd name="connsiteX10" fmla="*/ 9861 w 10000"/>
              <a:gd name="connsiteY10" fmla="*/ 534 h 10000"/>
              <a:gd name="connsiteX11" fmla="*/ 10000 w 10000"/>
              <a:gd name="connsiteY11" fmla="*/ 0 h 10000"/>
              <a:gd name="connsiteX0" fmla="*/ 0 w 9907"/>
              <a:gd name="connsiteY0" fmla="*/ 9644 h 10723"/>
              <a:gd name="connsiteX1" fmla="*/ 2455 w 9907"/>
              <a:gd name="connsiteY1" fmla="*/ 9617 h 10723"/>
              <a:gd name="connsiteX2" fmla="*/ 4057 w 9907"/>
              <a:gd name="connsiteY2" fmla="*/ 4221 h 10723"/>
              <a:gd name="connsiteX3" fmla="*/ 4293 w 9907"/>
              <a:gd name="connsiteY3" fmla="*/ 8461 h 10723"/>
              <a:gd name="connsiteX4" fmla="*/ 5559 w 9907"/>
              <a:gd name="connsiteY4" fmla="*/ 8466 h 10723"/>
              <a:gd name="connsiteX5" fmla="*/ 6211 w 9907"/>
              <a:gd name="connsiteY5" fmla="*/ 6325 h 10723"/>
              <a:gd name="connsiteX6" fmla="*/ 6569 w 9907"/>
              <a:gd name="connsiteY6" fmla="*/ 7760 h 10723"/>
              <a:gd name="connsiteX7" fmla="*/ 7234 w 9907"/>
              <a:gd name="connsiteY7" fmla="*/ 7760 h 10723"/>
              <a:gd name="connsiteX8" fmla="*/ 8454 w 9907"/>
              <a:gd name="connsiteY8" fmla="*/ 2497 h 10723"/>
              <a:gd name="connsiteX9" fmla="*/ 8645 w 9907"/>
              <a:gd name="connsiteY9" fmla="*/ 5608 h 10723"/>
              <a:gd name="connsiteX10" fmla="*/ 9861 w 9907"/>
              <a:gd name="connsiteY10" fmla="*/ 178 h 10723"/>
              <a:gd name="connsiteX11" fmla="*/ 9905 w 9907"/>
              <a:gd name="connsiteY11" fmla="*/ 10545 h 10723"/>
              <a:gd name="connsiteX0" fmla="*/ 0 w 10000"/>
              <a:gd name="connsiteY0" fmla="*/ 8994 h 10790"/>
              <a:gd name="connsiteX1" fmla="*/ 2478 w 10000"/>
              <a:gd name="connsiteY1" fmla="*/ 8969 h 10790"/>
              <a:gd name="connsiteX2" fmla="*/ 4095 w 10000"/>
              <a:gd name="connsiteY2" fmla="*/ 3936 h 10790"/>
              <a:gd name="connsiteX3" fmla="*/ 4333 w 10000"/>
              <a:gd name="connsiteY3" fmla="*/ 7891 h 10790"/>
              <a:gd name="connsiteX4" fmla="*/ 5611 w 10000"/>
              <a:gd name="connsiteY4" fmla="*/ 7895 h 10790"/>
              <a:gd name="connsiteX5" fmla="*/ 6269 w 10000"/>
              <a:gd name="connsiteY5" fmla="*/ 5899 h 10790"/>
              <a:gd name="connsiteX6" fmla="*/ 6631 w 10000"/>
              <a:gd name="connsiteY6" fmla="*/ 7237 h 10790"/>
              <a:gd name="connsiteX7" fmla="*/ 7302 w 10000"/>
              <a:gd name="connsiteY7" fmla="*/ 7237 h 10790"/>
              <a:gd name="connsiteX8" fmla="*/ 8533 w 10000"/>
              <a:gd name="connsiteY8" fmla="*/ 2329 h 10790"/>
              <a:gd name="connsiteX9" fmla="*/ 8726 w 10000"/>
              <a:gd name="connsiteY9" fmla="*/ 5230 h 10790"/>
              <a:gd name="connsiteX10" fmla="*/ 9954 w 10000"/>
              <a:gd name="connsiteY10" fmla="*/ 166 h 10790"/>
              <a:gd name="connsiteX11" fmla="*/ 9979 w 10000"/>
              <a:gd name="connsiteY11" fmla="*/ 10624 h 10790"/>
              <a:gd name="connsiteX0" fmla="*/ 0 w 10000"/>
              <a:gd name="connsiteY0" fmla="*/ 8994 h 10790"/>
              <a:gd name="connsiteX1" fmla="*/ 128 w 10000"/>
              <a:gd name="connsiteY1" fmla="*/ 9001 h 10790"/>
              <a:gd name="connsiteX2" fmla="*/ 2478 w 10000"/>
              <a:gd name="connsiteY2" fmla="*/ 8969 h 10790"/>
              <a:gd name="connsiteX3" fmla="*/ 4095 w 10000"/>
              <a:gd name="connsiteY3" fmla="*/ 3936 h 10790"/>
              <a:gd name="connsiteX4" fmla="*/ 4333 w 10000"/>
              <a:gd name="connsiteY4" fmla="*/ 7891 h 10790"/>
              <a:gd name="connsiteX5" fmla="*/ 5611 w 10000"/>
              <a:gd name="connsiteY5" fmla="*/ 7895 h 10790"/>
              <a:gd name="connsiteX6" fmla="*/ 6269 w 10000"/>
              <a:gd name="connsiteY6" fmla="*/ 5899 h 10790"/>
              <a:gd name="connsiteX7" fmla="*/ 6631 w 10000"/>
              <a:gd name="connsiteY7" fmla="*/ 7237 h 10790"/>
              <a:gd name="connsiteX8" fmla="*/ 7302 w 10000"/>
              <a:gd name="connsiteY8" fmla="*/ 7237 h 10790"/>
              <a:gd name="connsiteX9" fmla="*/ 8533 w 10000"/>
              <a:gd name="connsiteY9" fmla="*/ 2329 h 10790"/>
              <a:gd name="connsiteX10" fmla="*/ 8726 w 10000"/>
              <a:gd name="connsiteY10" fmla="*/ 5230 h 10790"/>
              <a:gd name="connsiteX11" fmla="*/ 9954 w 10000"/>
              <a:gd name="connsiteY11" fmla="*/ 166 h 10790"/>
              <a:gd name="connsiteX12" fmla="*/ 9979 w 10000"/>
              <a:gd name="connsiteY12" fmla="*/ 10624 h 10790"/>
              <a:gd name="connsiteX0" fmla="*/ 0 w 10000"/>
              <a:gd name="connsiteY0" fmla="*/ 8994 h 10790"/>
              <a:gd name="connsiteX1" fmla="*/ 128 w 10000"/>
              <a:gd name="connsiteY1" fmla="*/ 10540 h 10790"/>
              <a:gd name="connsiteX2" fmla="*/ 128 w 10000"/>
              <a:gd name="connsiteY2" fmla="*/ 9001 h 10790"/>
              <a:gd name="connsiteX3" fmla="*/ 2478 w 10000"/>
              <a:gd name="connsiteY3" fmla="*/ 8969 h 10790"/>
              <a:gd name="connsiteX4" fmla="*/ 4095 w 10000"/>
              <a:gd name="connsiteY4" fmla="*/ 3936 h 10790"/>
              <a:gd name="connsiteX5" fmla="*/ 4333 w 10000"/>
              <a:gd name="connsiteY5" fmla="*/ 7891 h 10790"/>
              <a:gd name="connsiteX6" fmla="*/ 5611 w 10000"/>
              <a:gd name="connsiteY6" fmla="*/ 7895 h 10790"/>
              <a:gd name="connsiteX7" fmla="*/ 6269 w 10000"/>
              <a:gd name="connsiteY7" fmla="*/ 5899 h 10790"/>
              <a:gd name="connsiteX8" fmla="*/ 6631 w 10000"/>
              <a:gd name="connsiteY8" fmla="*/ 7237 h 10790"/>
              <a:gd name="connsiteX9" fmla="*/ 7302 w 10000"/>
              <a:gd name="connsiteY9" fmla="*/ 7237 h 10790"/>
              <a:gd name="connsiteX10" fmla="*/ 8533 w 10000"/>
              <a:gd name="connsiteY10" fmla="*/ 2329 h 10790"/>
              <a:gd name="connsiteX11" fmla="*/ 8726 w 10000"/>
              <a:gd name="connsiteY11" fmla="*/ 5230 h 10790"/>
              <a:gd name="connsiteX12" fmla="*/ 9954 w 10000"/>
              <a:gd name="connsiteY12" fmla="*/ 166 h 10790"/>
              <a:gd name="connsiteX13" fmla="*/ 9979 w 10000"/>
              <a:gd name="connsiteY13" fmla="*/ 10624 h 10790"/>
              <a:gd name="connsiteX0" fmla="*/ 0 w 10000"/>
              <a:gd name="connsiteY0" fmla="*/ 8994 h 11001"/>
              <a:gd name="connsiteX1" fmla="*/ 80 w 10000"/>
              <a:gd name="connsiteY1" fmla="*/ 10743 h 11001"/>
              <a:gd name="connsiteX2" fmla="*/ 128 w 10000"/>
              <a:gd name="connsiteY2" fmla="*/ 10540 h 11001"/>
              <a:gd name="connsiteX3" fmla="*/ 128 w 10000"/>
              <a:gd name="connsiteY3" fmla="*/ 9001 h 11001"/>
              <a:gd name="connsiteX4" fmla="*/ 2478 w 10000"/>
              <a:gd name="connsiteY4" fmla="*/ 8969 h 11001"/>
              <a:gd name="connsiteX5" fmla="*/ 4095 w 10000"/>
              <a:gd name="connsiteY5" fmla="*/ 3936 h 11001"/>
              <a:gd name="connsiteX6" fmla="*/ 4333 w 10000"/>
              <a:gd name="connsiteY6" fmla="*/ 7891 h 11001"/>
              <a:gd name="connsiteX7" fmla="*/ 5611 w 10000"/>
              <a:gd name="connsiteY7" fmla="*/ 7895 h 11001"/>
              <a:gd name="connsiteX8" fmla="*/ 6269 w 10000"/>
              <a:gd name="connsiteY8" fmla="*/ 5899 h 11001"/>
              <a:gd name="connsiteX9" fmla="*/ 6631 w 10000"/>
              <a:gd name="connsiteY9" fmla="*/ 7237 h 11001"/>
              <a:gd name="connsiteX10" fmla="*/ 7302 w 10000"/>
              <a:gd name="connsiteY10" fmla="*/ 7237 h 11001"/>
              <a:gd name="connsiteX11" fmla="*/ 8533 w 10000"/>
              <a:gd name="connsiteY11" fmla="*/ 2329 h 11001"/>
              <a:gd name="connsiteX12" fmla="*/ 8726 w 10000"/>
              <a:gd name="connsiteY12" fmla="*/ 5230 h 11001"/>
              <a:gd name="connsiteX13" fmla="*/ 9954 w 10000"/>
              <a:gd name="connsiteY13" fmla="*/ 166 h 11001"/>
              <a:gd name="connsiteX14" fmla="*/ 9979 w 10000"/>
              <a:gd name="connsiteY14" fmla="*/ 10624 h 11001"/>
              <a:gd name="connsiteX0" fmla="*/ 272 w 10272"/>
              <a:gd name="connsiteY0" fmla="*/ 8994 h 10790"/>
              <a:gd name="connsiteX1" fmla="*/ 352 w 10272"/>
              <a:gd name="connsiteY1" fmla="*/ 10743 h 10790"/>
              <a:gd name="connsiteX2" fmla="*/ 400 w 10272"/>
              <a:gd name="connsiteY2" fmla="*/ 9001 h 10790"/>
              <a:gd name="connsiteX3" fmla="*/ 2750 w 10272"/>
              <a:gd name="connsiteY3" fmla="*/ 8969 h 10790"/>
              <a:gd name="connsiteX4" fmla="*/ 4367 w 10272"/>
              <a:gd name="connsiteY4" fmla="*/ 3936 h 10790"/>
              <a:gd name="connsiteX5" fmla="*/ 4605 w 10272"/>
              <a:gd name="connsiteY5" fmla="*/ 7891 h 10790"/>
              <a:gd name="connsiteX6" fmla="*/ 5883 w 10272"/>
              <a:gd name="connsiteY6" fmla="*/ 7895 h 10790"/>
              <a:gd name="connsiteX7" fmla="*/ 6541 w 10272"/>
              <a:gd name="connsiteY7" fmla="*/ 5899 h 10790"/>
              <a:gd name="connsiteX8" fmla="*/ 6903 w 10272"/>
              <a:gd name="connsiteY8" fmla="*/ 7237 h 10790"/>
              <a:gd name="connsiteX9" fmla="*/ 7574 w 10272"/>
              <a:gd name="connsiteY9" fmla="*/ 7237 h 10790"/>
              <a:gd name="connsiteX10" fmla="*/ 8805 w 10272"/>
              <a:gd name="connsiteY10" fmla="*/ 2329 h 10790"/>
              <a:gd name="connsiteX11" fmla="*/ 8998 w 10272"/>
              <a:gd name="connsiteY11" fmla="*/ 5230 h 10790"/>
              <a:gd name="connsiteX12" fmla="*/ 10226 w 10272"/>
              <a:gd name="connsiteY12" fmla="*/ 166 h 10790"/>
              <a:gd name="connsiteX13" fmla="*/ 10251 w 10272"/>
              <a:gd name="connsiteY13" fmla="*/ 10624 h 10790"/>
              <a:gd name="connsiteX0" fmla="*/ 285 w 10285"/>
              <a:gd name="connsiteY0" fmla="*/ 8994 h 10790"/>
              <a:gd name="connsiteX1" fmla="*/ 413 w 10285"/>
              <a:gd name="connsiteY1" fmla="*/ 9001 h 10790"/>
              <a:gd name="connsiteX2" fmla="*/ 2763 w 10285"/>
              <a:gd name="connsiteY2" fmla="*/ 8969 h 10790"/>
              <a:gd name="connsiteX3" fmla="*/ 4380 w 10285"/>
              <a:gd name="connsiteY3" fmla="*/ 3936 h 10790"/>
              <a:gd name="connsiteX4" fmla="*/ 4618 w 10285"/>
              <a:gd name="connsiteY4" fmla="*/ 7891 h 10790"/>
              <a:gd name="connsiteX5" fmla="*/ 5896 w 10285"/>
              <a:gd name="connsiteY5" fmla="*/ 7895 h 10790"/>
              <a:gd name="connsiteX6" fmla="*/ 6554 w 10285"/>
              <a:gd name="connsiteY6" fmla="*/ 5899 h 10790"/>
              <a:gd name="connsiteX7" fmla="*/ 6916 w 10285"/>
              <a:gd name="connsiteY7" fmla="*/ 7237 h 10790"/>
              <a:gd name="connsiteX8" fmla="*/ 7587 w 10285"/>
              <a:gd name="connsiteY8" fmla="*/ 7237 h 10790"/>
              <a:gd name="connsiteX9" fmla="*/ 8818 w 10285"/>
              <a:gd name="connsiteY9" fmla="*/ 2329 h 10790"/>
              <a:gd name="connsiteX10" fmla="*/ 9011 w 10285"/>
              <a:gd name="connsiteY10" fmla="*/ 5230 h 10790"/>
              <a:gd name="connsiteX11" fmla="*/ 10239 w 10285"/>
              <a:gd name="connsiteY11" fmla="*/ 166 h 10790"/>
              <a:gd name="connsiteX12" fmla="*/ 10264 w 10285"/>
              <a:gd name="connsiteY12" fmla="*/ 10624 h 10790"/>
              <a:gd name="connsiteX0" fmla="*/ 457 w 10285"/>
              <a:gd name="connsiteY0" fmla="*/ 10776 h 10790"/>
              <a:gd name="connsiteX1" fmla="*/ 413 w 10285"/>
              <a:gd name="connsiteY1" fmla="*/ 9001 h 10790"/>
              <a:gd name="connsiteX2" fmla="*/ 2763 w 10285"/>
              <a:gd name="connsiteY2" fmla="*/ 8969 h 10790"/>
              <a:gd name="connsiteX3" fmla="*/ 4380 w 10285"/>
              <a:gd name="connsiteY3" fmla="*/ 3936 h 10790"/>
              <a:gd name="connsiteX4" fmla="*/ 4618 w 10285"/>
              <a:gd name="connsiteY4" fmla="*/ 7891 h 10790"/>
              <a:gd name="connsiteX5" fmla="*/ 5896 w 10285"/>
              <a:gd name="connsiteY5" fmla="*/ 7895 h 10790"/>
              <a:gd name="connsiteX6" fmla="*/ 6554 w 10285"/>
              <a:gd name="connsiteY6" fmla="*/ 5899 h 10790"/>
              <a:gd name="connsiteX7" fmla="*/ 6916 w 10285"/>
              <a:gd name="connsiteY7" fmla="*/ 7237 h 10790"/>
              <a:gd name="connsiteX8" fmla="*/ 7587 w 10285"/>
              <a:gd name="connsiteY8" fmla="*/ 7237 h 10790"/>
              <a:gd name="connsiteX9" fmla="*/ 8818 w 10285"/>
              <a:gd name="connsiteY9" fmla="*/ 2329 h 10790"/>
              <a:gd name="connsiteX10" fmla="*/ 9011 w 10285"/>
              <a:gd name="connsiteY10" fmla="*/ 5230 h 10790"/>
              <a:gd name="connsiteX11" fmla="*/ 10239 w 10285"/>
              <a:gd name="connsiteY11" fmla="*/ 166 h 10790"/>
              <a:gd name="connsiteX12" fmla="*/ 10264 w 10285"/>
              <a:gd name="connsiteY12" fmla="*/ 10624 h 10790"/>
              <a:gd name="connsiteX0" fmla="*/ 457 w 10285"/>
              <a:gd name="connsiteY0" fmla="*/ 10776 h 10790"/>
              <a:gd name="connsiteX1" fmla="*/ 413 w 10285"/>
              <a:gd name="connsiteY1" fmla="*/ 9001 h 10790"/>
              <a:gd name="connsiteX2" fmla="*/ 2763 w 10285"/>
              <a:gd name="connsiteY2" fmla="*/ 8969 h 10790"/>
              <a:gd name="connsiteX3" fmla="*/ 4380 w 10285"/>
              <a:gd name="connsiteY3" fmla="*/ 3936 h 10790"/>
              <a:gd name="connsiteX4" fmla="*/ 4618 w 10285"/>
              <a:gd name="connsiteY4" fmla="*/ 7891 h 10790"/>
              <a:gd name="connsiteX5" fmla="*/ 5896 w 10285"/>
              <a:gd name="connsiteY5" fmla="*/ 7895 h 10790"/>
              <a:gd name="connsiteX6" fmla="*/ 6554 w 10285"/>
              <a:gd name="connsiteY6" fmla="*/ 5899 h 10790"/>
              <a:gd name="connsiteX7" fmla="*/ 6916 w 10285"/>
              <a:gd name="connsiteY7" fmla="*/ 7237 h 10790"/>
              <a:gd name="connsiteX8" fmla="*/ 7587 w 10285"/>
              <a:gd name="connsiteY8" fmla="*/ 7237 h 10790"/>
              <a:gd name="connsiteX9" fmla="*/ 8818 w 10285"/>
              <a:gd name="connsiteY9" fmla="*/ 2329 h 10790"/>
              <a:gd name="connsiteX10" fmla="*/ 9011 w 10285"/>
              <a:gd name="connsiteY10" fmla="*/ 5230 h 10790"/>
              <a:gd name="connsiteX11" fmla="*/ 10239 w 10285"/>
              <a:gd name="connsiteY11" fmla="*/ 166 h 10790"/>
              <a:gd name="connsiteX12" fmla="*/ 10264 w 10285"/>
              <a:gd name="connsiteY12" fmla="*/ 10624 h 10790"/>
              <a:gd name="connsiteX0" fmla="*/ 74 w 9902"/>
              <a:gd name="connsiteY0" fmla="*/ 10776 h 10790"/>
              <a:gd name="connsiteX1" fmla="*/ 30 w 9902"/>
              <a:gd name="connsiteY1" fmla="*/ 9001 h 10790"/>
              <a:gd name="connsiteX2" fmla="*/ 2380 w 9902"/>
              <a:gd name="connsiteY2" fmla="*/ 8969 h 10790"/>
              <a:gd name="connsiteX3" fmla="*/ 3997 w 9902"/>
              <a:gd name="connsiteY3" fmla="*/ 3936 h 10790"/>
              <a:gd name="connsiteX4" fmla="*/ 4235 w 9902"/>
              <a:gd name="connsiteY4" fmla="*/ 7891 h 10790"/>
              <a:gd name="connsiteX5" fmla="*/ 5513 w 9902"/>
              <a:gd name="connsiteY5" fmla="*/ 7895 h 10790"/>
              <a:gd name="connsiteX6" fmla="*/ 6171 w 9902"/>
              <a:gd name="connsiteY6" fmla="*/ 5899 h 10790"/>
              <a:gd name="connsiteX7" fmla="*/ 6533 w 9902"/>
              <a:gd name="connsiteY7" fmla="*/ 7237 h 10790"/>
              <a:gd name="connsiteX8" fmla="*/ 7204 w 9902"/>
              <a:gd name="connsiteY8" fmla="*/ 7237 h 10790"/>
              <a:gd name="connsiteX9" fmla="*/ 8435 w 9902"/>
              <a:gd name="connsiteY9" fmla="*/ 2329 h 10790"/>
              <a:gd name="connsiteX10" fmla="*/ 8628 w 9902"/>
              <a:gd name="connsiteY10" fmla="*/ 5230 h 10790"/>
              <a:gd name="connsiteX11" fmla="*/ 9856 w 9902"/>
              <a:gd name="connsiteY11" fmla="*/ 166 h 10790"/>
              <a:gd name="connsiteX12" fmla="*/ 9881 w 9902"/>
              <a:gd name="connsiteY12" fmla="*/ 10624 h 10790"/>
              <a:gd name="connsiteX0" fmla="*/ 0 w 10054"/>
              <a:gd name="connsiteY0" fmla="*/ 10066 h 10068"/>
              <a:gd name="connsiteX1" fmla="*/ 84 w 10054"/>
              <a:gd name="connsiteY1" fmla="*/ 8342 h 10068"/>
              <a:gd name="connsiteX2" fmla="*/ 2458 w 10054"/>
              <a:gd name="connsiteY2" fmla="*/ 8312 h 10068"/>
              <a:gd name="connsiteX3" fmla="*/ 4091 w 10054"/>
              <a:gd name="connsiteY3" fmla="*/ 3648 h 10068"/>
              <a:gd name="connsiteX4" fmla="*/ 4331 w 10054"/>
              <a:gd name="connsiteY4" fmla="*/ 7313 h 10068"/>
              <a:gd name="connsiteX5" fmla="*/ 5622 w 10054"/>
              <a:gd name="connsiteY5" fmla="*/ 7317 h 10068"/>
              <a:gd name="connsiteX6" fmla="*/ 6286 w 10054"/>
              <a:gd name="connsiteY6" fmla="*/ 5467 h 10068"/>
              <a:gd name="connsiteX7" fmla="*/ 6652 w 10054"/>
              <a:gd name="connsiteY7" fmla="*/ 6707 h 10068"/>
              <a:gd name="connsiteX8" fmla="*/ 7329 w 10054"/>
              <a:gd name="connsiteY8" fmla="*/ 6707 h 10068"/>
              <a:gd name="connsiteX9" fmla="*/ 8572 w 10054"/>
              <a:gd name="connsiteY9" fmla="*/ 2158 h 10068"/>
              <a:gd name="connsiteX10" fmla="*/ 8767 w 10054"/>
              <a:gd name="connsiteY10" fmla="*/ 4847 h 10068"/>
              <a:gd name="connsiteX11" fmla="*/ 10008 w 10054"/>
              <a:gd name="connsiteY11" fmla="*/ 154 h 10068"/>
              <a:gd name="connsiteX12" fmla="*/ 10033 w 10054"/>
              <a:gd name="connsiteY12" fmla="*/ 9846 h 10068"/>
              <a:gd name="connsiteX0" fmla="*/ 30 w 10084"/>
              <a:gd name="connsiteY0" fmla="*/ 10066 h 10068"/>
              <a:gd name="connsiteX1" fmla="*/ 30 w 10084"/>
              <a:gd name="connsiteY1" fmla="*/ 8289 h 10068"/>
              <a:gd name="connsiteX2" fmla="*/ 2488 w 10084"/>
              <a:gd name="connsiteY2" fmla="*/ 8312 h 10068"/>
              <a:gd name="connsiteX3" fmla="*/ 4121 w 10084"/>
              <a:gd name="connsiteY3" fmla="*/ 3648 h 10068"/>
              <a:gd name="connsiteX4" fmla="*/ 4361 w 10084"/>
              <a:gd name="connsiteY4" fmla="*/ 7313 h 10068"/>
              <a:gd name="connsiteX5" fmla="*/ 5652 w 10084"/>
              <a:gd name="connsiteY5" fmla="*/ 7317 h 10068"/>
              <a:gd name="connsiteX6" fmla="*/ 6316 w 10084"/>
              <a:gd name="connsiteY6" fmla="*/ 5467 h 10068"/>
              <a:gd name="connsiteX7" fmla="*/ 6682 w 10084"/>
              <a:gd name="connsiteY7" fmla="*/ 6707 h 10068"/>
              <a:gd name="connsiteX8" fmla="*/ 7359 w 10084"/>
              <a:gd name="connsiteY8" fmla="*/ 6707 h 10068"/>
              <a:gd name="connsiteX9" fmla="*/ 8602 w 10084"/>
              <a:gd name="connsiteY9" fmla="*/ 2158 h 10068"/>
              <a:gd name="connsiteX10" fmla="*/ 8797 w 10084"/>
              <a:gd name="connsiteY10" fmla="*/ 4847 h 10068"/>
              <a:gd name="connsiteX11" fmla="*/ 10038 w 10084"/>
              <a:gd name="connsiteY11" fmla="*/ 154 h 10068"/>
              <a:gd name="connsiteX12" fmla="*/ 10063 w 10084"/>
              <a:gd name="connsiteY12" fmla="*/ 9846 h 10068"/>
              <a:gd name="connsiteX0" fmla="*/ 0 w 10054"/>
              <a:gd name="connsiteY0" fmla="*/ 10066 h 10068"/>
              <a:gd name="connsiteX1" fmla="*/ 0 w 10054"/>
              <a:gd name="connsiteY1" fmla="*/ 8289 h 10068"/>
              <a:gd name="connsiteX2" fmla="*/ 2458 w 10054"/>
              <a:gd name="connsiteY2" fmla="*/ 8312 h 10068"/>
              <a:gd name="connsiteX3" fmla="*/ 4091 w 10054"/>
              <a:gd name="connsiteY3" fmla="*/ 3648 h 10068"/>
              <a:gd name="connsiteX4" fmla="*/ 4331 w 10054"/>
              <a:gd name="connsiteY4" fmla="*/ 7313 h 10068"/>
              <a:gd name="connsiteX5" fmla="*/ 5622 w 10054"/>
              <a:gd name="connsiteY5" fmla="*/ 7317 h 10068"/>
              <a:gd name="connsiteX6" fmla="*/ 6286 w 10054"/>
              <a:gd name="connsiteY6" fmla="*/ 5467 h 10068"/>
              <a:gd name="connsiteX7" fmla="*/ 6652 w 10054"/>
              <a:gd name="connsiteY7" fmla="*/ 6707 h 10068"/>
              <a:gd name="connsiteX8" fmla="*/ 7329 w 10054"/>
              <a:gd name="connsiteY8" fmla="*/ 6707 h 10068"/>
              <a:gd name="connsiteX9" fmla="*/ 8572 w 10054"/>
              <a:gd name="connsiteY9" fmla="*/ 2158 h 10068"/>
              <a:gd name="connsiteX10" fmla="*/ 8767 w 10054"/>
              <a:gd name="connsiteY10" fmla="*/ 4847 h 10068"/>
              <a:gd name="connsiteX11" fmla="*/ 10008 w 10054"/>
              <a:gd name="connsiteY11" fmla="*/ 154 h 10068"/>
              <a:gd name="connsiteX12" fmla="*/ 10033 w 10054"/>
              <a:gd name="connsiteY12" fmla="*/ 9846 h 10068"/>
              <a:gd name="connsiteX0" fmla="*/ 410 w 10464"/>
              <a:gd name="connsiteY0" fmla="*/ 10066 h 10177"/>
              <a:gd name="connsiteX1" fmla="*/ 407 w 10464"/>
              <a:gd name="connsiteY1" fmla="*/ 9881 h 10177"/>
              <a:gd name="connsiteX2" fmla="*/ 410 w 10464"/>
              <a:gd name="connsiteY2" fmla="*/ 8289 h 10177"/>
              <a:gd name="connsiteX3" fmla="*/ 2868 w 10464"/>
              <a:gd name="connsiteY3" fmla="*/ 8312 h 10177"/>
              <a:gd name="connsiteX4" fmla="*/ 4501 w 10464"/>
              <a:gd name="connsiteY4" fmla="*/ 3648 h 10177"/>
              <a:gd name="connsiteX5" fmla="*/ 4741 w 10464"/>
              <a:gd name="connsiteY5" fmla="*/ 7313 h 10177"/>
              <a:gd name="connsiteX6" fmla="*/ 6032 w 10464"/>
              <a:gd name="connsiteY6" fmla="*/ 7317 h 10177"/>
              <a:gd name="connsiteX7" fmla="*/ 6696 w 10464"/>
              <a:gd name="connsiteY7" fmla="*/ 5467 h 10177"/>
              <a:gd name="connsiteX8" fmla="*/ 7062 w 10464"/>
              <a:gd name="connsiteY8" fmla="*/ 6707 h 10177"/>
              <a:gd name="connsiteX9" fmla="*/ 7739 w 10464"/>
              <a:gd name="connsiteY9" fmla="*/ 6707 h 10177"/>
              <a:gd name="connsiteX10" fmla="*/ 8982 w 10464"/>
              <a:gd name="connsiteY10" fmla="*/ 2158 h 10177"/>
              <a:gd name="connsiteX11" fmla="*/ 9177 w 10464"/>
              <a:gd name="connsiteY11" fmla="*/ 4847 h 10177"/>
              <a:gd name="connsiteX12" fmla="*/ 10418 w 10464"/>
              <a:gd name="connsiteY12" fmla="*/ 154 h 10177"/>
              <a:gd name="connsiteX13" fmla="*/ 10443 w 10464"/>
              <a:gd name="connsiteY13" fmla="*/ 9846 h 10177"/>
              <a:gd name="connsiteX0" fmla="*/ 410 w 10464"/>
              <a:gd name="connsiteY0" fmla="*/ 10066 h 10066"/>
              <a:gd name="connsiteX1" fmla="*/ 9853 w 10464"/>
              <a:gd name="connsiteY1" fmla="*/ 9994 h 10066"/>
              <a:gd name="connsiteX2" fmla="*/ 407 w 10464"/>
              <a:gd name="connsiteY2" fmla="*/ 9881 h 10066"/>
              <a:gd name="connsiteX3" fmla="*/ 410 w 10464"/>
              <a:gd name="connsiteY3" fmla="*/ 8289 h 10066"/>
              <a:gd name="connsiteX4" fmla="*/ 2868 w 10464"/>
              <a:gd name="connsiteY4" fmla="*/ 8312 h 10066"/>
              <a:gd name="connsiteX5" fmla="*/ 4501 w 10464"/>
              <a:gd name="connsiteY5" fmla="*/ 3648 h 10066"/>
              <a:gd name="connsiteX6" fmla="*/ 4741 w 10464"/>
              <a:gd name="connsiteY6" fmla="*/ 7313 h 10066"/>
              <a:gd name="connsiteX7" fmla="*/ 6032 w 10464"/>
              <a:gd name="connsiteY7" fmla="*/ 7317 h 10066"/>
              <a:gd name="connsiteX8" fmla="*/ 6696 w 10464"/>
              <a:gd name="connsiteY8" fmla="*/ 5467 h 10066"/>
              <a:gd name="connsiteX9" fmla="*/ 7062 w 10464"/>
              <a:gd name="connsiteY9" fmla="*/ 6707 h 10066"/>
              <a:gd name="connsiteX10" fmla="*/ 7739 w 10464"/>
              <a:gd name="connsiteY10" fmla="*/ 6707 h 10066"/>
              <a:gd name="connsiteX11" fmla="*/ 8982 w 10464"/>
              <a:gd name="connsiteY11" fmla="*/ 2158 h 10066"/>
              <a:gd name="connsiteX12" fmla="*/ 9177 w 10464"/>
              <a:gd name="connsiteY12" fmla="*/ 4847 h 10066"/>
              <a:gd name="connsiteX13" fmla="*/ 10418 w 10464"/>
              <a:gd name="connsiteY13" fmla="*/ 154 h 10066"/>
              <a:gd name="connsiteX14" fmla="*/ 10443 w 10464"/>
              <a:gd name="connsiteY14" fmla="*/ 9846 h 10066"/>
              <a:gd name="connsiteX0" fmla="*/ 7615 w 10464"/>
              <a:gd name="connsiteY0" fmla="*/ 10667 h 10667"/>
              <a:gd name="connsiteX1" fmla="*/ 9853 w 10464"/>
              <a:gd name="connsiteY1" fmla="*/ 9994 h 10667"/>
              <a:gd name="connsiteX2" fmla="*/ 407 w 10464"/>
              <a:gd name="connsiteY2" fmla="*/ 9881 h 10667"/>
              <a:gd name="connsiteX3" fmla="*/ 410 w 10464"/>
              <a:gd name="connsiteY3" fmla="*/ 8289 h 10667"/>
              <a:gd name="connsiteX4" fmla="*/ 2868 w 10464"/>
              <a:gd name="connsiteY4" fmla="*/ 8312 h 10667"/>
              <a:gd name="connsiteX5" fmla="*/ 4501 w 10464"/>
              <a:gd name="connsiteY5" fmla="*/ 3648 h 10667"/>
              <a:gd name="connsiteX6" fmla="*/ 4741 w 10464"/>
              <a:gd name="connsiteY6" fmla="*/ 7313 h 10667"/>
              <a:gd name="connsiteX7" fmla="*/ 6032 w 10464"/>
              <a:gd name="connsiteY7" fmla="*/ 7317 h 10667"/>
              <a:gd name="connsiteX8" fmla="*/ 6696 w 10464"/>
              <a:gd name="connsiteY8" fmla="*/ 5467 h 10667"/>
              <a:gd name="connsiteX9" fmla="*/ 7062 w 10464"/>
              <a:gd name="connsiteY9" fmla="*/ 6707 h 10667"/>
              <a:gd name="connsiteX10" fmla="*/ 7739 w 10464"/>
              <a:gd name="connsiteY10" fmla="*/ 6707 h 10667"/>
              <a:gd name="connsiteX11" fmla="*/ 8982 w 10464"/>
              <a:gd name="connsiteY11" fmla="*/ 2158 h 10667"/>
              <a:gd name="connsiteX12" fmla="*/ 9177 w 10464"/>
              <a:gd name="connsiteY12" fmla="*/ 4847 h 10667"/>
              <a:gd name="connsiteX13" fmla="*/ 10418 w 10464"/>
              <a:gd name="connsiteY13" fmla="*/ 154 h 10667"/>
              <a:gd name="connsiteX14" fmla="*/ 10443 w 10464"/>
              <a:gd name="connsiteY14" fmla="*/ 9846 h 10667"/>
              <a:gd name="connsiteX0" fmla="*/ 10416 w 10464"/>
              <a:gd name="connsiteY0" fmla="*/ 9991 h 10000"/>
              <a:gd name="connsiteX1" fmla="*/ 9853 w 10464"/>
              <a:gd name="connsiteY1" fmla="*/ 9994 h 10000"/>
              <a:gd name="connsiteX2" fmla="*/ 407 w 10464"/>
              <a:gd name="connsiteY2" fmla="*/ 9881 h 10000"/>
              <a:gd name="connsiteX3" fmla="*/ 410 w 10464"/>
              <a:gd name="connsiteY3" fmla="*/ 8289 h 10000"/>
              <a:gd name="connsiteX4" fmla="*/ 2868 w 10464"/>
              <a:gd name="connsiteY4" fmla="*/ 8312 h 10000"/>
              <a:gd name="connsiteX5" fmla="*/ 4501 w 10464"/>
              <a:gd name="connsiteY5" fmla="*/ 3648 h 10000"/>
              <a:gd name="connsiteX6" fmla="*/ 4741 w 10464"/>
              <a:gd name="connsiteY6" fmla="*/ 7313 h 10000"/>
              <a:gd name="connsiteX7" fmla="*/ 6032 w 10464"/>
              <a:gd name="connsiteY7" fmla="*/ 7317 h 10000"/>
              <a:gd name="connsiteX8" fmla="*/ 6696 w 10464"/>
              <a:gd name="connsiteY8" fmla="*/ 5467 h 10000"/>
              <a:gd name="connsiteX9" fmla="*/ 7062 w 10464"/>
              <a:gd name="connsiteY9" fmla="*/ 6707 h 10000"/>
              <a:gd name="connsiteX10" fmla="*/ 7739 w 10464"/>
              <a:gd name="connsiteY10" fmla="*/ 6707 h 10000"/>
              <a:gd name="connsiteX11" fmla="*/ 8982 w 10464"/>
              <a:gd name="connsiteY11" fmla="*/ 2158 h 10000"/>
              <a:gd name="connsiteX12" fmla="*/ 9177 w 10464"/>
              <a:gd name="connsiteY12" fmla="*/ 4847 h 10000"/>
              <a:gd name="connsiteX13" fmla="*/ 10418 w 10464"/>
              <a:gd name="connsiteY13" fmla="*/ 154 h 10000"/>
              <a:gd name="connsiteX14" fmla="*/ 10443 w 10464"/>
              <a:gd name="connsiteY14" fmla="*/ 9846 h 10000"/>
              <a:gd name="connsiteX0" fmla="*/ 10416 w 10464"/>
              <a:gd name="connsiteY0" fmla="*/ 9991 h 10131"/>
              <a:gd name="connsiteX1" fmla="*/ 9853 w 10464"/>
              <a:gd name="connsiteY1" fmla="*/ 9994 h 10131"/>
              <a:gd name="connsiteX2" fmla="*/ 407 w 10464"/>
              <a:gd name="connsiteY2" fmla="*/ 9881 h 10131"/>
              <a:gd name="connsiteX3" fmla="*/ 410 w 10464"/>
              <a:gd name="connsiteY3" fmla="*/ 8289 h 10131"/>
              <a:gd name="connsiteX4" fmla="*/ 2868 w 10464"/>
              <a:gd name="connsiteY4" fmla="*/ 8312 h 10131"/>
              <a:gd name="connsiteX5" fmla="*/ 4501 w 10464"/>
              <a:gd name="connsiteY5" fmla="*/ 3648 h 10131"/>
              <a:gd name="connsiteX6" fmla="*/ 4741 w 10464"/>
              <a:gd name="connsiteY6" fmla="*/ 7313 h 10131"/>
              <a:gd name="connsiteX7" fmla="*/ 6032 w 10464"/>
              <a:gd name="connsiteY7" fmla="*/ 7317 h 10131"/>
              <a:gd name="connsiteX8" fmla="*/ 6696 w 10464"/>
              <a:gd name="connsiteY8" fmla="*/ 5467 h 10131"/>
              <a:gd name="connsiteX9" fmla="*/ 7062 w 10464"/>
              <a:gd name="connsiteY9" fmla="*/ 6707 h 10131"/>
              <a:gd name="connsiteX10" fmla="*/ 7739 w 10464"/>
              <a:gd name="connsiteY10" fmla="*/ 6707 h 10131"/>
              <a:gd name="connsiteX11" fmla="*/ 8982 w 10464"/>
              <a:gd name="connsiteY11" fmla="*/ 2158 h 10131"/>
              <a:gd name="connsiteX12" fmla="*/ 9177 w 10464"/>
              <a:gd name="connsiteY12" fmla="*/ 4847 h 10131"/>
              <a:gd name="connsiteX13" fmla="*/ 10418 w 10464"/>
              <a:gd name="connsiteY13" fmla="*/ 154 h 10131"/>
              <a:gd name="connsiteX14" fmla="*/ 10443 w 10464"/>
              <a:gd name="connsiteY14" fmla="*/ 9977 h 10131"/>
              <a:gd name="connsiteX0" fmla="*/ 10416 w 10464"/>
              <a:gd name="connsiteY0" fmla="*/ 9991 h 10131"/>
              <a:gd name="connsiteX1" fmla="*/ 9853 w 10464"/>
              <a:gd name="connsiteY1" fmla="*/ 9994 h 10131"/>
              <a:gd name="connsiteX2" fmla="*/ 455 w 10464"/>
              <a:gd name="connsiteY2" fmla="*/ 9994 h 10131"/>
              <a:gd name="connsiteX3" fmla="*/ 410 w 10464"/>
              <a:gd name="connsiteY3" fmla="*/ 8289 h 10131"/>
              <a:gd name="connsiteX4" fmla="*/ 2868 w 10464"/>
              <a:gd name="connsiteY4" fmla="*/ 8312 h 10131"/>
              <a:gd name="connsiteX5" fmla="*/ 4501 w 10464"/>
              <a:gd name="connsiteY5" fmla="*/ 3648 h 10131"/>
              <a:gd name="connsiteX6" fmla="*/ 4741 w 10464"/>
              <a:gd name="connsiteY6" fmla="*/ 7313 h 10131"/>
              <a:gd name="connsiteX7" fmla="*/ 6032 w 10464"/>
              <a:gd name="connsiteY7" fmla="*/ 7317 h 10131"/>
              <a:gd name="connsiteX8" fmla="*/ 6696 w 10464"/>
              <a:gd name="connsiteY8" fmla="*/ 5467 h 10131"/>
              <a:gd name="connsiteX9" fmla="*/ 7062 w 10464"/>
              <a:gd name="connsiteY9" fmla="*/ 6707 h 10131"/>
              <a:gd name="connsiteX10" fmla="*/ 7739 w 10464"/>
              <a:gd name="connsiteY10" fmla="*/ 6707 h 10131"/>
              <a:gd name="connsiteX11" fmla="*/ 8982 w 10464"/>
              <a:gd name="connsiteY11" fmla="*/ 2158 h 10131"/>
              <a:gd name="connsiteX12" fmla="*/ 9177 w 10464"/>
              <a:gd name="connsiteY12" fmla="*/ 4847 h 10131"/>
              <a:gd name="connsiteX13" fmla="*/ 10418 w 10464"/>
              <a:gd name="connsiteY13" fmla="*/ 154 h 10131"/>
              <a:gd name="connsiteX14" fmla="*/ 10443 w 10464"/>
              <a:gd name="connsiteY14" fmla="*/ 9977 h 10131"/>
              <a:gd name="connsiteX0" fmla="*/ 10006 w 10054"/>
              <a:gd name="connsiteY0" fmla="*/ 9991 h 10131"/>
              <a:gd name="connsiteX1" fmla="*/ 9443 w 10054"/>
              <a:gd name="connsiteY1" fmla="*/ 9994 h 10131"/>
              <a:gd name="connsiteX2" fmla="*/ 45 w 10054"/>
              <a:gd name="connsiteY2" fmla="*/ 9994 h 10131"/>
              <a:gd name="connsiteX3" fmla="*/ 0 w 10054"/>
              <a:gd name="connsiteY3" fmla="*/ 8289 h 10131"/>
              <a:gd name="connsiteX4" fmla="*/ 2458 w 10054"/>
              <a:gd name="connsiteY4" fmla="*/ 8312 h 10131"/>
              <a:gd name="connsiteX5" fmla="*/ 4091 w 10054"/>
              <a:gd name="connsiteY5" fmla="*/ 3648 h 10131"/>
              <a:gd name="connsiteX6" fmla="*/ 4331 w 10054"/>
              <a:gd name="connsiteY6" fmla="*/ 7313 h 10131"/>
              <a:gd name="connsiteX7" fmla="*/ 5622 w 10054"/>
              <a:gd name="connsiteY7" fmla="*/ 7317 h 10131"/>
              <a:gd name="connsiteX8" fmla="*/ 6286 w 10054"/>
              <a:gd name="connsiteY8" fmla="*/ 5467 h 10131"/>
              <a:gd name="connsiteX9" fmla="*/ 6652 w 10054"/>
              <a:gd name="connsiteY9" fmla="*/ 6707 h 10131"/>
              <a:gd name="connsiteX10" fmla="*/ 7329 w 10054"/>
              <a:gd name="connsiteY10" fmla="*/ 6707 h 10131"/>
              <a:gd name="connsiteX11" fmla="*/ 8572 w 10054"/>
              <a:gd name="connsiteY11" fmla="*/ 2158 h 10131"/>
              <a:gd name="connsiteX12" fmla="*/ 8767 w 10054"/>
              <a:gd name="connsiteY12" fmla="*/ 4847 h 10131"/>
              <a:gd name="connsiteX13" fmla="*/ 10008 w 10054"/>
              <a:gd name="connsiteY13" fmla="*/ 154 h 10131"/>
              <a:gd name="connsiteX14" fmla="*/ 10033 w 10054"/>
              <a:gd name="connsiteY14" fmla="*/ 9977 h 10131"/>
              <a:gd name="connsiteX0" fmla="*/ 10006 w 10054"/>
              <a:gd name="connsiteY0" fmla="*/ 9991 h 10131"/>
              <a:gd name="connsiteX1" fmla="*/ 9443 w 10054"/>
              <a:gd name="connsiteY1" fmla="*/ 9994 h 10131"/>
              <a:gd name="connsiteX2" fmla="*/ 0 w 10054"/>
              <a:gd name="connsiteY2" fmla="*/ 10066 h 10131"/>
              <a:gd name="connsiteX3" fmla="*/ 0 w 10054"/>
              <a:gd name="connsiteY3" fmla="*/ 8289 h 10131"/>
              <a:gd name="connsiteX4" fmla="*/ 2458 w 10054"/>
              <a:gd name="connsiteY4" fmla="*/ 8312 h 10131"/>
              <a:gd name="connsiteX5" fmla="*/ 4091 w 10054"/>
              <a:gd name="connsiteY5" fmla="*/ 3648 h 10131"/>
              <a:gd name="connsiteX6" fmla="*/ 4331 w 10054"/>
              <a:gd name="connsiteY6" fmla="*/ 7313 h 10131"/>
              <a:gd name="connsiteX7" fmla="*/ 5622 w 10054"/>
              <a:gd name="connsiteY7" fmla="*/ 7317 h 10131"/>
              <a:gd name="connsiteX8" fmla="*/ 6286 w 10054"/>
              <a:gd name="connsiteY8" fmla="*/ 5467 h 10131"/>
              <a:gd name="connsiteX9" fmla="*/ 6652 w 10054"/>
              <a:gd name="connsiteY9" fmla="*/ 6707 h 10131"/>
              <a:gd name="connsiteX10" fmla="*/ 7329 w 10054"/>
              <a:gd name="connsiteY10" fmla="*/ 6707 h 10131"/>
              <a:gd name="connsiteX11" fmla="*/ 8572 w 10054"/>
              <a:gd name="connsiteY11" fmla="*/ 2158 h 10131"/>
              <a:gd name="connsiteX12" fmla="*/ 8767 w 10054"/>
              <a:gd name="connsiteY12" fmla="*/ 4847 h 10131"/>
              <a:gd name="connsiteX13" fmla="*/ 10008 w 10054"/>
              <a:gd name="connsiteY13" fmla="*/ 154 h 10131"/>
              <a:gd name="connsiteX14" fmla="*/ 10033 w 10054"/>
              <a:gd name="connsiteY14" fmla="*/ 9977 h 10131"/>
              <a:gd name="connsiteX0" fmla="*/ 10006 w 10054"/>
              <a:gd name="connsiteY0" fmla="*/ 9991 h 10131"/>
              <a:gd name="connsiteX1" fmla="*/ 9443 w 10054"/>
              <a:gd name="connsiteY1" fmla="*/ 9994 h 10131"/>
              <a:gd name="connsiteX2" fmla="*/ 0 w 10054"/>
              <a:gd name="connsiteY2" fmla="*/ 10066 h 10131"/>
              <a:gd name="connsiteX3" fmla="*/ 0 w 10054"/>
              <a:gd name="connsiteY3" fmla="*/ 8289 h 10131"/>
              <a:gd name="connsiteX4" fmla="*/ 2458 w 10054"/>
              <a:gd name="connsiteY4" fmla="*/ 8312 h 10131"/>
              <a:gd name="connsiteX5" fmla="*/ 4091 w 10054"/>
              <a:gd name="connsiteY5" fmla="*/ 3648 h 10131"/>
              <a:gd name="connsiteX6" fmla="*/ 4331 w 10054"/>
              <a:gd name="connsiteY6" fmla="*/ 7313 h 10131"/>
              <a:gd name="connsiteX7" fmla="*/ 5622 w 10054"/>
              <a:gd name="connsiteY7" fmla="*/ 7317 h 10131"/>
              <a:gd name="connsiteX8" fmla="*/ 6286 w 10054"/>
              <a:gd name="connsiteY8" fmla="*/ 5467 h 10131"/>
              <a:gd name="connsiteX9" fmla="*/ 6652 w 10054"/>
              <a:gd name="connsiteY9" fmla="*/ 6707 h 10131"/>
              <a:gd name="connsiteX10" fmla="*/ 7329 w 10054"/>
              <a:gd name="connsiteY10" fmla="*/ 6707 h 10131"/>
              <a:gd name="connsiteX11" fmla="*/ 8572 w 10054"/>
              <a:gd name="connsiteY11" fmla="*/ 2158 h 10131"/>
              <a:gd name="connsiteX12" fmla="*/ 8767 w 10054"/>
              <a:gd name="connsiteY12" fmla="*/ 4847 h 10131"/>
              <a:gd name="connsiteX13" fmla="*/ 10008 w 10054"/>
              <a:gd name="connsiteY13" fmla="*/ 154 h 10131"/>
              <a:gd name="connsiteX14" fmla="*/ 10033 w 10054"/>
              <a:gd name="connsiteY14" fmla="*/ 9977 h 10131"/>
              <a:gd name="connsiteX15" fmla="*/ 10006 w 10054"/>
              <a:gd name="connsiteY15" fmla="*/ 9991 h 1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4" h="10131">
                <a:moveTo>
                  <a:pt x="10006" y="9991"/>
                </a:moveTo>
                <a:lnTo>
                  <a:pt x="9443" y="9994"/>
                </a:lnTo>
                <a:lnTo>
                  <a:pt x="0" y="10066"/>
                </a:lnTo>
                <a:cubicBezTo>
                  <a:pt x="1" y="9769"/>
                  <a:pt x="5" y="9208"/>
                  <a:pt x="0" y="8289"/>
                </a:cubicBezTo>
                <a:lnTo>
                  <a:pt x="2458" y="8312"/>
                </a:lnTo>
                <a:lnTo>
                  <a:pt x="4091" y="3648"/>
                </a:lnTo>
                <a:lnTo>
                  <a:pt x="4331" y="7313"/>
                </a:lnTo>
                <a:lnTo>
                  <a:pt x="5622" y="7317"/>
                </a:lnTo>
                <a:lnTo>
                  <a:pt x="6286" y="5467"/>
                </a:lnTo>
                <a:cubicBezTo>
                  <a:pt x="6408" y="5880"/>
                  <a:pt x="6529" y="6294"/>
                  <a:pt x="6652" y="6707"/>
                </a:cubicBezTo>
                <a:lnTo>
                  <a:pt x="7329" y="6707"/>
                </a:lnTo>
                <a:lnTo>
                  <a:pt x="8572" y="2158"/>
                </a:lnTo>
                <a:cubicBezTo>
                  <a:pt x="8638" y="3055"/>
                  <a:pt x="8703" y="3951"/>
                  <a:pt x="8767" y="4847"/>
                </a:cubicBezTo>
                <a:lnTo>
                  <a:pt x="10008" y="154"/>
                </a:lnTo>
                <a:cubicBezTo>
                  <a:pt x="10054" y="0"/>
                  <a:pt x="9986" y="10131"/>
                  <a:pt x="10033" y="9977"/>
                </a:cubicBezTo>
                <a:lnTo>
                  <a:pt x="10006" y="9991"/>
                </a:lnTo>
                <a:close/>
              </a:path>
            </a:pathLst>
          </a:custGeom>
          <a:solidFill>
            <a:schemeClr val="accent1"/>
          </a:solidFill>
          <a:ln>
            <a:noFill/>
            <a:headEnd/>
            <a:tailEnd/>
          </a:ln>
        </p:spPr>
        <p:style>
          <a:lnRef idx="1">
            <a:schemeClr val="accent1"/>
          </a:lnRef>
          <a:fillRef idx="2">
            <a:schemeClr val="accent1"/>
          </a:fillRef>
          <a:effectRef idx="1">
            <a:schemeClr val="accent1"/>
          </a:effectRef>
          <a:fontRef idx="minor">
            <a:schemeClr val="dk1"/>
          </a:fontRef>
        </p:style>
        <p:txBody>
          <a:bodyPr lIns="0" tIns="0" rIns="0" bIns="0">
            <a:noAutofit/>
          </a:bodyPr>
          <a:lstStyle/>
          <a:p>
            <a:pPr defTabSz="1218570">
              <a:defRPr/>
            </a:pPr>
            <a:endParaRPr lang="en-US" sz="2400" kern="0" dirty="0">
              <a:solidFill>
                <a:srgbClr val="4C4948"/>
              </a:solidFill>
              <a:cs typeface="Arial" panose="020B0604020202020204" pitchFamily="34" charset="0"/>
            </a:endParaRPr>
          </a:p>
        </p:txBody>
      </p:sp>
      <p:sp>
        <p:nvSpPr>
          <p:cNvPr id="2" name="Title 1"/>
          <p:cNvSpPr>
            <a:spLocks noGrp="1"/>
          </p:cNvSpPr>
          <p:nvPr>
            <p:ph type="title"/>
          </p:nvPr>
        </p:nvSpPr>
        <p:spPr>
          <a:xfrm>
            <a:off x="977901" y="-2338"/>
            <a:ext cx="10515600" cy="1325563"/>
          </a:xfrm>
        </p:spPr>
        <p:txBody>
          <a:bodyPr>
            <a:normAutofit/>
          </a:bodyPr>
          <a:lstStyle/>
          <a:p>
            <a:pPr algn="ctr"/>
            <a:r>
              <a:rPr lang="en-US" sz="3200" dirty="0"/>
              <a:t>Multiple myeloma is characterised by a pattern of remission and relapse</a:t>
            </a:r>
          </a:p>
        </p:txBody>
      </p:sp>
      <p:sp>
        <p:nvSpPr>
          <p:cNvPr id="12" name="Text Placeholder 11"/>
          <p:cNvSpPr>
            <a:spLocks noGrp="1"/>
          </p:cNvSpPr>
          <p:nvPr>
            <p:ph type="body" sz="quarter" idx="11"/>
          </p:nvPr>
        </p:nvSpPr>
        <p:spPr/>
        <p:txBody>
          <a:bodyPr>
            <a:normAutofit/>
          </a:bodyPr>
          <a:lstStyle/>
          <a:p>
            <a:r>
              <a:rPr lang="en-US" dirty="0"/>
              <a:t>Adapted from : Durie. Concise Review of the Disease and Treatment Options: Multiple Myeloma. International Myeloma Foundation, 2011/2012 edition.</a:t>
            </a:r>
          </a:p>
        </p:txBody>
      </p:sp>
      <p:sp>
        <p:nvSpPr>
          <p:cNvPr id="31" name="Line 9"/>
          <p:cNvSpPr>
            <a:spLocks noChangeShapeType="1"/>
          </p:cNvSpPr>
          <p:nvPr/>
        </p:nvSpPr>
        <p:spPr bwMode="auto">
          <a:xfrm flipH="1" flipV="1">
            <a:off x="1606853" y="1886858"/>
            <a:ext cx="0" cy="3819527"/>
          </a:xfrm>
          <a:prstGeom prst="line">
            <a:avLst/>
          </a:prstGeom>
          <a:noFill/>
          <a:ln w="381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defTabSz="1218570">
              <a:defRPr/>
            </a:pPr>
            <a:endParaRPr lang="en-US" sz="2400" kern="0" dirty="0">
              <a:solidFill>
                <a:srgbClr val="4C4948"/>
              </a:solidFill>
              <a:cs typeface="Arial" panose="020B0604020202020204" pitchFamily="34" charset="0"/>
            </a:endParaRPr>
          </a:p>
        </p:txBody>
      </p:sp>
      <p:sp>
        <p:nvSpPr>
          <p:cNvPr id="32" name="Text Box 10"/>
          <p:cNvSpPr txBox="1">
            <a:spLocks noChangeArrowheads="1"/>
          </p:cNvSpPr>
          <p:nvPr/>
        </p:nvSpPr>
        <p:spPr bwMode="auto">
          <a:xfrm flipH="1" flipV="1">
            <a:off x="1159587" y="2075311"/>
            <a:ext cx="328231" cy="24669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lIns="0" tIns="0" rIns="0" bIns="0">
            <a:sp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defTabSz="1218570" eaLnBrk="1" hangingPunct="1">
              <a:spcBef>
                <a:spcPct val="50000"/>
              </a:spcBef>
              <a:defRPr/>
            </a:pPr>
            <a:r>
              <a:rPr lang="en-US" sz="2133" b="1" kern="0" dirty="0">
                <a:solidFill>
                  <a:srgbClr val="4C4948"/>
                </a:solidFill>
                <a:cs typeface="Arial" panose="020B0604020202020204" pitchFamily="34" charset="0"/>
              </a:rPr>
              <a:t>M-protein level</a:t>
            </a:r>
          </a:p>
        </p:txBody>
      </p:sp>
      <p:sp>
        <p:nvSpPr>
          <p:cNvPr id="36" name="Line 18"/>
          <p:cNvSpPr>
            <a:spLocks noChangeShapeType="1"/>
          </p:cNvSpPr>
          <p:nvPr/>
        </p:nvSpPr>
        <p:spPr bwMode="auto">
          <a:xfrm flipH="1" flipV="1">
            <a:off x="3784617" y="1853010"/>
            <a:ext cx="12700" cy="3819527"/>
          </a:xfrm>
          <a:prstGeom prst="line">
            <a:avLst/>
          </a:prstGeom>
          <a:noFill/>
          <a:ln w="38100">
            <a:solidFill>
              <a:schemeClr val="tx1"/>
            </a:solidFill>
            <a:prstDash val="dash"/>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defTabSz="1218570">
              <a:defRPr/>
            </a:pPr>
            <a:endParaRPr lang="en-US" sz="2400" kern="0" dirty="0">
              <a:solidFill>
                <a:srgbClr val="4C4948"/>
              </a:solidFill>
              <a:cs typeface="Arial" panose="020B0604020202020204" pitchFamily="34" charset="0"/>
            </a:endParaRPr>
          </a:p>
        </p:txBody>
      </p:sp>
      <p:sp>
        <p:nvSpPr>
          <p:cNvPr id="38" name="Line 19"/>
          <p:cNvSpPr>
            <a:spLocks noChangeShapeType="1"/>
          </p:cNvSpPr>
          <p:nvPr/>
        </p:nvSpPr>
        <p:spPr bwMode="auto">
          <a:xfrm flipH="1" flipV="1">
            <a:off x="9250855" y="1853010"/>
            <a:ext cx="12700" cy="3819527"/>
          </a:xfrm>
          <a:prstGeom prst="line">
            <a:avLst/>
          </a:prstGeom>
          <a:noFill/>
          <a:ln w="38100">
            <a:solidFill>
              <a:schemeClr val="tx1"/>
            </a:solidFill>
            <a:prstDash val="dash"/>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defTabSz="1218570">
              <a:defRPr/>
            </a:pPr>
            <a:endParaRPr lang="en-US" sz="2400" kern="0" dirty="0">
              <a:ln>
                <a:solidFill>
                  <a:srgbClr val="FF9933"/>
                </a:solidFill>
              </a:ln>
              <a:solidFill>
                <a:srgbClr val="4C4948"/>
              </a:solidFill>
              <a:cs typeface="Arial" panose="020B0604020202020204" pitchFamily="34" charset="0"/>
            </a:endParaRPr>
          </a:p>
        </p:txBody>
      </p:sp>
      <p:sp>
        <p:nvSpPr>
          <p:cNvPr id="39" name="Text Box 24"/>
          <p:cNvSpPr txBox="1">
            <a:spLocks noChangeArrowheads="1"/>
          </p:cNvSpPr>
          <p:nvPr/>
        </p:nvSpPr>
        <p:spPr bwMode="auto">
          <a:xfrm>
            <a:off x="1742062" y="4214041"/>
            <a:ext cx="1733551" cy="861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defTabSz="1218570" eaLnBrk="1" hangingPunct="1">
              <a:spcBef>
                <a:spcPct val="50000"/>
              </a:spcBef>
              <a:defRPr/>
            </a:pPr>
            <a:r>
              <a:rPr lang="en-US" sz="1867" b="1" kern="0" dirty="0">
                <a:solidFill>
                  <a:srgbClr val="4C4948"/>
                </a:solidFill>
                <a:cs typeface="Arial" panose="020B0604020202020204" pitchFamily="34" charset="0"/>
              </a:rPr>
              <a:t>MGUS or indolent</a:t>
            </a:r>
            <a:br>
              <a:rPr lang="en-US" sz="1867" b="1" kern="0" dirty="0">
                <a:solidFill>
                  <a:srgbClr val="4C4948"/>
                </a:solidFill>
                <a:cs typeface="Arial" panose="020B0604020202020204" pitchFamily="34" charset="0"/>
              </a:rPr>
            </a:br>
            <a:r>
              <a:rPr lang="en-US" sz="1867" b="1" kern="0" dirty="0">
                <a:solidFill>
                  <a:srgbClr val="4C4948"/>
                </a:solidFill>
                <a:cs typeface="Arial" panose="020B0604020202020204" pitchFamily="34" charset="0"/>
              </a:rPr>
              <a:t>myeloma</a:t>
            </a:r>
          </a:p>
        </p:txBody>
      </p:sp>
      <p:sp>
        <p:nvSpPr>
          <p:cNvPr id="40" name="Text Box 25"/>
          <p:cNvSpPr txBox="1">
            <a:spLocks noChangeArrowheads="1"/>
          </p:cNvSpPr>
          <p:nvPr/>
        </p:nvSpPr>
        <p:spPr bwMode="auto">
          <a:xfrm>
            <a:off x="3967353" y="2928037"/>
            <a:ext cx="1631951" cy="5746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defTabSz="1218570" eaLnBrk="1" hangingPunct="1">
              <a:spcBef>
                <a:spcPct val="50000"/>
              </a:spcBef>
              <a:defRPr/>
            </a:pPr>
            <a:r>
              <a:rPr lang="en-US" sz="1867" b="1" kern="0" dirty="0">
                <a:solidFill>
                  <a:srgbClr val="4C4948"/>
                </a:solidFill>
                <a:cs typeface="Arial" panose="020B0604020202020204" pitchFamily="34" charset="0"/>
              </a:rPr>
              <a:t>Active</a:t>
            </a:r>
            <a:br>
              <a:rPr lang="en-US" sz="1867" b="1" kern="0" dirty="0">
                <a:solidFill>
                  <a:srgbClr val="4C4948"/>
                </a:solidFill>
                <a:cs typeface="Arial" panose="020B0604020202020204" pitchFamily="34" charset="0"/>
              </a:rPr>
            </a:br>
            <a:r>
              <a:rPr lang="en-US" sz="1867" b="1" kern="0" dirty="0">
                <a:solidFill>
                  <a:srgbClr val="4C4948"/>
                </a:solidFill>
                <a:cs typeface="Arial" panose="020B0604020202020204" pitchFamily="34" charset="0"/>
              </a:rPr>
              <a:t>myeloma</a:t>
            </a:r>
          </a:p>
        </p:txBody>
      </p:sp>
      <p:sp>
        <p:nvSpPr>
          <p:cNvPr id="41" name="Text Box 26"/>
          <p:cNvSpPr txBox="1">
            <a:spLocks noChangeArrowheads="1"/>
          </p:cNvSpPr>
          <p:nvPr/>
        </p:nvSpPr>
        <p:spPr bwMode="auto">
          <a:xfrm>
            <a:off x="5514746" y="4041008"/>
            <a:ext cx="1631951" cy="287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defTabSz="1218570" eaLnBrk="1" hangingPunct="1">
              <a:spcBef>
                <a:spcPct val="50000"/>
              </a:spcBef>
              <a:defRPr/>
            </a:pPr>
            <a:r>
              <a:rPr lang="en-US" sz="1867" b="1" kern="0" dirty="0">
                <a:solidFill>
                  <a:srgbClr val="4C4948"/>
                </a:solidFill>
                <a:cs typeface="Arial" panose="020B0604020202020204" pitchFamily="34" charset="0"/>
              </a:rPr>
              <a:t>Remission</a:t>
            </a:r>
          </a:p>
        </p:txBody>
      </p:sp>
      <p:sp>
        <p:nvSpPr>
          <p:cNvPr id="42" name="Text Box 27"/>
          <p:cNvSpPr txBox="1">
            <a:spLocks noChangeArrowheads="1"/>
          </p:cNvSpPr>
          <p:nvPr/>
        </p:nvSpPr>
        <p:spPr bwMode="auto">
          <a:xfrm>
            <a:off x="7190326" y="3555219"/>
            <a:ext cx="1631951" cy="287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defTabSz="1218570" eaLnBrk="1" hangingPunct="1">
              <a:spcBef>
                <a:spcPct val="50000"/>
              </a:spcBef>
              <a:defRPr/>
            </a:pPr>
            <a:r>
              <a:rPr lang="en-US" sz="1867" b="1" kern="0" dirty="0">
                <a:solidFill>
                  <a:srgbClr val="4C4948"/>
                </a:solidFill>
                <a:cs typeface="Arial" panose="020B0604020202020204" pitchFamily="34" charset="0"/>
              </a:rPr>
              <a:t>Relapse</a:t>
            </a:r>
          </a:p>
        </p:txBody>
      </p:sp>
      <p:sp>
        <p:nvSpPr>
          <p:cNvPr id="51" name="Text Box 29"/>
          <p:cNvSpPr txBox="1">
            <a:spLocks noChangeArrowheads="1"/>
          </p:cNvSpPr>
          <p:nvPr/>
        </p:nvSpPr>
        <p:spPr bwMode="auto">
          <a:xfrm>
            <a:off x="4247311" y="4856557"/>
            <a:ext cx="1733551" cy="738996"/>
          </a:xfrm>
          <a:prstGeom prst="roundRect">
            <a:avLst>
              <a:gd name="adj" fmla="val 20460"/>
            </a:avLst>
          </a:prstGeom>
          <a:solidFill>
            <a:schemeClr val="accent4"/>
          </a:solidFill>
          <a:ln/>
        </p:spPr>
        <p:style>
          <a:lnRef idx="1">
            <a:schemeClr val="accent4"/>
          </a:lnRef>
          <a:fillRef idx="2">
            <a:schemeClr val="accent4"/>
          </a:fillRef>
          <a:effectRef idx="1">
            <a:schemeClr val="accent4"/>
          </a:effectRef>
          <a:fontRef idx="minor">
            <a:schemeClr val="dk1"/>
          </a:fontRef>
        </p:style>
        <p:txBody>
          <a:bodyPr lIns="0" tIns="0" rIns="0" bIns="0" anchor="ctr">
            <a:sp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algn="ctr" defTabSz="1218750" eaLnBrk="1" hangingPunct="1">
              <a:spcBef>
                <a:spcPct val="50000"/>
              </a:spcBef>
              <a:defRPr/>
            </a:pPr>
            <a:r>
              <a:rPr lang="en-US" sz="2133" b="1" kern="0" dirty="0">
                <a:cs typeface="Arial" panose="020B0604020202020204" pitchFamily="34" charset="0"/>
              </a:rPr>
              <a:t>Front-line</a:t>
            </a:r>
            <a:br>
              <a:rPr lang="en-US" sz="2133" b="1" kern="0" dirty="0">
                <a:cs typeface="Arial" panose="020B0604020202020204" pitchFamily="34" charset="0"/>
              </a:rPr>
            </a:br>
            <a:r>
              <a:rPr lang="en-US" sz="2133" b="1" kern="0" dirty="0">
                <a:cs typeface="Arial" panose="020B0604020202020204" pitchFamily="34" charset="0"/>
              </a:rPr>
              <a:t>therapy</a:t>
            </a:r>
          </a:p>
        </p:txBody>
      </p:sp>
      <p:sp>
        <p:nvSpPr>
          <p:cNvPr id="49" name="Text Box 32"/>
          <p:cNvSpPr txBox="1">
            <a:spLocks noChangeArrowheads="1"/>
          </p:cNvSpPr>
          <p:nvPr/>
        </p:nvSpPr>
        <p:spPr bwMode="auto">
          <a:xfrm>
            <a:off x="6565058" y="5010145"/>
            <a:ext cx="3178969" cy="556579"/>
          </a:xfrm>
          <a:prstGeom prst="roundRect">
            <a:avLst/>
          </a:prstGeom>
          <a:solidFill>
            <a:schemeClr val="accent4"/>
          </a:solidFill>
          <a:ln/>
        </p:spPr>
        <p:style>
          <a:lnRef idx="1">
            <a:schemeClr val="accent4"/>
          </a:lnRef>
          <a:fillRef idx="2">
            <a:schemeClr val="accent4"/>
          </a:fillRef>
          <a:effectRef idx="1">
            <a:schemeClr val="accent4"/>
          </a:effectRef>
          <a:fontRef idx="minor">
            <a:schemeClr val="dk1"/>
          </a:fontRef>
        </p:style>
        <p:txBody>
          <a:bodyPr wrap="square" lIns="0" tIns="0" rIns="0" bIns="0" anchor="ctr">
            <a:no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algn="ctr" defTabSz="1218570" eaLnBrk="1" hangingPunct="1">
              <a:spcBef>
                <a:spcPct val="50000"/>
              </a:spcBef>
              <a:defRPr/>
            </a:pPr>
            <a:r>
              <a:rPr lang="en-US" sz="1867" b="1" kern="0" dirty="0">
                <a:cs typeface="Arial" panose="020B0604020202020204" pitchFamily="34" charset="0"/>
              </a:rPr>
              <a:t>2</a:t>
            </a:r>
            <a:r>
              <a:rPr lang="en-US" sz="1867" b="1" kern="0" baseline="30000" dirty="0">
                <a:cs typeface="Arial" panose="020B0604020202020204" pitchFamily="34" charset="0"/>
              </a:rPr>
              <a:t>nd</a:t>
            </a:r>
            <a:r>
              <a:rPr lang="en-US" sz="1867" b="1" kern="0" dirty="0">
                <a:cs typeface="Arial" panose="020B0604020202020204" pitchFamily="34" charset="0"/>
              </a:rPr>
              <a:t>, 3rd and subsequent-line therapy</a:t>
            </a:r>
          </a:p>
        </p:txBody>
      </p:sp>
      <p:sp>
        <p:nvSpPr>
          <p:cNvPr id="46" name="AutoShape 37"/>
          <p:cNvSpPr>
            <a:spLocks/>
          </p:cNvSpPr>
          <p:nvPr/>
        </p:nvSpPr>
        <p:spPr bwMode="auto">
          <a:xfrm rot="5400000">
            <a:off x="6943849" y="705088"/>
            <a:ext cx="457200" cy="4095501"/>
          </a:xfrm>
          <a:prstGeom prst="leftBrace">
            <a:avLst>
              <a:gd name="adj1" fmla="val 0"/>
              <a:gd name="adj2" fmla="val 49102"/>
            </a:avLst>
          </a:prstGeom>
          <a:noFill/>
          <a:ln w="6350">
            <a:solidFill>
              <a:schemeClr val="accent6">
                <a:lumMod val="75000"/>
              </a:schemeClr>
            </a:solidFill>
            <a:round/>
            <a:headEnd/>
            <a:tailEnd/>
          </a:ln>
          <a:effectLst/>
        </p:spPr>
        <p:txBody>
          <a:bodyPr lIns="0" tIns="0" rIns="0" bIns="0" anchor="ctr">
            <a:noAutofit/>
          </a:bodyPr>
          <a:lstStyle/>
          <a:p>
            <a:pPr defTabSz="1218570">
              <a:defRPr/>
            </a:pPr>
            <a:endParaRPr lang="en-US" sz="2400" kern="0" dirty="0">
              <a:solidFill>
                <a:srgbClr val="4C4948"/>
              </a:solidFill>
              <a:cs typeface="Arial" panose="020B0604020202020204" pitchFamily="34" charset="0"/>
            </a:endParaRPr>
          </a:p>
        </p:txBody>
      </p:sp>
      <p:sp>
        <p:nvSpPr>
          <p:cNvPr id="47" name="Text Box 38"/>
          <p:cNvSpPr txBox="1">
            <a:spLocks noChangeArrowheads="1"/>
          </p:cNvSpPr>
          <p:nvPr/>
        </p:nvSpPr>
        <p:spPr bwMode="auto">
          <a:xfrm>
            <a:off x="5196457" y="1867854"/>
            <a:ext cx="4044951" cy="5746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algn="ctr" defTabSz="1218570" eaLnBrk="1" hangingPunct="1">
              <a:spcBef>
                <a:spcPct val="50000"/>
              </a:spcBef>
              <a:defRPr/>
            </a:pPr>
            <a:r>
              <a:rPr lang="en-US" sz="1867" b="1" kern="0" dirty="0">
                <a:solidFill>
                  <a:srgbClr val="4C4948"/>
                </a:solidFill>
                <a:cs typeface="Arial" panose="020B0604020202020204" pitchFamily="34" charset="0"/>
              </a:rPr>
              <a:t>Remission duration decreases </a:t>
            </a:r>
            <a:br>
              <a:rPr lang="en-US" sz="1867" b="1" kern="0" dirty="0">
                <a:solidFill>
                  <a:srgbClr val="4C4948"/>
                </a:solidFill>
                <a:cs typeface="Arial" panose="020B0604020202020204" pitchFamily="34" charset="0"/>
              </a:rPr>
            </a:br>
            <a:r>
              <a:rPr lang="en-US" sz="1867" b="1" kern="0" dirty="0">
                <a:solidFill>
                  <a:srgbClr val="4C4948"/>
                </a:solidFill>
                <a:cs typeface="Arial" panose="020B0604020202020204" pitchFamily="34" charset="0"/>
              </a:rPr>
              <a:t>with each line of therapy</a:t>
            </a:r>
          </a:p>
        </p:txBody>
      </p:sp>
      <p:cxnSp>
        <p:nvCxnSpPr>
          <p:cNvPr id="4" name="Straight Arrow Connector 3"/>
          <p:cNvCxnSpPr/>
          <p:nvPr/>
        </p:nvCxnSpPr>
        <p:spPr bwMode="auto">
          <a:xfrm flipV="1">
            <a:off x="5175921" y="4278039"/>
            <a:ext cx="0" cy="732135"/>
          </a:xfrm>
          <a:prstGeom prst="straightConnector1">
            <a:avLst/>
          </a:prstGeom>
          <a:noFill/>
          <a:ln w="38100" cap="flat" cmpd="sng" algn="ctr">
            <a:solidFill>
              <a:schemeClr val="accent4"/>
            </a:solidFill>
            <a:prstDash val="solid"/>
            <a:round/>
            <a:headEnd type="none" w="med" len="med"/>
            <a:tailEnd type="triangle" w="med" len="med"/>
          </a:ln>
          <a:effectLst/>
        </p:spPr>
      </p:cxnSp>
      <p:cxnSp>
        <p:nvCxnSpPr>
          <p:cNvPr id="53" name="Straight Arrow Connector 52"/>
          <p:cNvCxnSpPr>
            <a:cxnSpLocks/>
          </p:cNvCxnSpPr>
          <p:nvPr/>
        </p:nvCxnSpPr>
        <p:spPr bwMode="auto">
          <a:xfrm flipV="1">
            <a:off x="7202569" y="4278039"/>
            <a:ext cx="0" cy="732135"/>
          </a:xfrm>
          <a:prstGeom prst="straightConnector1">
            <a:avLst/>
          </a:prstGeom>
          <a:noFill/>
          <a:ln w="38100" cap="flat" cmpd="sng" algn="ctr">
            <a:solidFill>
              <a:schemeClr val="accent4"/>
            </a:solidFill>
            <a:prstDash val="solid"/>
            <a:round/>
            <a:headEnd type="none" w="med" len="med"/>
            <a:tailEnd type="triangle" w="med" len="med"/>
          </a:ln>
          <a:effectLst/>
        </p:spPr>
      </p:cxnSp>
      <p:cxnSp>
        <p:nvCxnSpPr>
          <p:cNvPr id="54" name="Straight Arrow Connector 53"/>
          <p:cNvCxnSpPr/>
          <p:nvPr/>
        </p:nvCxnSpPr>
        <p:spPr bwMode="auto">
          <a:xfrm flipV="1">
            <a:off x="9257192" y="4278039"/>
            <a:ext cx="0" cy="732135"/>
          </a:xfrm>
          <a:prstGeom prst="straightConnector1">
            <a:avLst/>
          </a:prstGeom>
          <a:noFill/>
          <a:ln w="38100" cap="flat" cmpd="sng" algn="ctr">
            <a:solidFill>
              <a:schemeClr val="accent4"/>
            </a:solidFill>
            <a:prstDash val="solid"/>
            <a:round/>
            <a:headEnd type="none" w="med" len="med"/>
            <a:tailEnd type="triangle" w="med" len="med"/>
          </a:ln>
          <a:effectLst/>
        </p:spPr>
      </p:cxnSp>
      <p:sp>
        <p:nvSpPr>
          <p:cNvPr id="6" name="TextBox 5"/>
          <p:cNvSpPr txBox="1"/>
          <p:nvPr/>
        </p:nvSpPr>
        <p:spPr>
          <a:xfrm>
            <a:off x="5866553" y="4571340"/>
            <a:ext cx="512176" cy="492372"/>
          </a:xfrm>
          <a:prstGeom prst="rect">
            <a:avLst/>
          </a:prstGeom>
          <a:noFill/>
        </p:spPr>
        <p:txBody>
          <a:bodyPr wrap="none" lIns="121849" tIns="60925" rIns="121849" bIns="60925" rtlCol="0">
            <a:spAutoFit/>
          </a:bodyPr>
          <a:lstStyle/>
          <a:p>
            <a:pPr defTabSz="1218750"/>
            <a:r>
              <a:rPr lang="en-US" sz="2400" b="1" dirty="0">
                <a:solidFill>
                  <a:srgbClr val="4C4948"/>
                </a:solidFill>
                <a:cs typeface="Arial" panose="020B0604020202020204" pitchFamily="34" charset="0"/>
              </a:rPr>
              <a:t>//</a:t>
            </a:r>
          </a:p>
        </p:txBody>
      </p:sp>
      <p:sp>
        <p:nvSpPr>
          <p:cNvPr id="55" name="TextBox 54"/>
          <p:cNvSpPr txBox="1"/>
          <p:nvPr/>
        </p:nvSpPr>
        <p:spPr>
          <a:xfrm>
            <a:off x="7641597" y="4369692"/>
            <a:ext cx="512176" cy="492372"/>
          </a:xfrm>
          <a:prstGeom prst="rect">
            <a:avLst/>
          </a:prstGeom>
          <a:noFill/>
        </p:spPr>
        <p:txBody>
          <a:bodyPr wrap="none" lIns="121849" tIns="60925" rIns="121849" bIns="60925" rtlCol="0">
            <a:spAutoFit/>
          </a:bodyPr>
          <a:lstStyle/>
          <a:p>
            <a:pPr defTabSz="1218750"/>
            <a:r>
              <a:rPr lang="en-US" sz="2400" b="1" dirty="0">
                <a:solidFill>
                  <a:srgbClr val="4C4948"/>
                </a:solidFill>
                <a:cs typeface="Arial" panose="020B0604020202020204" pitchFamily="34" charset="0"/>
              </a:rPr>
              <a:t>//</a:t>
            </a:r>
          </a:p>
        </p:txBody>
      </p:sp>
      <p:sp>
        <p:nvSpPr>
          <p:cNvPr id="30" name="Line 8"/>
          <p:cNvSpPr>
            <a:spLocks noChangeShapeType="1"/>
          </p:cNvSpPr>
          <p:nvPr/>
        </p:nvSpPr>
        <p:spPr bwMode="auto">
          <a:xfrm>
            <a:off x="1586057" y="5685963"/>
            <a:ext cx="9931401" cy="0"/>
          </a:xfrm>
          <a:prstGeom prst="line">
            <a:avLst/>
          </a:prstGeom>
          <a:noFill/>
          <a:ln w="381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p>
            <a:pPr defTabSz="1218570">
              <a:defRPr/>
            </a:pPr>
            <a:endParaRPr lang="en-US" sz="2400" kern="0" dirty="0">
              <a:solidFill>
                <a:srgbClr val="4C4948"/>
              </a:solidFill>
              <a:cs typeface="Arial" panose="020B0604020202020204" pitchFamily="34" charset="0"/>
            </a:endParaRPr>
          </a:p>
        </p:txBody>
      </p:sp>
      <p:sp>
        <p:nvSpPr>
          <p:cNvPr id="29" name="Rounded Rectangle 28"/>
          <p:cNvSpPr/>
          <p:nvPr/>
        </p:nvSpPr>
        <p:spPr bwMode="auto">
          <a:xfrm>
            <a:off x="1551751" y="1296774"/>
            <a:ext cx="2216727" cy="391887"/>
          </a:xfrm>
          <a:prstGeom prst="roundRect">
            <a:avLst>
              <a:gd name="adj" fmla="val 34849"/>
            </a:avLst>
          </a:prstGeom>
          <a:solidFill>
            <a:schemeClr val="accent1"/>
          </a:solidFill>
          <a:ln>
            <a:noFill/>
            <a:headEnd type="oval" w="med" len="med"/>
            <a:tailEnd type="triangle" w="med" len="med"/>
          </a:ln>
          <a:effectLst/>
        </p:spPr>
        <p:style>
          <a:lnRef idx="1">
            <a:schemeClr val="accent2"/>
          </a:lnRef>
          <a:fillRef idx="3">
            <a:schemeClr val="accent2"/>
          </a:fillRef>
          <a:effectRef idx="2">
            <a:schemeClr val="accent2"/>
          </a:effectRef>
          <a:fontRef idx="minor">
            <a:schemeClr val="lt1"/>
          </a:fontRef>
        </p:style>
        <p:txBody>
          <a:bodyPr vert="horz" wrap="square" lIns="62365" tIns="62365" rIns="62365" bIns="62365" numCol="1" rtlCol="0" anchor="ctr" anchorCtr="0" compatLnSpc="1">
            <a:prstTxWarp prst="textNoShape">
              <a:avLst/>
            </a:prstTxWarp>
          </a:bodyPr>
          <a:lstStyle/>
          <a:p>
            <a:pPr algn="ctr" defTabSz="1218570" fontAlgn="base">
              <a:spcBef>
                <a:spcPct val="40000"/>
              </a:spcBef>
              <a:spcAft>
                <a:spcPct val="0"/>
              </a:spcAft>
              <a:buClr>
                <a:srgbClr val="4C4948"/>
              </a:buClr>
            </a:pPr>
            <a:r>
              <a:rPr lang="en-US" sz="1867" b="1" dirty="0">
                <a:solidFill>
                  <a:srgbClr val="FFFFFF"/>
                </a:solidFill>
                <a:cs typeface="Arial" panose="020B0604020202020204" pitchFamily="34" charset="0"/>
              </a:rPr>
              <a:t>Asymptomatic</a:t>
            </a:r>
          </a:p>
        </p:txBody>
      </p:sp>
      <p:sp>
        <p:nvSpPr>
          <p:cNvPr id="44" name="Rounded Rectangle 43"/>
          <p:cNvSpPr/>
          <p:nvPr/>
        </p:nvSpPr>
        <p:spPr bwMode="auto">
          <a:xfrm>
            <a:off x="3863440" y="1296774"/>
            <a:ext cx="2372261" cy="391887"/>
          </a:xfrm>
          <a:prstGeom prst="roundRect">
            <a:avLst>
              <a:gd name="adj" fmla="val 34849"/>
            </a:avLst>
          </a:prstGeom>
          <a:solidFill>
            <a:schemeClr val="accent1"/>
          </a:solidFill>
          <a:ln>
            <a:noFill/>
            <a:headEnd type="oval" w="med" len="med"/>
            <a:tailEnd type="triangle" w="med" len="med"/>
          </a:ln>
          <a:effectLst/>
        </p:spPr>
        <p:style>
          <a:lnRef idx="1">
            <a:schemeClr val="accent2"/>
          </a:lnRef>
          <a:fillRef idx="3">
            <a:schemeClr val="accent2"/>
          </a:fillRef>
          <a:effectRef idx="2">
            <a:schemeClr val="accent2"/>
          </a:effectRef>
          <a:fontRef idx="minor">
            <a:schemeClr val="lt1"/>
          </a:fontRef>
        </p:style>
        <p:txBody>
          <a:bodyPr vert="horz" wrap="square" lIns="62365" tIns="62365" rIns="62365" bIns="62365" numCol="1" rtlCol="0" anchor="ctr" anchorCtr="0" compatLnSpc="1">
            <a:prstTxWarp prst="textNoShape">
              <a:avLst/>
            </a:prstTxWarp>
          </a:bodyPr>
          <a:lstStyle/>
          <a:p>
            <a:pPr algn="ctr" defTabSz="1218570" fontAlgn="base">
              <a:spcBef>
                <a:spcPct val="40000"/>
              </a:spcBef>
              <a:spcAft>
                <a:spcPct val="0"/>
              </a:spcAft>
              <a:buClr>
                <a:srgbClr val="4C4948"/>
              </a:buClr>
            </a:pPr>
            <a:r>
              <a:rPr lang="en-US" sz="1867" b="1" dirty="0">
                <a:solidFill>
                  <a:srgbClr val="FFFFFF"/>
                </a:solidFill>
                <a:cs typeface="Arial" panose="020B0604020202020204" pitchFamily="34" charset="0"/>
              </a:rPr>
              <a:t>Symptomatic</a:t>
            </a:r>
          </a:p>
        </p:txBody>
      </p:sp>
      <p:sp>
        <p:nvSpPr>
          <p:cNvPr id="45" name="Rounded Rectangle 44"/>
          <p:cNvSpPr/>
          <p:nvPr/>
        </p:nvSpPr>
        <p:spPr bwMode="auto">
          <a:xfrm>
            <a:off x="6349349" y="1296774"/>
            <a:ext cx="2834240" cy="391887"/>
          </a:xfrm>
          <a:prstGeom prst="roundRect">
            <a:avLst>
              <a:gd name="adj" fmla="val 34849"/>
            </a:avLst>
          </a:prstGeom>
          <a:solidFill>
            <a:schemeClr val="accent1"/>
          </a:solidFill>
          <a:ln>
            <a:noFill/>
            <a:headEnd type="oval" w="med" len="med"/>
            <a:tailEnd type="triangle" w="med" len="med"/>
          </a:ln>
          <a:effectLst/>
        </p:spPr>
        <p:style>
          <a:lnRef idx="1">
            <a:schemeClr val="accent2"/>
          </a:lnRef>
          <a:fillRef idx="3">
            <a:schemeClr val="accent2"/>
          </a:fillRef>
          <a:effectRef idx="2">
            <a:schemeClr val="accent2"/>
          </a:effectRef>
          <a:fontRef idx="minor">
            <a:schemeClr val="lt1"/>
          </a:fontRef>
        </p:style>
        <p:txBody>
          <a:bodyPr vert="horz" wrap="square" lIns="62365" tIns="62365" rIns="62365" bIns="62365" numCol="1" rtlCol="0" anchor="ctr" anchorCtr="0" compatLnSpc="1">
            <a:prstTxWarp prst="textNoShape">
              <a:avLst/>
            </a:prstTxWarp>
          </a:bodyPr>
          <a:lstStyle/>
          <a:p>
            <a:pPr algn="ctr" defTabSz="1218570" fontAlgn="base">
              <a:spcBef>
                <a:spcPct val="40000"/>
              </a:spcBef>
              <a:spcAft>
                <a:spcPct val="0"/>
              </a:spcAft>
              <a:buClr>
                <a:srgbClr val="4C4948"/>
              </a:buClr>
            </a:pPr>
            <a:r>
              <a:rPr lang="en-US" sz="1867" b="1" dirty="0">
                <a:solidFill>
                  <a:srgbClr val="FFFFFF"/>
                </a:solidFill>
                <a:cs typeface="Arial" panose="020B0604020202020204" pitchFamily="34" charset="0"/>
              </a:rPr>
              <a:t>Relapsing</a:t>
            </a:r>
          </a:p>
        </p:txBody>
      </p:sp>
      <p:sp>
        <p:nvSpPr>
          <p:cNvPr id="50" name="Rounded Rectangle 49"/>
          <p:cNvSpPr/>
          <p:nvPr/>
        </p:nvSpPr>
        <p:spPr bwMode="auto">
          <a:xfrm>
            <a:off x="9310260" y="1296774"/>
            <a:ext cx="1551709" cy="391887"/>
          </a:xfrm>
          <a:prstGeom prst="roundRect">
            <a:avLst>
              <a:gd name="adj" fmla="val 37879"/>
            </a:avLst>
          </a:prstGeom>
          <a:solidFill>
            <a:schemeClr val="accent1"/>
          </a:solidFill>
          <a:ln>
            <a:noFill/>
            <a:headEnd type="oval" w="med" len="med"/>
            <a:tailEnd type="triangle" w="med" len="med"/>
          </a:ln>
          <a:effectLst/>
        </p:spPr>
        <p:style>
          <a:lnRef idx="1">
            <a:schemeClr val="accent2"/>
          </a:lnRef>
          <a:fillRef idx="3">
            <a:schemeClr val="accent2"/>
          </a:fillRef>
          <a:effectRef idx="2">
            <a:schemeClr val="accent2"/>
          </a:effectRef>
          <a:fontRef idx="minor">
            <a:schemeClr val="lt1"/>
          </a:fontRef>
        </p:style>
        <p:txBody>
          <a:bodyPr vert="horz" wrap="square" lIns="62365" tIns="62365" rIns="62365" bIns="62365" numCol="1" rtlCol="0" anchor="ctr" anchorCtr="0" compatLnSpc="1">
            <a:prstTxWarp prst="textNoShape">
              <a:avLst/>
            </a:prstTxWarp>
          </a:bodyPr>
          <a:lstStyle/>
          <a:p>
            <a:pPr algn="ctr" defTabSz="1218570" fontAlgn="base">
              <a:spcBef>
                <a:spcPct val="40000"/>
              </a:spcBef>
              <a:spcAft>
                <a:spcPct val="0"/>
              </a:spcAft>
              <a:buClr>
                <a:srgbClr val="4C4948"/>
              </a:buClr>
            </a:pPr>
            <a:r>
              <a:rPr lang="en-US" sz="1867" b="1" dirty="0">
                <a:solidFill>
                  <a:srgbClr val="FFFFFF"/>
                </a:solidFill>
                <a:cs typeface="Arial" panose="020B0604020202020204" pitchFamily="34" charset="0"/>
              </a:rPr>
              <a:t>Refractory</a:t>
            </a:r>
          </a:p>
        </p:txBody>
      </p:sp>
      <p:sp>
        <p:nvSpPr>
          <p:cNvPr id="27" name="Text Box 10"/>
          <p:cNvSpPr txBox="1">
            <a:spLocks noChangeArrowheads="1"/>
          </p:cNvSpPr>
          <p:nvPr/>
        </p:nvSpPr>
        <p:spPr bwMode="auto">
          <a:xfrm rot="5400000" flipH="1" flipV="1">
            <a:off x="5956319" y="4616623"/>
            <a:ext cx="246221" cy="24669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lIns="0" tIns="0" rIns="0" bIns="0">
            <a:spAutoFit/>
          </a:bodyPr>
          <a:lstStyle>
            <a:lvl1pPr eaLnBrk="0" hangingPunct="0">
              <a:defRPr sz="1200">
                <a:solidFill>
                  <a:srgbClr val="FFFFFF"/>
                </a:solidFill>
                <a:latin typeface="Arial" pitchFamily="34" charset="0"/>
              </a:defRPr>
            </a:lvl1pPr>
            <a:lvl2pPr marL="742950" indent="-285750" eaLnBrk="0" hangingPunct="0">
              <a:defRPr sz="1200">
                <a:solidFill>
                  <a:srgbClr val="FFFFFF"/>
                </a:solidFill>
                <a:latin typeface="Arial" pitchFamily="34" charset="0"/>
              </a:defRPr>
            </a:lvl2pPr>
            <a:lvl3pPr marL="1143000" indent="-228600" eaLnBrk="0" hangingPunct="0">
              <a:defRPr sz="1200">
                <a:solidFill>
                  <a:srgbClr val="FFFFFF"/>
                </a:solidFill>
                <a:latin typeface="Arial" pitchFamily="34" charset="0"/>
              </a:defRPr>
            </a:lvl3pPr>
            <a:lvl4pPr marL="1600200" indent="-228600" eaLnBrk="0" hangingPunct="0">
              <a:defRPr sz="1200">
                <a:solidFill>
                  <a:srgbClr val="FFFFFF"/>
                </a:solidFill>
                <a:latin typeface="Arial" pitchFamily="34" charset="0"/>
              </a:defRPr>
            </a:lvl4pPr>
            <a:lvl5pPr marL="2057400" indent="-228600" eaLnBrk="0" hangingPunct="0">
              <a:defRPr sz="1200">
                <a:solidFill>
                  <a:srgbClr val="FFFFFF"/>
                </a:solidFill>
                <a:latin typeface="Arial" pitchFamily="34" charset="0"/>
              </a:defRPr>
            </a:lvl5pPr>
            <a:lvl6pPr marL="2514600" indent="-228600" algn="ctr" eaLnBrk="0" fontAlgn="base" hangingPunct="0">
              <a:spcBef>
                <a:spcPct val="0"/>
              </a:spcBef>
              <a:spcAft>
                <a:spcPct val="0"/>
              </a:spcAft>
              <a:defRPr sz="1200">
                <a:solidFill>
                  <a:srgbClr val="FFFFFF"/>
                </a:solidFill>
                <a:latin typeface="Arial" pitchFamily="34" charset="0"/>
              </a:defRPr>
            </a:lvl6pPr>
            <a:lvl7pPr marL="2971800" indent="-228600" algn="ctr" eaLnBrk="0" fontAlgn="base" hangingPunct="0">
              <a:spcBef>
                <a:spcPct val="0"/>
              </a:spcBef>
              <a:spcAft>
                <a:spcPct val="0"/>
              </a:spcAft>
              <a:defRPr sz="1200">
                <a:solidFill>
                  <a:srgbClr val="FFFFFF"/>
                </a:solidFill>
                <a:latin typeface="Arial" pitchFamily="34" charset="0"/>
              </a:defRPr>
            </a:lvl7pPr>
            <a:lvl8pPr marL="3429000" indent="-228600" algn="ctr" eaLnBrk="0" fontAlgn="base" hangingPunct="0">
              <a:spcBef>
                <a:spcPct val="0"/>
              </a:spcBef>
              <a:spcAft>
                <a:spcPct val="0"/>
              </a:spcAft>
              <a:defRPr sz="1200">
                <a:solidFill>
                  <a:srgbClr val="FFFFFF"/>
                </a:solidFill>
                <a:latin typeface="Arial" pitchFamily="34" charset="0"/>
              </a:defRPr>
            </a:lvl8pPr>
            <a:lvl9pPr marL="3886200" indent="-228600" algn="ctr" eaLnBrk="0" fontAlgn="base" hangingPunct="0">
              <a:spcBef>
                <a:spcPct val="0"/>
              </a:spcBef>
              <a:spcAft>
                <a:spcPct val="0"/>
              </a:spcAft>
              <a:defRPr sz="1200">
                <a:solidFill>
                  <a:srgbClr val="FFFFFF"/>
                </a:solidFill>
                <a:latin typeface="Arial" pitchFamily="34" charset="0"/>
              </a:defRPr>
            </a:lvl9pPr>
          </a:lstStyle>
          <a:p>
            <a:pPr algn="ctr" defTabSz="1218570" eaLnBrk="1" hangingPunct="1">
              <a:spcBef>
                <a:spcPct val="50000"/>
              </a:spcBef>
              <a:defRPr/>
            </a:pPr>
            <a:r>
              <a:rPr lang="en-US" sz="1600" b="1" kern="0" dirty="0">
                <a:solidFill>
                  <a:schemeClr val="tx1"/>
                </a:solidFill>
                <a:cs typeface="Arial" panose="020B0604020202020204" pitchFamily="34" charset="0"/>
              </a:rPr>
              <a:t>Time</a:t>
            </a:r>
          </a:p>
        </p:txBody>
      </p:sp>
      <p:sp>
        <p:nvSpPr>
          <p:cNvPr id="28" name="TextBox 27">
            <a:extLst>
              <a:ext uri="{FF2B5EF4-FFF2-40B4-BE49-F238E27FC236}">
                <a16:creationId xmlns:a16="http://schemas.microsoft.com/office/drawing/2014/main" id="{3C91EE36-AB5F-4DC9-AE80-AA201057ADAF}"/>
              </a:ext>
            </a:extLst>
          </p:cNvPr>
          <p:cNvSpPr txBox="1"/>
          <p:nvPr/>
        </p:nvSpPr>
        <p:spPr>
          <a:xfrm>
            <a:off x="268447" y="6434292"/>
            <a:ext cx="4216867" cy="256545"/>
          </a:xfrm>
          <a:prstGeom prst="rect">
            <a:avLst/>
          </a:prstGeom>
          <a:noFill/>
        </p:spPr>
        <p:txBody>
          <a:bodyPr wrap="square" rtlCol="0">
            <a:spAutoFit/>
          </a:bodyPr>
          <a:lstStyle/>
          <a:p>
            <a:r>
              <a:rPr lang="en-US" sz="1067" dirty="0">
                <a:solidFill>
                  <a:schemeClr val="bg1"/>
                </a:solidFill>
              </a:rPr>
              <a:t>Date of preparation: June 2018 Job bag Number UK-MM180052 </a:t>
            </a:r>
            <a:endParaRPr lang="en-GB" sz="1067" dirty="0">
              <a:solidFill>
                <a:schemeClr val="bg1"/>
              </a:solidFill>
            </a:endParaRPr>
          </a:p>
        </p:txBody>
      </p:sp>
    </p:spTree>
    <p:extLst>
      <p:ext uri="{BB962C8B-B14F-4D97-AF65-F5344CB8AC3E}">
        <p14:creationId xmlns:p14="http://schemas.microsoft.com/office/powerpoint/2010/main" val="4055733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37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Emerging immunotherapies in multiple myeloma | The BMJ">
            <a:extLst>
              <a:ext uri="{FF2B5EF4-FFF2-40B4-BE49-F238E27FC236}">
                <a16:creationId xmlns:a16="http://schemas.microsoft.com/office/drawing/2014/main" id="{00170A2D-A9AD-B6D6-664B-B2CA37E1960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794019" y="643467"/>
            <a:ext cx="8603962"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238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3"/>
          <p:cNvPicPr>
            <a:picLocks noChangeAspect="1" noChangeArrowheads="1"/>
          </p:cNvPicPr>
          <p:nvPr/>
        </p:nvPicPr>
        <p:blipFill>
          <a:blip r:embed="rId3" cstate="print"/>
          <a:srcRect/>
          <a:stretch>
            <a:fillRect/>
          </a:stretch>
        </p:blipFill>
        <p:spPr bwMode="auto">
          <a:xfrm>
            <a:off x="1524000" y="0"/>
            <a:ext cx="0" cy="0"/>
          </a:xfrm>
          <a:prstGeom prst="rect">
            <a:avLst/>
          </a:prstGeom>
          <a:noFill/>
          <a:ln w="9525">
            <a:noFill/>
            <a:round/>
            <a:headEnd/>
            <a:tailEnd/>
          </a:ln>
        </p:spPr>
      </p:pic>
      <p:sp>
        <p:nvSpPr>
          <p:cNvPr id="4" name="Title 3"/>
          <p:cNvSpPr>
            <a:spLocks noGrp="1"/>
          </p:cNvSpPr>
          <p:nvPr>
            <p:ph type="title"/>
          </p:nvPr>
        </p:nvSpPr>
        <p:spPr>
          <a:xfrm>
            <a:off x="47328" y="356659"/>
            <a:ext cx="11137899" cy="972343"/>
          </a:xfrm>
        </p:spPr>
        <p:txBody>
          <a:bodyPr/>
          <a:lstStyle/>
          <a:p>
            <a:r>
              <a:rPr lang="en-US" sz="2400" b="1" dirty="0"/>
              <a:t>Multiple myeloma: patient outcomes in real‐world practice. </a:t>
            </a:r>
            <a:r>
              <a:rPr lang="en-US" sz="1400" dirty="0"/>
              <a:t>Yong K, et al. </a:t>
            </a:r>
            <a:r>
              <a:rPr lang="en-GB" sz="1400" i="1" dirty="0"/>
              <a:t>Br J </a:t>
            </a:r>
            <a:r>
              <a:rPr lang="en-GB" sz="1400" i="1" dirty="0" err="1"/>
              <a:t>Haematol</a:t>
            </a:r>
            <a:r>
              <a:rPr lang="en-GB" sz="1400" i="1" dirty="0"/>
              <a:t>. </a:t>
            </a:r>
            <a:r>
              <a:rPr lang="en-GB" sz="1400" dirty="0"/>
              <a:t>2016;175:252–64</a:t>
            </a:r>
            <a:endParaRPr lang="en-US" sz="1400" i="1" baseline="30000" dirty="0"/>
          </a:p>
        </p:txBody>
      </p:sp>
      <p:sp>
        <p:nvSpPr>
          <p:cNvPr id="7" name="Text Placeholder 6">
            <a:extLst>
              <a:ext uri="{FF2B5EF4-FFF2-40B4-BE49-F238E27FC236}">
                <a16:creationId xmlns:a16="http://schemas.microsoft.com/office/drawing/2014/main" id="{6534FE8C-E5C2-4AB2-9FDE-7B471A3E46C5}"/>
              </a:ext>
            </a:extLst>
          </p:cNvPr>
          <p:cNvSpPr>
            <a:spLocks noGrp="1"/>
          </p:cNvSpPr>
          <p:nvPr>
            <p:ph type="body" sz="quarter" idx="11"/>
          </p:nvPr>
        </p:nvSpPr>
        <p:spPr>
          <a:xfrm>
            <a:off x="527051" y="5861221"/>
            <a:ext cx="10561504" cy="543742"/>
          </a:xfrm>
        </p:spPr>
        <p:txBody>
          <a:bodyPr/>
          <a:lstStyle/>
          <a:p>
            <a:endParaRPr lang="en-US" dirty="0"/>
          </a:p>
        </p:txBody>
      </p:sp>
      <p:sp>
        <p:nvSpPr>
          <p:cNvPr id="13" name="Text Placeholder 4"/>
          <p:cNvSpPr txBox="1">
            <a:spLocks/>
          </p:cNvSpPr>
          <p:nvPr/>
        </p:nvSpPr>
        <p:spPr>
          <a:xfrm>
            <a:off x="6984815" y="6576722"/>
            <a:ext cx="5245823" cy="255092"/>
          </a:xfrm>
          <a:prstGeom prst="rect">
            <a:avLst/>
          </a:prstGeom>
        </p:spPr>
        <p:txBody>
          <a:bodyPr anchor="b" anchorCtr="0"/>
          <a:lstStyle>
            <a:lvl1pPr marL="228600" indent="-228600" algn="l" rtl="0" eaLnBrk="0" fontAlgn="base" hangingPunct="0">
              <a:spcBef>
                <a:spcPts val="0"/>
              </a:spcBef>
              <a:spcAft>
                <a:spcPts val="600"/>
              </a:spcAft>
              <a:buChar char="•"/>
              <a:defRPr sz="2000">
                <a:solidFill>
                  <a:schemeClr val="tx1"/>
                </a:solidFill>
                <a:latin typeface="+mn-lt"/>
                <a:ea typeface="+mn-ea"/>
                <a:cs typeface="+mn-cs"/>
              </a:defRPr>
            </a:lvl1pPr>
            <a:lvl2pPr marL="746125" indent="-288925" algn="l" rtl="0" eaLnBrk="0" fontAlgn="base" hangingPunct="0">
              <a:spcBef>
                <a:spcPts val="0"/>
              </a:spcBef>
              <a:spcAft>
                <a:spcPts val="300"/>
              </a:spcAft>
              <a:buChar char="–"/>
              <a:defRPr sz="1800">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lgn="r" eaLnBrk="1" hangingPunct="1">
              <a:spcBef>
                <a:spcPct val="20000"/>
              </a:spcBef>
              <a:buNone/>
              <a:defRPr/>
            </a:pPr>
            <a:endParaRPr lang="en-US" sz="900" dirty="0"/>
          </a:p>
        </p:txBody>
      </p:sp>
      <p:sp>
        <p:nvSpPr>
          <p:cNvPr id="3" name="TextBox 2"/>
          <p:cNvSpPr txBox="1"/>
          <p:nvPr/>
        </p:nvSpPr>
        <p:spPr>
          <a:xfrm>
            <a:off x="602014" y="1220755"/>
            <a:ext cx="4725901" cy="292388"/>
          </a:xfrm>
          <a:prstGeom prst="rect">
            <a:avLst/>
          </a:prstGeom>
          <a:noFill/>
        </p:spPr>
        <p:txBody>
          <a:bodyPr wrap="square" rtlCol="0">
            <a:spAutoFit/>
          </a:bodyPr>
          <a:lstStyle/>
          <a:p>
            <a:r>
              <a:rPr lang="en-US" sz="1300" b="1" dirty="0"/>
              <a:t>Proportion of patients reaching this line of therapy (%)</a:t>
            </a:r>
          </a:p>
        </p:txBody>
      </p:sp>
      <p:grpSp>
        <p:nvGrpSpPr>
          <p:cNvPr id="2066" name="Group 2065"/>
          <p:cNvGrpSpPr/>
          <p:nvPr/>
        </p:nvGrpSpPr>
        <p:grpSpPr>
          <a:xfrm>
            <a:off x="8275986" y="2460934"/>
            <a:ext cx="3668629" cy="671980"/>
            <a:chOff x="9219446" y="2561845"/>
            <a:chExt cx="3668629" cy="671978"/>
          </a:xfrm>
        </p:grpSpPr>
        <p:sp>
          <p:nvSpPr>
            <p:cNvPr id="18" name="TextBox 17"/>
            <p:cNvSpPr txBox="1"/>
            <p:nvPr/>
          </p:nvSpPr>
          <p:spPr>
            <a:xfrm>
              <a:off x="9731062" y="2561845"/>
              <a:ext cx="3157013" cy="671978"/>
            </a:xfrm>
            <a:prstGeom prst="rect">
              <a:avLst/>
            </a:prstGeom>
            <a:noFill/>
          </p:spPr>
          <p:txBody>
            <a:bodyPr wrap="square" rtlCol="0">
              <a:spAutoFit/>
            </a:bodyPr>
            <a:lstStyle/>
            <a:p>
              <a:pPr>
                <a:spcBef>
                  <a:spcPts val="133"/>
                </a:spcBef>
              </a:pPr>
              <a:r>
                <a:rPr lang="en-US" sz="1200" b="1" dirty="0"/>
                <a:t>Treatment-free interval</a:t>
              </a:r>
            </a:p>
            <a:p>
              <a:pPr>
                <a:spcBef>
                  <a:spcPts val="133"/>
                </a:spcBef>
              </a:pPr>
              <a:r>
                <a:rPr lang="en-US" sz="1200" b="1" dirty="0"/>
                <a:t>Active treatment</a:t>
              </a:r>
            </a:p>
            <a:p>
              <a:pPr>
                <a:spcBef>
                  <a:spcPts val="133"/>
                </a:spcBef>
              </a:pPr>
              <a:r>
                <a:rPr lang="en-US" sz="1200" b="1" dirty="0"/>
                <a:t>Maintenance treatment</a:t>
              </a:r>
            </a:p>
          </p:txBody>
        </p:sp>
        <p:cxnSp>
          <p:nvCxnSpPr>
            <p:cNvPr id="6" name="Straight Connector 5"/>
            <p:cNvCxnSpPr/>
            <p:nvPr/>
          </p:nvCxnSpPr>
          <p:spPr bwMode="auto">
            <a:xfrm>
              <a:off x="9219446" y="2726181"/>
              <a:ext cx="525109"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19" name="Straight Connector 18"/>
            <p:cNvCxnSpPr/>
            <p:nvPr/>
          </p:nvCxnSpPr>
          <p:spPr bwMode="auto">
            <a:xfrm>
              <a:off x="9219446" y="2914467"/>
              <a:ext cx="525109" cy="0"/>
            </a:xfrm>
            <a:prstGeom prst="line">
              <a:avLst/>
            </a:prstGeom>
            <a:solidFill>
              <a:schemeClr val="accent1"/>
            </a:solidFill>
            <a:ln w="15875" cap="flat" cmpd="sng" algn="ctr">
              <a:solidFill>
                <a:schemeClr val="tx1">
                  <a:lumMod val="95000"/>
                </a:schemeClr>
              </a:solidFill>
              <a:prstDash val="lgDash"/>
              <a:round/>
              <a:headEnd type="none" w="med" len="med"/>
              <a:tailEnd type="none" w="med" len="med"/>
            </a:ln>
            <a:effectLst/>
          </p:spPr>
        </p:cxnSp>
        <p:cxnSp>
          <p:nvCxnSpPr>
            <p:cNvPr id="20" name="Straight Connector 19"/>
            <p:cNvCxnSpPr/>
            <p:nvPr/>
          </p:nvCxnSpPr>
          <p:spPr bwMode="auto">
            <a:xfrm>
              <a:off x="9219446" y="3114963"/>
              <a:ext cx="525109" cy="0"/>
            </a:xfrm>
            <a:prstGeom prst="line">
              <a:avLst/>
            </a:prstGeom>
            <a:solidFill>
              <a:schemeClr val="accent1"/>
            </a:solidFill>
            <a:ln w="15875" cap="flat" cmpd="sng" algn="ctr">
              <a:solidFill>
                <a:schemeClr val="tx1">
                  <a:lumMod val="95000"/>
                </a:schemeClr>
              </a:solidFill>
              <a:prstDash val="sysDash"/>
              <a:round/>
              <a:headEnd type="none" w="med" len="med"/>
              <a:tailEnd type="none" w="med" len="med"/>
            </a:ln>
            <a:effectLst/>
          </p:spPr>
        </p:cxnSp>
      </p:grpSp>
      <p:sp>
        <p:nvSpPr>
          <p:cNvPr id="21" name="TextBox 20"/>
          <p:cNvSpPr txBox="1"/>
          <p:nvPr/>
        </p:nvSpPr>
        <p:spPr>
          <a:xfrm>
            <a:off x="8261792" y="3153519"/>
            <a:ext cx="3157013" cy="276999"/>
          </a:xfrm>
          <a:prstGeom prst="rect">
            <a:avLst/>
          </a:prstGeom>
          <a:noFill/>
        </p:spPr>
        <p:txBody>
          <a:bodyPr wrap="square" rtlCol="0">
            <a:spAutoFit/>
          </a:bodyPr>
          <a:lstStyle/>
          <a:p>
            <a:r>
              <a:rPr lang="en-US" sz="1200" dirty="0"/>
              <a:t>Median duration in months shown</a:t>
            </a:r>
          </a:p>
        </p:txBody>
      </p:sp>
      <p:sp>
        <p:nvSpPr>
          <p:cNvPr id="2" name="Rectangle 1"/>
          <p:cNvSpPr/>
          <p:nvPr/>
        </p:nvSpPr>
        <p:spPr bwMode="auto">
          <a:xfrm>
            <a:off x="1489846" y="1548361"/>
            <a:ext cx="586169" cy="305275"/>
          </a:xfrm>
          <a:prstGeom prst="rect">
            <a:avLst/>
          </a:prstGeom>
          <a:solidFill>
            <a:srgbClr val="D5622B"/>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eaLnBrk="0" fontAlgn="base" hangingPunct="0">
              <a:lnSpc>
                <a:spcPct val="80000"/>
              </a:lnSpc>
              <a:spcBef>
                <a:spcPct val="20000"/>
              </a:spcBef>
              <a:spcAft>
                <a:spcPct val="0"/>
              </a:spcAft>
              <a:buClr>
                <a:srgbClr val="FFFFFF"/>
              </a:buClr>
            </a:pPr>
            <a:r>
              <a:rPr lang="en-US" sz="1400" b="1" dirty="0">
                <a:solidFill>
                  <a:schemeClr val="bg1"/>
                </a:solidFill>
                <a:cs typeface="Arial" pitchFamily="34" charset="0"/>
              </a:rPr>
              <a:t>100%</a:t>
            </a:r>
          </a:p>
        </p:txBody>
      </p:sp>
      <p:sp>
        <p:nvSpPr>
          <p:cNvPr id="27" name="TextBox 26"/>
          <p:cNvSpPr txBox="1"/>
          <p:nvPr/>
        </p:nvSpPr>
        <p:spPr>
          <a:xfrm>
            <a:off x="2106296" y="1767686"/>
            <a:ext cx="971089" cy="261610"/>
          </a:xfrm>
          <a:prstGeom prst="rect">
            <a:avLst/>
          </a:prstGeom>
          <a:noFill/>
        </p:spPr>
        <p:txBody>
          <a:bodyPr wrap="square" rtlCol="0">
            <a:spAutoFit/>
          </a:bodyPr>
          <a:lstStyle/>
          <a:p>
            <a:r>
              <a:rPr lang="en-US" sz="1100" dirty="0"/>
              <a:t>Diagnosis</a:t>
            </a:r>
          </a:p>
        </p:txBody>
      </p:sp>
      <p:cxnSp>
        <p:nvCxnSpPr>
          <p:cNvPr id="33" name="Straight Connector 32"/>
          <p:cNvCxnSpPr/>
          <p:nvPr/>
        </p:nvCxnSpPr>
        <p:spPr bwMode="auto">
          <a:xfrm rot="16200000">
            <a:off x="2417799" y="168233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sp>
        <p:nvSpPr>
          <p:cNvPr id="107" name="TextBox 106"/>
          <p:cNvSpPr txBox="1"/>
          <p:nvPr/>
        </p:nvSpPr>
        <p:spPr>
          <a:xfrm>
            <a:off x="6965357" y="4423197"/>
            <a:ext cx="525131" cy="246221"/>
          </a:xfrm>
          <a:prstGeom prst="rect">
            <a:avLst/>
          </a:prstGeom>
          <a:noFill/>
        </p:spPr>
        <p:txBody>
          <a:bodyPr wrap="square" rtlCol="0">
            <a:spAutoFit/>
          </a:bodyPr>
          <a:lstStyle/>
          <a:p>
            <a:pPr algn="ctr"/>
            <a:r>
              <a:rPr lang="en-US" sz="1000" dirty="0"/>
              <a:t>3 m</a:t>
            </a:r>
          </a:p>
        </p:txBody>
      </p:sp>
      <p:sp>
        <p:nvSpPr>
          <p:cNvPr id="108" name="TextBox 107"/>
          <p:cNvSpPr txBox="1"/>
          <p:nvPr/>
        </p:nvSpPr>
        <p:spPr>
          <a:xfrm>
            <a:off x="7566698" y="4423197"/>
            <a:ext cx="514263" cy="246221"/>
          </a:xfrm>
          <a:prstGeom prst="rect">
            <a:avLst/>
          </a:prstGeom>
          <a:noFill/>
        </p:spPr>
        <p:txBody>
          <a:bodyPr wrap="square" rtlCol="0">
            <a:spAutoFit/>
          </a:bodyPr>
          <a:lstStyle/>
          <a:p>
            <a:pPr algn="ctr"/>
            <a:r>
              <a:rPr lang="en-US" sz="1000" dirty="0"/>
              <a:t>5 m</a:t>
            </a:r>
          </a:p>
        </p:txBody>
      </p:sp>
      <p:sp>
        <p:nvSpPr>
          <p:cNvPr id="110" name="TextBox 109"/>
          <p:cNvSpPr txBox="1"/>
          <p:nvPr/>
        </p:nvSpPr>
        <p:spPr>
          <a:xfrm>
            <a:off x="8016214" y="5287292"/>
            <a:ext cx="491156" cy="246221"/>
          </a:xfrm>
          <a:prstGeom prst="rect">
            <a:avLst/>
          </a:prstGeom>
          <a:noFill/>
        </p:spPr>
        <p:txBody>
          <a:bodyPr wrap="square" rtlCol="0">
            <a:spAutoFit/>
          </a:bodyPr>
          <a:lstStyle/>
          <a:p>
            <a:pPr algn="ctr"/>
            <a:r>
              <a:rPr lang="en-US" sz="1000" dirty="0"/>
              <a:t>1 m</a:t>
            </a:r>
          </a:p>
        </p:txBody>
      </p:sp>
      <p:sp>
        <p:nvSpPr>
          <p:cNvPr id="111" name="TextBox 110"/>
          <p:cNvSpPr txBox="1"/>
          <p:nvPr/>
        </p:nvSpPr>
        <p:spPr>
          <a:xfrm>
            <a:off x="8442572" y="5287292"/>
            <a:ext cx="472256" cy="246221"/>
          </a:xfrm>
          <a:prstGeom prst="rect">
            <a:avLst/>
          </a:prstGeom>
          <a:noFill/>
        </p:spPr>
        <p:txBody>
          <a:bodyPr wrap="square" rtlCol="0">
            <a:spAutoFit/>
          </a:bodyPr>
          <a:lstStyle/>
          <a:p>
            <a:pPr algn="ctr"/>
            <a:r>
              <a:rPr lang="en-US" sz="1000" dirty="0"/>
              <a:t>4 m</a:t>
            </a:r>
          </a:p>
        </p:txBody>
      </p:sp>
      <p:sp>
        <p:nvSpPr>
          <p:cNvPr id="12" name="Rectangle 11"/>
          <p:cNvSpPr/>
          <p:nvPr/>
        </p:nvSpPr>
        <p:spPr bwMode="auto">
          <a:xfrm>
            <a:off x="1489845" y="2206688"/>
            <a:ext cx="586169" cy="305275"/>
          </a:xfrm>
          <a:prstGeom prst="rect">
            <a:avLst/>
          </a:prstGeom>
          <a:solidFill>
            <a:srgbClr val="D5622B"/>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eaLnBrk="0" fontAlgn="base" hangingPunct="0">
              <a:lnSpc>
                <a:spcPct val="80000"/>
              </a:lnSpc>
              <a:spcBef>
                <a:spcPct val="20000"/>
              </a:spcBef>
              <a:spcAft>
                <a:spcPct val="0"/>
              </a:spcAft>
              <a:buClr>
                <a:srgbClr val="FFFFFF"/>
              </a:buClr>
            </a:pPr>
            <a:r>
              <a:rPr lang="en-US" sz="1400" b="1" dirty="0">
                <a:solidFill>
                  <a:schemeClr val="bg1"/>
                </a:solidFill>
                <a:cs typeface="Arial" pitchFamily="34" charset="0"/>
              </a:rPr>
              <a:t>95%</a:t>
            </a:r>
          </a:p>
        </p:txBody>
      </p:sp>
      <p:sp>
        <p:nvSpPr>
          <p:cNvPr id="22" name="TextBox 21"/>
          <p:cNvSpPr txBox="1"/>
          <p:nvPr/>
        </p:nvSpPr>
        <p:spPr>
          <a:xfrm>
            <a:off x="955631" y="2194480"/>
            <a:ext cx="509791" cy="307777"/>
          </a:xfrm>
          <a:prstGeom prst="rect">
            <a:avLst/>
          </a:prstGeom>
          <a:noFill/>
        </p:spPr>
        <p:txBody>
          <a:bodyPr wrap="square" rtlCol="0">
            <a:spAutoFit/>
          </a:bodyPr>
          <a:lstStyle/>
          <a:p>
            <a:pPr algn="ctr"/>
            <a:r>
              <a:rPr lang="en-US" sz="1400" b="1" dirty="0"/>
              <a:t>1L</a:t>
            </a:r>
          </a:p>
        </p:txBody>
      </p:sp>
      <p:sp>
        <p:nvSpPr>
          <p:cNvPr id="28" name="TextBox 27"/>
          <p:cNvSpPr txBox="1"/>
          <p:nvPr/>
        </p:nvSpPr>
        <p:spPr>
          <a:xfrm>
            <a:off x="1110285" y="2682444"/>
            <a:ext cx="7852712" cy="261610"/>
          </a:xfrm>
          <a:prstGeom prst="rect">
            <a:avLst/>
          </a:prstGeom>
          <a:noFill/>
        </p:spPr>
        <p:txBody>
          <a:bodyPr wrap="square" rtlCol="0">
            <a:spAutoFit/>
          </a:bodyPr>
          <a:lstStyle/>
          <a:p>
            <a:r>
              <a:rPr lang="en-US" sz="1100" dirty="0"/>
              <a:t>Mean (95% CI): diagnosis, 2 m (1.60, 2.40); 1L, 8 m (7.74, 8.26); 1L maintenance, 9 m (7.78, 10.22)</a:t>
            </a:r>
          </a:p>
        </p:txBody>
      </p:sp>
      <p:cxnSp>
        <p:nvCxnSpPr>
          <p:cNvPr id="38" name="Straight Connector 37"/>
          <p:cNvCxnSpPr/>
          <p:nvPr/>
        </p:nvCxnSpPr>
        <p:spPr bwMode="auto">
          <a:xfrm rot="16200000">
            <a:off x="2401721" y="23369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39" name="Straight Connector 38"/>
          <p:cNvCxnSpPr/>
          <p:nvPr/>
        </p:nvCxnSpPr>
        <p:spPr bwMode="auto">
          <a:xfrm rot="16200000">
            <a:off x="3205241" y="23369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0" name="Straight Connector 39"/>
          <p:cNvCxnSpPr/>
          <p:nvPr/>
        </p:nvCxnSpPr>
        <p:spPr bwMode="auto">
          <a:xfrm rot="16200000">
            <a:off x="4034681" y="23369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1" name="Straight Connector 40"/>
          <p:cNvCxnSpPr/>
          <p:nvPr/>
        </p:nvCxnSpPr>
        <p:spPr bwMode="auto">
          <a:xfrm rot="16200000">
            <a:off x="2272121" y="23369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72" name="Straight Connector 71"/>
          <p:cNvCxnSpPr/>
          <p:nvPr/>
        </p:nvCxnSpPr>
        <p:spPr bwMode="auto">
          <a:xfrm>
            <a:off x="2384618" y="2326799"/>
            <a:ext cx="103679"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87" name="Straight Connector 86"/>
          <p:cNvCxnSpPr/>
          <p:nvPr/>
        </p:nvCxnSpPr>
        <p:spPr bwMode="auto">
          <a:xfrm>
            <a:off x="2501255" y="2326799"/>
            <a:ext cx="803512" cy="0"/>
          </a:xfrm>
          <a:prstGeom prst="line">
            <a:avLst/>
          </a:prstGeom>
          <a:solidFill>
            <a:schemeClr val="accent1"/>
          </a:solidFill>
          <a:ln w="15875" cap="flat" cmpd="sng" algn="ctr">
            <a:solidFill>
              <a:schemeClr val="tx1">
                <a:lumMod val="95000"/>
              </a:schemeClr>
            </a:solidFill>
            <a:prstDash val="lgDash"/>
            <a:round/>
            <a:headEnd type="none" w="med" len="med"/>
            <a:tailEnd type="none" w="med" len="med"/>
          </a:ln>
          <a:effectLst/>
        </p:spPr>
      </p:cxnSp>
      <p:cxnSp>
        <p:nvCxnSpPr>
          <p:cNvPr id="90" name="Straight Connector 89"/>
          <p:cNvCxnSpPr/>
          <p:nvPr/>
        </p:nvCxnSpPr>
        <p:spPr bwMode="auto">
          <a:xfrm>
            <a:off x="3304768" y="2326799"/>
            <a:ext cx="803513" cy="0"/>
          </a:xfrm>
          <a:prstGeom prst="line">
            <a:avLst/>
          </a:prstGeom>
          <a:solidFill>
            <a:schemeClr val="accent1"/>
          </a:solidFill>
          <a:ln w="15875" cap="flat" cmpd="sng" algn="ctr">
            <a:solidFill>
              <a:schemeClr val="tx1">
                <a:lumMod val="95000"/>
              </a:schemeClr>
            </a:solidFill>
            <a:prstDash val="sysDash"/>
            <a:round/>
            <a:headEnd type="none" w="med" len="med"/>
            <a:tailEnd type="none" w="med" len="med"/>
          </a:ln>
          <a:effectLst/>
        </p:spPr>
      </p:cxnSp>
      <p:sp>
        <p:nvSpPr>
          <p:cNvPr id="101" name="TextBox 100"/>
          <p:cNvSpPr txBox="1"/>
          <p:nvPr/>
        </p:nvSpPr>
        <p:spPr>
          <a:xfrm>
            <a:off x="2207853" y="2022929"/>
            <a:ext cx="492480" cy="246221"/>
          </a:xfrm>
          <a:prstGeom prst="rect">
            <a:avLst/>
          </a:prstGeom>
          <a:noFill/>
        </p:spPr>
        <p:txBody>
          <a:bodyPr wrap="square" rtlCol="0">
            <a:spAutoFit/>
          </a:bodyPr>
          <a:lstStyle/>
          <a:p>
            <a:pPr algn="ctr"/>
            <a:r>
              <a:rPr lang="en-US" sz="1000" dirty="0"/>
              <a:t>1 m</a:t>
            </a:r>
          </a:p>
        </p:txBody>
      </p:sp>
      <p:sp>
        <p:nvSpPr>
          <p:cNvPr id="102" name="TextBox 101"/>
          <p:cNvSpPr txBox="1"/>
          <p:nvPr/>
        </p:nvSpPr>
        <p:spPr>
          <a:xfrm>
            <a:off x="3465982" y="2022931"/>
            <a:ext cx="523525" cy="246221"/>
          </a:xfrm>
          <a:prstGeom prst="rect">
            <a:avLst/>
          </a:prstGeom>
          <a:noFill/>
        </p:spPr>
        <p:txBody>
          <a:bodyPr wrap="square" rtlCol="0">
            <a:spAutoFit/>
          </a:bodyPr>
          <a:lstStyle/>
          <a:p>
            <a:pPr algn="ctr"/>
            <a:r>
              <a:rPr lang="en-US" sz="1000" dirty="0"/>
              <a:t>6 m</a:t>
            </a:r>
          </a:p>
        </p:txBody>
      </p:sp>
      <p:sp>
        <p:nvSpPr>
          <p:cNvPr id="109" name="TextBox 108"/>
          <p:cNvSpPr txBox="1"/>
          <p:nvPr/>
        </p:nvSpPr>
        <p:spPr>
          <a:xfrm>
            <a:off x="2717429" y="2022929"/>
            <a:ext cx="469833" cy="246221"/>
          </a:xfrm>
          <a:prstGeom prst="rect">
            <a:avLst/>
          </a:prstGeom>
          <a:noFill/>
        </p:spPr>
        <p:txBody>
          <a:bodyPr wrap="square" rtlCol="0">
            <a:spAutoFit/>
          </a:bodyPr>
          <a:lstStyle/>
          <a:p>
            <a:pPr algn="ctr"/>
            <a:r>
              <a:rPr lang="en-US" sz="1000" dirty="0"/>
              <a:t>6 m</a:t>
            </a:r>
          </a:p>
        </p:txBody>
      </p:sp>
      <p:sp>
        <p:nvSpPr>
          <p:cNvPr id="112" name="TextBox 111"/>
          <p:cNvSpPr txBox="1"/>
          <p:nvPr/>
        </p:nvSpPr>
        <p:spPr>
          <a:xfrm>
            <a:off x="2895742" y="2382656"/>
            <a:ext cx="836701" cy="369332"/>
          </a:xfrm>
          <a:prstGeom prst="rect">
            <a:avLst/>
          </a:prstGeom>
          <a:noFill/>
        </p:spPr>
        <p:txBody>
          <a:bodyPr wrap="square" rtlCol="0">
            <a:spAutoFit/>
          </a:bodyPr>
          <a:lstStyle/>
          <a:p>
            <a:pPr algn="ctr"/>
            <a:r>
              <a:rPr lang="en-US" sz="900" dirty="0"/>
              <a:t>End 1L</a:t>
            </a:r>
          </a:p>
          <a:p>
            <a:pPr algn="ctr"/>
            <a:r>
              <a:rPr lang="en-US" sz="900" dirty="0"/>
              <a:t>induction</a:t>
            </a:r>
          </a:p>
        </p:txBody>
      </p:sp>
      <p:sp>
        <p:nvSpPr>
          <p:cNvPr id="113" name="TextBox 112"/>
          <p:cNvSpPr txBox="1"/>
          <p:nvPr/>
        </p:nvSpPr>
        <p:spPr>
          <a:xfrm>
            <a:off x="2257589" y="2382657"/>
            <a:ext cx="486784" cy="369332"/>
          </a:xfrm>
          <a:prstGeom prst="rect">
            <a:avLst/>
          </a:prstGeom>
          <a:noFill/>
        </p:spPr>
        <p:txBody>
          <a:bodyPr wrap="square" rtlCol="0">
            <a:spAutoFit/>
          </a:bodyPr>
          <a:lstStyle/>
          <a:p>
            <a:pPr algn="ctr"/>
            <a:r>
              <a:rPr lang="en-US" sz="900" dirty="0"/>
              <a:t>Start</a:t>
            </a:r>
          </a:p>
          <a:p>
            <a:pPr algn="ctr"/>
            <a:r>
              <a:rPr lang="en-US" sz="900" dirty="0"/>
              <a:t>1L</a:t>
            </a:r>
          </a:p>
        </p:txBody>
      </p:sp>
      <p:sp>
        <p:nvSpPr>
          <p:cNvPr id="114" name="TextBox 113"/>
          <p:cNvSpPr txBox="1"/>
          <p:nvPr/>
        </p:nvSpPr>
        <p:spPr>
          <a:xfrm>
            <a:off x="3636669" y="2382657"/>
            <a:ext cx="1033027" cy="369332"/>
          </a:xfrm>
          <a:prstGeom prst="rect">
            <a:avLst/>
          </a:prstGeom>
          <a:noFill/>
        </p:spPr>
        <p:txBody>
          <a:bodyPr wrap="square" rtlCol="0">
            <a:spAutoFit/>
          </a:bodyPr>
          <a:lstStyle/>
          <a:p>
            <a:pPr algn="ctr"/>
            <a:r>
              <a:rPr lang="en-US" sz="900" dirty="0"/>
              <a:t>End 1L</a:t>
            </a:r>
          </a:p>
          <a:p>
            <a:pPr algn="ctr"/>
            <a:r>
              <a:rPr lang="en-US" sz="900" dirty="0"/>
              <a:t>maintenance</a:t>
            </a:r>
          </a:p>
        </p:txBody>
      </p:sp>
      <p:sp>
        <p:nvSpPr>
          <p:cNvPr id="14" name="Rectangle 13"/>
          <p:cNvSpPr/>
          <p:nvPr/>
        </p:nvSpPr>
        <p:spPr bwMode="auto">
          <a:xfrm>
            <a:off x="1489846" y="3078989"/>
            <a:ext cx="586169" cy="305275"/>
          </a:xfrm>
          <a:prstGeom prst="rect">
            <a:avLst/>
          </a:prstGeom>
          <a:solidFill>
            <a:srgbClr val="D5622B"/>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eaLnBrk="0" fontAlgn="base" hangingPunct="0">
              <a:lnSpc>
                <a:spcPct val="80000"/>
              </a:lnSpc>
              <a:spcBef>
                <a:spcPct val="20000"/>
              </a:spcBef>
              <a:spcAft>
                <a:spcPct val="0"/>
              </a:spcAft>
              <a:buClr>
                <a:srgbClr val="FFFFFF"/>
              </a:buClr>
            </a:pPr>
            <a:r>
              <a:rPr lang="en-US" sz="1400" b="1" dirty="0">
                <a:solidFill>
                  <a:schemeClr val="bg1"/>
                </a:solidFill>
                <a:cs typeface="Arial" pitchFamily="34" charset="0"/>
              </a:rPr>
              <a:t>61%</a:t>
            </a:r>
          </a:p>
        </p:txBody>
      </p:sp>
      <p:sp>
        <p:nvSpPr>
          <p:cNvPr id="23" name="TextBox 22"/>
          <p:cNvSpPr txBox="1"/>
          <p:nvPr/>
        </p:nvSpPr>
        <p:spPr>
          <a:xfrm>
            <a:off x="955631" y="3078992"/>
            <a:ext cx="509791" cy="307777"/>
          </a:xfrm>
          <a:prstGeom prst="rect">
            <a:avLst/>
          </a:prstGeom>
          <a:noFill/>
        </p:spPr>
        <p:txBody>
          <a:bodyPr wrap="square" rtlCol="0">
            <a:spAutoFit/>
          </a:bodyPr>
          <a:lstStyle/>
          <a:p>
            <a:pPr algn="ctr"/>
            <a:r>
              <a:rPr lang="en-US" sz="1400" b="1" dirty="0"/>
              <a:t>2L</a:t>
            </a:r>
          </a:p>
        </p:txBody>
      </p:sp>
      <p:sp>
        <p:nvSpPr>
          <p:cNvPr id="29" name="TextBox 28"/>
          <p:cNvSpPr txBox="1"/>
          <p:nvPr/>
        </p:nvSpPr>
        <p:spPr>
          <a:xfrm>
            <a:off x="1110285" y="3554744"/>
            <a:ext cx="7852712" cy="261610"/>
          </a:xfrm>
          <a:prstGeom prst="rect">
            <a:avLst/>
          </a:prstGeom>
          <a:noFill/>
        </p:spPr>
        <p:txBody>
          <a:bodyPr wrap="square" rtlCol="0">
            <a:spAutoFit/>
          </a:bodyPr>
          <a:lstStyle/>
          <a:p>
            <a:r>
              <a:rPr lang="en-US" sz="1100" dirty="0"/>
              <a:t>Mean (95% CI): interval, 1L-2L, 16 m (15.0, 17.0); 2L, 9 m (8.64, 9.36)</a:t>
            </a:r>
          </a:p>
        </p:txBody>
      </p:sp>
      <p:cxnSp>
        <p:nvCxnSpPr>
          <p:cNvPr id="36" name="Straight Connector 35"/>
          <p:cNvCxnSpPr/>
          <p:nvPr/>
        </p:nvCxnSpPr>
        <p:spPr bwMode="auto">
          <a:xfrm rot="16200000">
            <a:off x="4075721" y="3177200"/>
            <a:ext cx="93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4" name="Straight Connector 43"/>
          <p:cNvCxnSpPr/>
          <p:nvPr/>
        </p:nvCxnSpPr>
        <p:spPr bwMode="auto">
          <a:xfrm rot="16200000">
            <a:off x="2401721" y="32312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5" name="Straight Connector 44"/>
          <p:cNvCxnSpPr/>
          <p:nvPr/>
        </p:nvCxnSpPr>
        <p:spPr bwMode="auto">
          <a:xfrm rot="16200000">
            <a:off x="4540121" y="32312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6" name="Straight Connector 45"/>
          <p:cNvCxnSpPr/>
          <p:nvPr/>
        </p:nvCxnSpPr>
        <p:spPr bwMode="auto">
          <a:xfrm rot="16200000">
            <a:off x="2272121" y="32312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7" name="Straight Connector 46"/>
          <p:cNvCxnSpPr/>
          <p:nvPr/>
        </p:nvCxnSpPr>
        <p:spPr bwMode="auto">
          <a:xfrm rot="16200000">
            <a:off x="5473241" y="32312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8" name="Straight Connector 47"/>
          <p:cNvCxnSpPr/>
          <p:nvPr/>
        </p:nvCxnSpPr>
        <p:spPr bwMode="auto">
          <a:xfrm rot="16200000">
            <a:off x="3205241" y="3231200"/>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74" name="Straight Connector 73"/>
          <p:cNvCxnSpPr/>
          <p:nvPr/>
        </p:nvCxnSpPr>
        <p:spPr bwMode="auto">
          <a:xfrm flipV="1">
            <a:off x="2358698" y="3221097"/>
            <a:ext cx="2293897" cy="12959"/>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93" name="Straight Connector 92"/>
          <p:cNvCxnSpPr/>
          <p:nvPr/>
        </p:nvCxnSpPr>
        <p:spPr bwMode="auto">
          <a:xfrm>
            <a:off x="4649476" y="3221096"/>
            <a:ext cx="910309" cy="0"/>
          </a:xfrm>
          <a:prstGeom prst="line">
            <a:avLst/>
          </a:prstGeom>
          <a:solidFill>
            <a:schemeClr val="accent1"/>
          </a:solidFill>
          <a:ln w="15875" cap="flat" cmpd="sng" algn="ctr">
            <a:solidFill>
              <a:schemeClr val="tx1">
                <a:lumMod val="95000"/>
              </a:schemeClr>
            </a:solidFill>
            <a:prstDash val="lgDash"/>
            <a:round/>
            <a:headEnd type="none" w="med" len="med"/>
            <a:tailEnd type="none" w="med" len="med"/>
          </a:ln>
          <a:effectLst/>
        </p:spPr>
      </p:cxnSp>
      <p:sp>
        <p:nvSpPr>
          <p:cNvPr id="103" name="TextBox 102"/>
          <p:cNvSpPr txBox="1"/>
          <p:nvPr/>
        </p:nvSpPr>
        <p:spPr>
          <a:xfrm>
            <a:off x="3732443" y="2927089"/>
            <a:ext cx="530807" cy="246221"/>
          </a:xfrm>
          <a:prstGeom prst="rect">
            <a:avLst/>
          </a:prstGeom>
          <a:noFill/>
        </p:spPr>
        <p:txBody>
          <a:bodyPr wrap="square" rtlCol="0">
            <a:spAutoFit/>
          </a:bodyPr>
          <a:lstStyle/>
          <a:p>
            <a:pPr algn="ctr"/>
            <a:r>
              <a:rPr lang="en-US" sz="1000" dirty="0"/>
              <a:t>10 m</a:t>
            </a:r>
          </a:p>
        </p:txBody>
      </p:sp>
      <p:sp>
        <p:nvSpPr>
          <p:cNvPr id="104" name="TextBox 103"/>
          <p:cNvSpPr txBox="1"/>
          <p:nvPr/>
        </p:nvSpPr>
        <p:spPr>
          <a:xfrm>
            <a:off x="4836609" y="2927091"/>
            <a:ext cx="489363" cy="246221"/>
          </a:xfrm>
          <a:prstGeom prst="rect">
            <a:avLst/>
          </a:prstGeom>
          <a:noFill/>
        </p:spPr>
        <p:txBody>
          <a:bodyPr wrap="square" rtlCol="0">
            <a:spAutoFit/>
          </a:bodyPr>
          <a:lstStyle/>
          <a:p>
            <a:pPr algn="ctr"/>
            <a:r>
              <a:rPr lang="en-US" sz="1000" dirty="0"/>
              <a:t>7 m</a:t>
            </a:r>
          </a:p>
        </p:txBody>
      </p:sp>
      <p:sp>
        <p:nvSpPr>
          <p:cNvPr id="115" name="TextBox 114"/>
          <p:cNvSpPr txBox="1"/>
          <p:nvPr/>
        </p:nvSpPr>
        <p:spPr>
          <a:xfrm>
            <a:off x="5325971" y="3312732"/>
            <a:ext cx="486784" cy="369332"/>
          </a:xfrm>
          <a:prstGeom prst="rect">
            <a:avLst/>
          </a:prstGeom>
          <a:noFill/>
        </p:spPr>
        <p:txBody>
          <a:bodyPr wrap="square" rtlCol="0">
            <a:spAutoFit/>
          </a:bodyPr>
          <a:lstStyle/>
          <a:p>
            <a:pPr algn="ctr"/>
            <a:r>
              <a:rPr lang="en-US" sz="900" dirty="0"/>
              <a:t>End</a:t>
            </a:r>
          </a:p>
          <a:p>
            <a:pPr algn="ctr"/>
            <a:r>
              <a:rPr lang="en-US" sz="900" dirty="0"/>
              <a:t>2L</a:t>
            </a:r>
          </a:p>
        </p:txBody>
      </p:sp>
      <p:sp>
        <p:nvSpPr>
          <p:cNvPr id="116" name="TextBox 115"/>
          <p:cNvSpPr txBox="1"/>
          <p:nvPr/>
        </p:nvSpPr>
        <p:spPr>
          <a:xfrm>
            <a:off x="4392851" y="3312733"/>
            <a:ext cx="486784" cy="369332"/>
          </a:xfrm>
          <a:prstGeom prst="rect">
            <a:avLst/>
          </a:prstGeom>
          <a:noFill/>
        </p:spPr>
        <p:txBody>
          <a:bodyPr wrap="square" rtlCol="0">
            <a:spAutoFit/>
          </a:bodyPr>
          <a:lstStyle/>
          <a:p>
            <a:pPr algn="ctr"/>
            <a:r>
              <a:rPr lang="en-US" sz="900" dirty="0"/>
              <a:t>Start</a:t>
            </a:r>
          </a:p>
          <a:p>
            <a:pPr algn="ctr"/>
            <a:r>
              <a:rPr lang="en-US" sz="900" dirty="0"/>
              <a:t>2L</a:t>
            </a:r>
          </a:p>
        </p:txBody>
      </p:sp>
      <p:sp>
        <p:nvSpPr>
          <p:cNvPr id="11" name="Rectangle 10"/>
          <p:cNvSpPr/>
          <p:nvPr/>
        </p:nvSpPr>
        <p:spPr bwMode="auto">
          <a:xfrm>
            <a:off x="1477634" y="3952339"/>
            <a:ext cx="586169" cy="305275"/>
          </a:xfrm>
          <a:prstGeom prst="rect">
            <a:avLst/>
          </a:prstGeom>
          <a:solidFill>
            <a:srgbClr val="D5622B"/>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eaLnBrk="0" fontAlgn="base" hangingPunct="0">
              <a:lnSpc>
                <a:spcPct val="80000"/>
              </a:lnSpc>
              <a:spcBef>
                <a:spcPct val="20000"/>
              </a:spcBef>
              <a:spcAft>
                <a:spcPct val="0"/>
              </a:spcAft>
              <a:buClr>
                <a:srgbClr val="FFFFFF"/>
              </a:buClr>
            </a:pPr>
            <a:r>
              <a:rPr lang="en-US" sz="1400" b="1" dirty="0">
                <a:solidFill>
                  <a:schemeClr val="bg1"/>
                </a:solidFill>
                <a:cs typeface="Arial" pitchFamily="34" charset="0"/>
              </a:rPr>
              <a:t>38%</a:t>
            </a:r>
          </a:p>
        </p:txBody>
      </p:sp>
      <p:sp>
        <p:nvSpPr>
          <p:cNvPr id="24" name="TextBox 23"/>
          <p:cNvSpPr txBox="1"/>
          <p:nvPr/>
        </p:nvSpPr>
        <p:spPr>
          <a:xfrm>
            <a:off x="955631" y="3958209"/>
            <a:ext cx="509791" cy="307777"/>
          </a:xfrm>
          <a:prstGeom prst="rect">
            <a:avLst/>
          </a:prstGeom>
          <a:noFill/>
        </p:spPr>
        <p:txBody>
          <a:bodyPr wrap="square" rtlCol="0">
            <a:spAutoFit/>
          </a:bodyPr>
          <a:lstStyle/>
          <a:p>
            <a:pPr algn="ctr"/>
            <a:r>
              <a:rPr lang="en-US" sz="1400" b="1" dirty="0"/>
              <a:t>3L</a:t>
            </a:r>
          </a:p>
        </p:txBody>
      </p:sp>
      <p:sp>
        <p:nvSpPr>
          <p:cNvPr id="30" name="TextBox 29"/>
          <p:cNvSpPr txBox="1"/>
          <p:nvPr/>
        </p:nvSpPr>
        <p:spPr>
          <a:xfrm>
            <a:off x="1110285" y="4356874"/>
            <a:ext cx="7852712" cy="261610"/>
          </a:xfrm>
          <a:prstGeom prst="rect">
            <a:avLst/>
          </a:prstGeom>
          <a:noFill/>
        </p:spPr>
        <p:txBody>
          <a:bodyPr wrap="square" rtlCol="0">
            <a:spAutoFit/>
          </a:bodyPr>
          <a:lstStyle/>
          <a:p>
            <a:r>
              <a:rPr lang="en-US" sz="1100" dirty="0"/>
              <a:t>Mean (95% CI): interval, 2L-3L, 11 m (10.22, 11.78); 3L, 8 m (7.63, 8.37)</a:t>
            </a:r>
          </a:p>
        </p:txBody>
      </p:sp>
      <p:cxnSp>
        <p:nvCxnSpPr>
          <p:cNvPr id="51" name="Straight Connector 50"/>
          <p:cNvCxnSpPr/>
          <p:nvPr/>
        </p:nvCxnSpPr>
        <p:spPr bwMode="auto">
          <a:xfrm rot="16200000">
            <a:off x="2401721" y="4112371"/>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2" name="Straight Connector 51"/>
          <p:cNvCxnSpPr/>
          <p:nvPr/>
        </p:nvCxnSpPr>
        <p:spPr bwMode="auto">
          <a:xfrm rot="16200000">
            <a:off x="4540121" y="4112371"/>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3" name="Straight Connector 52"/>
          <p:cNvCxnSpPr/>
          <p:nvPr/>
        </p:nvCxnSpPr>
        <p:spPr bwMode="auto">
          <a:xfrm rot="16200000">
            <a:off x="2272121" y="4112371"/>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4" name="Straight Connector 53"/>
          <p:cNvCxnSpPr/>
          <p:nvPr/>
        </p:nvCxnSpPr>
        <p:spPr bwMode="auto">
          <a:xfrm rot="16200000">
            <a:off x="6924763" y="4112371"/>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5" name="Straight Connector 54"/>
          <p:cNvCxnSpPr/>
          <p:nvPr/>
        </p:nvCxnSpPr>
        <p:spPr bwMode="auto">
          <a:xfrm rot="16200000">
            <a:off x="3205241" y="4112371"/>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6" name="Straight Connector 55"/>
          <p:cNvCxnSpPr/>
          <p:nvPr/>
        </p:nvCxnSpPr>
        <p:spPr bwMode="auto">
          <a:xfrm rot="16200000">
            <a:off x="5473243" y="4112371"/>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7" name="Straight Connector 56"/>
          <p:cNvCxnSpPr/>
          <p:nvPr/>
        </p:nvCxnSpPr>
        <p:spPr bwMode="auto">
          <a:xfrm rot="16200000">
            <a:off x="6121243" y="4112371"/>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78" name="Straight Connector 77"/>
          <p:cNvCxnSpPr/>
          <p:nvPr/>
        </p:nvCxnSpPr>
        <p:spPr bwMode="auto">
          <a:xfrm flipV="1">
            <a:off x="2384617" y="4102265"/>
            <a:ext cx="3836123" cy="12959"/>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95" name="Straight Connector 94"/>
          <p:cNvCxnSpPr/>
          <p:nvPr/>
        </p:nvCxnSpPr>
        <p:spPr bwMode="auto">
          <a:xfrm flipV="1">
            <a:off x="6220739" y="4102264"/>
            <a:ext cx="790552" cy="0"/>
          </a:xfrm>
          <a:prstGeom prst="line">
            <a:avLst/>
          </a:prstGeom>
          <a:solidFill>
            <a:schemeClr val="accent1"/>
          </a:solidFill>
          <a:ln w="15875" cap="flat" cmpd="sng" algn="ctr">
            <a:solidFill>
              <a:schemeClr val="tx1">
                <a:lumMod val="95000"/>
              </a:schemeClr>
            </a:solidFill>
            <a:prstDash val="lgDash"/>
            <a:round/>
            <a:headEnd type="none" w="med" len="med"/>
            <a:tailEnd type="none" w="med" len="med"/>
          </a:ln>
          <a:effectLst/>
        </p:spPr>
      </p:cxnSp>
      <p:sp>
        <p:nvSpPr>
          <p:cNvPr id="105" name="TextBox 104"/>
          <p:cNvSpPr txBox="1"/>
          <p:nvPr/>
        </p:nvSpPr>
        <p:spPr>
          <a:xfrm>
            <a:off x="5695081" y="3847132"/>
            <a:ext cx="474095" cy="246221"/>
          </a:xfrm>
          <a:prstGeom prst="rect">
            <a:avLst/>
          </a:prstGeom>
          <a:noFill/>
        </p:spPr>
        <p:txBody>
          <a:bodyPr wrap="square" rtlCol="0">
            <a:spAutoFit/>
          </a:bodyPr>
          <a:lstStyle/>
          <a:p>
            <a:pPr algn="ctr"/>
            <a:r>
              <a:rPr lang="en-US" sz="1000" dirty="0"/>
              <a:t>5 m</a:t>
            </a:r>
          </a:p>
        </p:txBody>
      </p:sp>
      <p:sp>
        <p:nvSpPr>
          <p:cNvPr id="106" name="TextBox 105"/>
          <p:cNvSpPr txBox="1"/>
          <p:nvPr/>
        </p:nvSpPr>
        <p:spPr>
          <a:xfrm>
            <a:off x="6362223" y="3847134"/>
            <a:ext cx="567940" cy="246221"/>
          </a:xfrm>
          <a:prstGeom prst="rect">
            <a:avLst/>
          </a:prstGeom>
          <a:noFill/>
        </p:spPr>
        <p:txBody>
          <a:bodyPr wrap="square" rtlCol="0">
            <a:spAutoFit/>
          </a:bodyPr>
          <a:lstStyle/>
          <a:p>
            <a:pPr algn="ctr"/>
            <a:r>
              <a:rPr lang="en-US" sz="1000" dirty="0"/>
              <a:t>6 m</a:t>
            </a:r>
          </a:p>
        </p:txBody>
      </p:sp>
      <p:sp>
        <p:nvSpPr>
          <p:cNvPr id="117" name="TextBox 116"/>
          <p:cNvSpPr txBox="1"/>
          <p:nvPr/>
        </p:nvSpPr>
        <p:spPr>
          <a:xfrm>
            <a:off x="6774359" y="4203763"/>
            <a:ext cx="486784" cy="369332"/>
          </a:xfrm>
          <a:prstGeom prst="rect">
            <a:avLst/>
          </a:prstGeom>
          <a:noFill/>
        </p:spPr>
        <p:txBody>
          <a:bodyPr wrap="square" rtlCol="0">
            <a:spAutoFit/>
          </a:bodyPr>
          <a:lstStyle/>
          <a:p>
            <a:pPr algn="ctr"/>
            <a:r>
              <a:rPr lang="en-US" sz="900" dirty="0"/>
              <a:t>End</a:t>
            </a:r>
          </a:p>
          <a:p>
            <a:pPr algn="ctr"/>
            <a:r>
              <a:rPr lang="en-US" sz="900" dirty="0"/>
              <a:t>3L</a:t>
            </a:r>
          </a:p>
        </p:txBody>
      </p:sp>
      <p:sp>
        <p:nvSpPr>
          <p:cNvPr id="118" name="TextBox 117"/>
          <p:cNvSpPr txBox="1"/>
          <p:nvPr/>
        </p:nvSpPr>
        <p:spPr>
          <a:xfrm>
            <a:off x="5983799" y="4203763"/>
            <a:ext cx="486784" cy="369332"/>
          </a:xfrm>
          <a:prstGeom prst="rect">
            <a:avLst/>
          </a:prstGeom>
          <a:noFill/>
        </p:spPr>
        <p:txBody>
          <a:bodyPr wrap="square" rtlCol="0">
            <a:spAutoFit/>
          </a:bodyPr>
          <a:lstStyle/>
          <a:p>
            <a:pPr algn="ctr"/>
            <a:r>
              <a:rPr lang="en-US" sz="900" dirty="0"/>
              <a:t>Start</a:t>
            </a:r>
          </a:p>
          <a:p>
            <a:pPr algn="ctr"/>
            <a:r>
              <a:rPr lang="en-US" sz="900" dirty="0"/>
              <a:t>3L</a:t>
            </a:r>
          </a:p>
        </p:txBody>
      </p:sp>
      <p:sp>
        <p:nvSpPr>
          <p:cNvPr id="15" name="Rectangle 14"/>
          <p:cNvSpPr/>
          <p:nvPr/>
        </p:nvSpPr>
        <p:spPr bwMode="auto">
          <a:xfrm>
            <a:off x="1502057" y="4680176"/>
            <a:ext cx="586169" cy="305275"/>
          </a:xfrm>
          <a:prstGeom prst="rect">
            <a:avLst/>
          </a:prstGeom>
          <a:solidFill>
            <a:srgbClr val="D5622B"/>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eaLnBrk="0" fontAlgn="base" hangingPunct="0">
              <a:lnSpc>
                <a:spcPct val="80000"/>
              </a:lnSpc>
              <a:spcBef>
                <a:spcPct val="20000"/>
              </a:spcBef>
              <a:spcAft>
                <a:spcPct val="0"/>
              </a:spcAft>
              <a:buClr>
                <a:srgbClr val="FFFFFF"/>
              </a:buClr>
            </a:pPr>
            <a:r>
              <a:rPr lang="en-US" sz="1400" b="1" dirty="0">
                <a:solidFill>
                  <a:schemeClr val="bg1"/>
                </a:solidFill>
                <a:cs typeface="Arial" pitchFamily="34" charset="0"/>
              </a:rPr>
              <a:t>15%</a:t>
            </a:r>
          </a:p>
        </p:txBody>
      </p:sp>
      <p:sp>
        <p:nvSpPr>
          <p:cNvPr id="25" name="TextBox 24"/>
          <p:cNvSpPr txBox="1"/>
          <p:nvPr/>
        </p:nvSpPr>
        <p:spPr>
          <a:xfrm>
            <a:off x="955631" y="4674310"/>
            <a:ext cx="481140" cy="307777"/>
          </a:xfrm>
          <a:prstGeom prst="rect">
            <a:avLst/>
          </a:prstGeom>
          <a:noFill/>
        </p:spPr>
        <p:txBody>
          <a:bodyPr wrap="square" rtlCol="0">
            <a:spAutoFit/>
          </a:bodyPr>
          <a:lstStyle/>
          <a:p>
            <a:pPr algn="ctr"/>
            <a:r>
              <a:rPr lang="en-US" sz="1400" b="1" dirty="0"/>
              <a:t>4L</a:t>
            </a:r>
          </a:p>
        </p:txBody>
      </p:sp>
      <p:sp>
        <p:nvSpPr>
          <p:cNvPr id="31" name="TextBox 30"/>
          <p:cNvSpPr txBox="1"/>
          <p:nvPr/>
        </p:nvSpPr>
        <p:spPr>
          <a:xfrm>
            <a:off x="1110287" y="5125167"/>
            <a:ext cx="7852711" cy="261610"/>
          </a:xfrm>
          <a:prstGeom prst="rect">
            <a:avLst/>
          </a:prstGeom>
          <a:noFill/>
        </p:spPr>
        <p:txBody>
          <a:bodyPr wrap="square" rtlCol="0">
            <a:spAutoFit/>
          </a:bodyPr>
          <a:lstStyle/>
          <a:p>
            <a:r>
              <a:rPr lang="en-US" sz="1100" dirty="0"/>
              <a:t>Mean (95% CI): interval, 3L-4L, 7 m (5.9, 8.1); 4L, 6 m (5.5, 6.5)</a:t>
            </a:r>
          </a:p>
        </p:txBody>
      </p:sp>
      <p:cxnSp>
        <p:nvCxnSpPr>
          <p:cNvPr id="60" name="Straight Connector 59"/>
          <p:cNvCxnSpPr/>
          <p:nvPr/>
        </p:nvCxnSpPr>
        <p:spPr bwMode="auto">
          <a:xfrm rot="16200000">
            <a:off x="2401721"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1" name="Straight Connector 60"/>
          <p:cNvCxnSpPr/>
          <p:nvPr/>
        </p:nvCxnSpPr>
        <p:spPr bwMode="auto">
          <a:xfrm rot="16200000">
            <a:off x="4540121"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2" name="Straight Connector 61"/>
          <p:cNvCxnSpPr/>
          <p:nvPr/>
        </p:nvCxnSpPr>
        <p:spPr bwMode="auto">
          <a:xfrm rot="16200000">
            <a:off x="2272121"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3" name="Straight Connector 62"/>
          <p:cNvCxnSpPr/>
          <p:nvPr/>
        </p:nvCxnSpPr>
        <p:spPr bwMode="auto">
          <a:xfrm rot="16200000">
            <a:off x="7326523"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4" name="Straight Connector 63"/>
          <p:cNvCxnSpPr/>
          <p:nvPr/>
        </p:nvCxnSpPr>
        <p:spPr bwMode="auto">
          <a:xfrm rot="16200000">
            <a:off x="3205241"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5" name="Straight Connector 64"/>
          <p:cNvCxnSpPr/>
          <p:nvPr/>
        </p:nvCxnSpPr>
        <p:spPr bwMode="auto">
          <a:xfrm rot="16200000">
            <a:off x="5473243"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6" name="Straight Connector 65"/>
          <p:cNvCxnSpPr/>
          <p:nvPr/>
        </p:nvCxnSpPr>
        <p:spPr bwMode="auto">
          <a:xfrm rot="16200000">
            <a:off x="6263803"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7" name="Straight Connector 66"/>
          <p:cNvCxnSpPr/>
          <p:nvPr/>
        </p:nvCxnSpPr>
        <p:spPr bwMode="auto">
          <a:xfrm rot="16200000">
            <a:off x="8117083"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8" name="Straight Connector 67"/>
          <p:cNvCxnSpPr/>
          <p:nvPr/>
        </p:nvCxnSpPr>
        <p:spPr bwMode="auto">
          <a:xfrm rot="16200000">
            <a:off x="6924763" y="483191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81" name="Straight Connector 80"/>
          <p:cNvCxnSpPr/>
          <p:nvPr/>
        </p:nvCxnSpPr>
        <p:spPr bwMode="auto">
          <a:xfrm flipV="1">
            <a:off x="2384618" y="4821809"/>
            <a:ext cx="5028431" cy="12959"/>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98" name="Straight Connector 97"/>
          <p:cNvCxnSpPr/>
          <p:nvPr/>
        </p:nvCxnSpPr>
        <p:spPr bwMode="auto">
          <a:xfrm flipV="1">
            <a:off x="7422889" y="4821808"/>
            <a:ext cx="790552" cy="0"/>
          </a:xfrm>
          <a:prstGeom prst="line">
            <a:avLst/>
          </a:prstGeom>
          <a:solidFill>
            <a:schemeClr val="accent1"/>
          </a:solidFill>
          <a:ln w="15875" cap="flat" cmpd="sng" algn="ctr">
            <a:solidFill>
              <a:schemeClr val="tx1">
                <a:lumMod val="95000"/>
              </a:schemeClr>
            </a:solidFill>
            <a:prstDash val="lgDash"/>
            <a:round/>
            <a:headEnd type="none" w="med" len="med"/>
            <a:tailEnd type="none" w="med" len="med"/>
          </a:ln>
          <a:effectLst/>
        </p:spPr>
      </p:cxnSp>
      <p:sp>
        <p:nvSpPr>
          <p:cNvPr id="119" name="TextBox 118"/>
          <p:cNvSpPr txBox="1"/>
          <p:nvPr/>
        </p:nvSpPr>
        <p:spPr>
          <a:xfrm>
            <a:off x="7976508" y="4933171"/>
            <a:ext cx="486784" cy="369332"/>
          </a:xfrm>
          <a:prstGeom prst="rect">
            <a:avLst/>
          </a:prstGeom>
          <a:noFill/>
        </p:spPr>
        <p:txBody>
          <a:bodyPr wrap="square" rtlCol="0">
            <a:spAutoFit/>
          </a:bodyPr>
          <a:lstStyle/>
          <a:p>
            <a:pPr algn="ctr"/>
            <a:r>
              <a:rPr lang="en-US" sz="900" dirty="0"/>
              <a:t>End</a:t>
            </a:r>
          </a:p>
          <a:p>
            <a:pPr algn="ctr"/>
            <a:r>
              <a:rPr lang="en-US" sz="900" dirty="0"/>
              <a:t>4L</a:t>
            </a:r>
          </a:p>
        </p:txBody>
      </p:sp>
      <p:sp>
        <p:nvSpPr>
          <p:cNvPr id="120" name="TextBox 119"/>
          <p:cNvSpPr txBox="1"/>
          <p:nvPr/>
        </p:nvSpPr>
        <p:spPr>
          <a:xfrm>
            <a:off x="7185948" y="4933171"/>
            <a:ext cx="486784" cy="369332"/>
          </a:xfrm>
          <a:prstGeom prst="rect">
            <a:avLst/>
          </a:prstGeom>
          <a:noFill/>
        </p:spPr>
        <p:txBody>
          <a:bodyPr wrap="square" rtlCol="0">
            <a:spAutoFit/>
          </a:bodyPr>
          <a:lstStyle/>
          <a:p>
            <a:pPr algn="ctr"/>
            <a:r>
              <a:rPr lang="en-US" sz="900" dirty="0"/>
              <a:t>Start</a:t>
            </a:r>
          </a:p>
          <a:p>
            <a:pPr algn="ctr"/>
            <a:r>
              <a:rPr lang="en-US" sz="900" dirty="0"/>
              <a:t>4L</a:t>
            </a:r>
          </a:p>
        </p:txBody>
      </p:sp>
      <p:sp>
        <p:nvSpPr>
          <p:cNvPr id="17" name="Rectangle 16"/>
          <p:cNvSpPr/>
          <p:nvPr/>
        </p:nvSpPr>
        <p:spPr bwMode="auto">
          <a:xfrm>
            <a:off x="1502058" y="5482459"/>
            <a:ext cx="586169" cy="305275"/>
          </a:xfrm>
          <a:prstGeom prst="rect">
            <a:avLst/>
          </a:prstGeom>
          <a:solidFill>
            <a:srgbClr val="D5622B"/>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eaLnBrk="0" fontAlgn="base" hangingPunct="0">
              <a:lnSpc>
                <a:spcPct val="80000"/>
              </a:lnSpc>
              <a:spcBef>
                <a:spcPct val="20000"/>
              </a:spcBef>
              <a:spcAft>
                <a:spcPct val="0"/>
              </a:spcAft>
              <a:buClr>
                <a:srgbClr val="FFFFFF"/>
              </a:buClr>
            </a:pPr>
            <a:r>
              <a:rPr lang="en-US" sz="1400" b="1" dirty="0">
                <a:solidFill>
                  <a:schemeClr val="bg1"/>
                </a:solidFill>
                <a:cs typeface="Arial" pitchFamily="34" charset="0"/>
              </a:rPr>
              <a:t>1%</a:t>
            </a:r>
          </a:p>
        </p:txBody>
      </p:sp>
      <p:sp>
        <p:nvSpPr>
          <p:cNvPr id="26" name="TextBox 25"/>
          <p:cNvSpPr txBox="1"/>
          <p:nvPr/>
        </p:nvSpPr>
        <p:spPr>
          <a:xfrm>
            <a:off x="955631" y="5470724"/>
            <a:ext cx="493352" cy="307777"/>
          </a:xfrm>
          <a:prstGeom prst="rect">
            <a:avLst/>
          </a:prstGeom>
          <a:noFill/>
        </p:spPr>
        <p:txBody>
          <a:bodyPr wrap="square" rtlCol="0">
            <a:spAutoFit/>
          </a:bodyPr>
          <a:lstStyle/>
          <a:p>
            <a:pPr algn="ctr"/>
            <a:r>
              <a:rPr lang="en-US" sz="1400" b="1" dirty="0"/>
              <a:t>5L</a:t>
            </a:r>
          </a:p>
        </p:txBody>
      </p:sp>
      <p:sp>
        <p:nvSpPr>
          <p:cNvPr id="32" name="TextBox 31"/>
          <p:cNvSpPr txBox="1"/>
          <p:nvPr/>
        </p:nvSpPr>
        <p:spPr>
          <a:xfrm>
            <a:off x="1110286" y="5875616"/>
            <a:ext cx="7852711" cy="261610"/>
          </a:xfrm>
          <a:prstGeom prst="rect">
            <a:avLst/>
          </a:prstGeom>
          <a:noFill/>
        </p:spPr>
        <p:txBody>
          <a:bodyPr wrap="square" rtlCol="0">
            <a:spAutoFit/>
          </a:bodyPr>
          <a:lstStyle/>
          <a:p>
            <a:r>
              <a:rPr lang="en-US" sz="1100" dirty="0"/>
              <a:t>Mean (95% CI): interval, 4L-5L, 3 m (1.8, 4.2); 5L, 4 m (3.15, 4.85)</a:t>
            </a:r>
          </a:p>
        </p:txBody>
      </p:sp>
      <p:cxnSp>
        <p:nvCxnSpPr>
          <p:cNvPr id="34" name="Straight Connector 33"/>
          <p:cNvCxnSpPr/>
          <p:nvPr/>
        </p:nvCxnSpPr>
        <p:spPr bwMode="auto">
          <a:xfrm rot="16200000">
            <a:off x="240172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35" name="Straight Connector 34"/>
          <p:cNvCxnSpPr/>
          <p:nvPr/>
        </p:nvCxnSpPr>
        <p:spPr bwMode="auto">
          <a:xfrm rot="16200000">
            <a:off x="454012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37" name="Straight Connector 36"/>
          <p:cNvCxnSpPr/>
          <p:nvPr/>
        </p:nvCxnSpPr>
        <p:spPr bwMode="auto">
          <a:xfrm rot="16200000">
            <a:off x="227212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2" name="Straight Connector 41"/>
          <p:cNvCxnSpPr/>
          <p:nvPr/>
        </p:nvCxnSpPr>
        <p:spPr bwMode="auto">
          <a:xfrm rot="16200000">
            <a:off x="732652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3" name="Straight Connector 42"/>
          <p:cNvCxnSpPr/>
          <p:nvPr/>
        </p:nvCxnSpPr>
        <p:spPr bwMode="auto">
          <a:xfrm rot="16200000">
            <a:off x="320524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49" name="Straight Connector 48"/>
          <p:cNvCxnSpPr/>
          <p:nvPr/>
        </p:nvCxnSpPr>
        <p:spPr bwMode="auto">
          <a:xfrm rot="16200000">
            <a:off x="547324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0" name="Straight Connector 49"/>
          <p:cNvCxnSpPr/>
          <p:nvPr/>
        </p:nvCxnSpPr>
        <p:spPr bwMode="auto">
          <a:xfrm rot="16200000">
            <a:off x="626380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8" name="Straight Connector 57"/>
          <p:cNvCxnSpPr/>
          <p:nvPr/>
        </p:nvCxnSpPr>
        <p:spPr bwMode="auto">
          <a:xfrm rot="16200000">
            <a:off x="824668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59" name="Straight Connector 58"/>
          <p:cNvCxnSpPr/>
          <p:nvPr/>
        </p:nvCxnSpPr>
        <p:spPr bwMode="auto">
          <a:xfrm rot="16200000">
            <a:off x="692476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69" name="Straight Connector 68"/>
          <p:cNvCxnSpPr/>
          <p:nvPr/>
        </p:nvCxnSpPr>
        <p:spPr bwMode="auto">
          <a:xfrm rot="16200000">
            <a:off x="877804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70" name="Straight Connector 69"/>
          <p:cNvCxnSpPr/>
          <p:nvPr/>
        </p:nvCxnSpPr>
        <p:spPr bwMode="auto">
          <a:xfrm rot="16200000">
            <a:off x="8117081" y="5604369"/>
            <a:ext cx="201600" cy="0"/>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84" name="Straight Connector 83"/>
          <p:cNvCxnSpPr/>
          <p:nvPr/>
        </p:nvCxnSpPr>
        <p:spPr bwMode="auto">
          <a:xfrm flipV="1">
            <a:off x="2371658" y="5601024"/>
            <a:ext cx="5961541" cy="1"/>
          </a:xfrm>
          <a:prstGeom prst="line">
            <a:avLst/>
          </a:prstGeom>
          <a:solidFill>
            <a:schemeClr val="accent1"/>
          </a:solidFill>
          <a:ln w="15875" cap="flat" cmpd="sng" algn="ctr">
            <a:solidFill>
              <a:schemeClr val="tx1">
                <a:lumMod val="95000"/>
              </a:schemeClr>
            </a:solidFill>
            <a:prstDash val="solid"/>
            <a:round/>
            <a:headEnd type="none" w="med" len="med"/>
            <a:tailEnd type="none" w="med" len="med"/>
          </a:ln>
          <a:effectLst/>
        </p:spPr>
      </p:cxnSp>
      <p:cxnSp>
        <p:nvCxnSpPr>
          <p:cNvPr id="99" name="Straight Connector 98"/>
          <p:cNvCxnSpPr/>
          <p:nvPr/>
        </p:nvCxnSpPr>
        <p:spPr bwMode="auto">
          <a:xfrm>
            <a:off x="8352881" y="5601023"/>
            <a:ext cx="511672" cy="0"/>
          </a:xfrm>
          <a:prstGeom prst="line">
            <a:avLst/>
          </a:prstGeom>
          <a:solidFill>
            <a:schemeClr val="accent1"/>
          </a:solidFill>
          <a:ln w="15875" cap="flat" cmpd="sng" algn="ctr">
            <a:solidFill>
              <a:schemeClr val="tx1">
                <a:lumMod val="95000"/>
              </a:schemeClr>
            </a:solidFill>
            <a:prstDash val="lgDash"/>
            <a:round/>
            <a:headEnd type="none" w="med" len="med"/>
            <a:tailEnd type="none" w="med" len="med"/>
          </a:ln>
          <a:effectLst/>
        </p:spPr>
      </p:cxnSp>
      <p:sp>
        <p:nvSpPr>
          <p:cNvPr id="121" name="TextBox 120"/>
          <p:cNvSpPr txBox="1"/>
          <p:nvPr/>
        </p:nvSpPr>
        <p:spPr>
          <a:xfrm>
            <a:off x="8634343" y="5689565"/>
            <a:ext cx="486784" cy="369332"/>
          </a:xfrm>
          <a:prstGeom prst="rect">
            <a:avLst/>
          </a:prstGeom>
          <a:noFill/>
        </p:spPr>
        <p:txBody>
          <a:bodyPr wrap="square" rtlCol="0">
            <a:spAutoFit/>
          </a:bodyPr>
          <a:lstStyle/>
          <a:p>
            <a:pPr algn="ctr"/>
            <a:r>
              <a:rPr lang="en-US" sz="900" dirty="0"/>
              <a:t>End</a:t>
            </a:r>
          </a:p>
          <a:p>
            <a:pPr algn="ctr"/>
            <a:r>
              <a:rPr lang="en-US" sz="900" dirty="0"/>
              <a:t>5L</a:t>
            </a:r>
          </a:p>
        </p:txBody>
      </p:sp>
      <p:sp>
        <p:nvSpPr>
          <p:cNvPr id="122" name="TextBox 121"/>
          <p:cNvSpPr txBox="1"/>
          <p:nvPr/>
        </p:nvSpPr>
        <p:spPr>
          <a:xfrm>
            <a:off x="8115941" y="5689566"/>
            <a:ext cx="486784" cy="369332"/>
          </a:xfrm>
          <a:prstGeom prst="rect">
            <a:avLst/>
          </a:prstGeom>
          <a:noFill/>
        </p:spPr>
        <p:txBody>
          <a:bodyPr wrap="square" rtlCol="0">
            <a:spAutoFit/>
          </a:bodyPr>
          <a:lstStyle/>
          <a:p>
            <a:pPr algn="ctr"/>
            <a:r>
              <a:rPr lang="en-US" sz="900" dirty="0"/>
              <a:t>Start</a:t>
            </a:r>
          </a:p>
          <a:p>
            <a:pPr algn="ctr"/>
            <a:r>
              <a:rPr lang="en-US" sz="900" dirty="0"/>
              <a:t>5L</a:t>
            </a:r>
          </a:p>
        </p:txBody>
      </p:sp>
      <p:sp>
        <p:nvSpPr>
          <p:cNvPr id="123" name="TextBox 122">
            <a:extLst>
              <a:ext uri="{FF2B5EF4-FFF2-40B4-BE49-F238E27FC236}">
                <a16:creationId xmlns:a16="http://schemas.microsoft.com/office/drawing/2014/main" id="{AFF654D0-7003-473A-90CC-10D40A3FF4AC}"/>
              </a:ext>
            </a:extLst>
          </p:cNvPr>
          <p:cNvSpPr txBox="1"/>
          <p:nvPr/>
        </p:nvSpPr>
        <p:spPr>
          <a:xfrm>
            <a:off x="268447" y="6434292"/>
            <a:ext cx="4216867" cy="256545"/>
          </a:xfrm>
          <a:prstGeom prst="rect">
            <a:avLst/>
          </a:prstGeom>
          <a:noFill/>
        </p:spPr>
        <p:txBody>
          <a:bodyPr wrap="square" rtlCol="0">
            <a:spAutoFit/>
          </a:bodyPr>
          <a:lstStyle/>
          <a:p>
            <a:r>
              <a:rPr lang="en-US" sz="1067" dirty="0">
                <a:solidFill>
                  <a:schemeClr val="bg1"/>
                </a:solidFill>
              </a:rPr>
              <a:t>Date of preparation: June 2018 Job bag Number UK-MM180052 </a:t>
            </a:r>
            <a:endParaRPr lang="en-GB" sz="1067" dirty="0">
              <a:solidFill>
                <a:schemeClr val="bg1"/>
              </a:solidFill>
            </a:endParaRP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28512" t="9671" r="24026" b="7747"/>
          <a:stretch/>
        </p:blipFill>
        <p:spPr>
          <a:xfrm>
            <a:off x="10790582" y="201756"/>
            <a:ext cx="1401418" cy="1282148"/>
          </a:xfrm>
          <a:prstGeom prst="rect">
            <a:avLst/>
          </a:prstGeom>
        </p:spPr>
      </p:pic>
    </p:spTree>
    <p:extLst>
      <p:ext uri="{BB962C8B-B14F-4D97-AF65-F5344CB8AC3E}">
        <p14:creationId xmlns:p14="http://schemas.microsoft.com/office/powerpoint/2010/main" val="62241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215C6-FE88-0D21-A07A-AF9612B164F6}"/>
              </a:ext>
            </a:extLst>
          </p:cNvPr>
          <p:cNvSpPr>
            <a:spLocks noGrp="1"/>
          </p:cNvSpPr>
          <p:nvPr>
            <p:ph type="title"/>
          </p:nvPr>
        </p:nvSpPr>
        <p:spPr>
          <a:xfrm>
            <a:off x="1115570" y="151750"/>
            <a:ext cx="10232136" cy="1014984"/>
          </a:xfrm>
        </p:spPr>
        <p:txBody>
          <a:bodyPr>
            <a:normAutofit/>
          </a:bodyPr>
          <a:lstStyle/>
          <a:p>
            <a:r>
              <a:rPr lang="en-GB" sz="4000" b="1" dirty="0"/>
              <a:t>Current NICE approvals</a:t>
            </a:r>
          </a:p>
        </p:txBody>
      </p:sp>
      <p:sp>
        <p:nvSpPr>
          <p:cNvPr id="4" name="TextBox 3">
            <a:extLst>
              <a:ext uri="{FF2B5EF4-FFF2-40B4-BE49-F238E27FC236}">
                <a16:creationId xmlns:a16="http://schemas.microsoft.com/office/drawing/2014/main" id="{B65871FE-E089-4931-D1D9-C9ABB73F4FD6}"/>
              </a:ext>
            </a:extLst>
          </p:cNvPr>
          <p:cNvSpPr txBox="1"/>
          <p:nvPr/>
        </p:nvSpPr>
        <p:spPr>
          <a:xfrm>
            <a:off x="1084305" y="1301625"/>
            <a:ext cx="1182094"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1st line</a:t>
            </a:r>
            <a:endParaRPr lang="en-GB"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20C7966-903E-254A-1458-A08F524A093C}"/>
              </a:ext>
            </a:extLst>
          </p:cNvPr>
          <p:cNvSpPr txBox="1"/>
          <p:nvPr/>
        </p:nvSpPr>
        <p:spPr>
          <a:xfrm>
            <a:off x="1117125" y="3414047"/>
            <a:ext cx="1182094"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2nd line</a:t>
            </a:r>
            <a:endParaRPr lang="en-GB"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8177D41-7D75-6205-F6C2-CB1D90481CED}"/>
              </a:ext>
            </a:extLst>
          </p:cNvPr>
          <p:cNvSpPr txBox="1"/>
          <p:nvPr/>
        </p:nvSpPr>
        <p:spPr>
          <a:xfrm>
            <a:off x="1084305" y="4724525"/>
            <a:ext cx="1182094" cy="368929"/>
          </a:xfrm>
          <a:prstGeom prst="rect">
            <a:avLst/>
          </a:prstGeom>
          <a:solidFill>
            <a:srgbClr val="F7F4F1"/>
          </a:solidFill>
          <a:ln w="28575">
            <a:solidFill>
              <a:srgbClr val="DED5CA"/>
            </a:solidFill>
          </a:ln>
        </p:spPr>
        <p:txBody>
          <a:bodyPr wrap="square" tIns="36000" bIns="36000" rtlCol="0">
            <a:spAutoFit/>
          </a:bodyPr>
          <a:lstStyle>
            <a:defPPr>
              <a:defRPr lang="en-US"/>
            </a:defPPr>
            <a:lvl1pPr algn="ctr">
              <a:defRPr/>
            </a:lvl1pP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3rd line</a:t>
            </a:r>
            <a:endParaRPr lang="en-GB">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1729D2E-B360-5E23-7FCC-B519A184E780}"/>
              </a:ext>
            </a:extLst>
          </p:cNvPr>
          <p:cNvSpPr txBox="1"/>
          <p:nvPr/>
        </p:nvSpPr>
        <p:spPr>
          <a:xfrm>
            <a:off x="1115570" y="5255776"/>
            <a:ext cx="1182094" cy="368929"/>
          </a:xfrm>
          <a:prstGeom prst="rect">
            <a:avLst/>
          </a:prstGeom>
          <a:solidFill>
            <a:srgbClr val="CDE3DA"/>
          </a:solidFill>
          <a:ln w="28575">
            <a:solidFill>
              <a:srgbClr val="37906D"/>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4th line</a:t>
            </a:r>
            <a:endParaRPr lang="en-GB"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25F0091E-5CA0-640C-4B27-D21C8B7EF01F}"/>
              </a:ext>
            </a:extLst>
          </p:cNvPr>
          <p:cNvSpPr txBox="1"/>
          <p:nvPr/>
        </p:nvSpPr>
        <p:spPr>
          <a:xfrm>
            <a:off x="2810525" y="962030"/>
            <a:ext cx="4207975" cy="389638"/>
          </a:xfrm>
          <a:prstGeom prst="rect">
            <a:avLst/>
          </a:prstGeom>
          <a:noFill/>
        </p:spPr>
        <p:txBody>
          <a:bodyPr wrap="square" rtlCol="0">
            <a:spAutoFit/>
          </a:bodyPr>
          <a:lstStyle/>
          <a:p>
            <a:pPr defTabSz="960120">
              <a:spcAft>
                <a:spcPts val="600"/>
              </a:spcAft>
            </a:pPr>
            <a:r>
              <a:rPr lang="en-GB" sz="1890" b="1" kern="1200" dirty="0">
                <a:solidFill>
                  <a:schemeClr val="tx1"/>
                </a:solidFill>
                <a:latin typeface="Arial" panose="020B0604020202020204" pitchFamily="34" charset="0"/>
                <a:ea typeface="+mn-ea"/>
                <a:cs typeface="Arial" panose="020B0604020202020204" pitchFamily="34" charset="0"/>
              </a:rPr>
              <a:t>Eligible</a:t>
            </a:r>
            <a:r>
              <a:rPr lang="en-GB" sz="1890" kern="1200" dirty="0">
                <a:solidFill>
                  <a:schemeClr val="tx1"/>
                </a:solidFill>
                <a:latin typeface="Arial" panose="020B0604020202020204" pitchFamily="34" charset="0"/>
                <a:ea typeface="+mn-ea"/>
                <a:cs typeface="Arial" panose="020B0604020202020204" pitchFamily="34" charset="0"/>
              </a:rPr>
              <a:t> for stem cell transplant</a:t>
            </a:r>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3F1BA8B-2B3E-8915-6FA6-11477AA1E829}"/>
              </a:ext>
            </a:extLst>
          </p:cNvPr>
          <p:cNvSpPr txBox="1"/>
          <p:nvPr/>
        </p:nvSpPr>
        <p:spPr>
          <a:xfrm>
            <a:off x="7286759" y="971235"/>
            <a:ext cx="4207975" cy="389638"/>
          </a:xfrm>
          <a:prstGeom prst="rect">
            <a:avLst/>
          </a:prstGeom>
          <a:noFill/>
        </p:spPr>
        <p:txBody>
          <a:bodyPr wrap="square" rtlCol="0">
            <a:spAutoFit/>
          </a:bodyPr>
          <a:lstStyle/>
          <a:p>
            <a:pPr defTabSz="960120">
              <a:spcAft>
                <a:spcPts val="600"/>
              </a:spcAft>
            </a:pPr>
            <a:r>
              <a:rPr lang="en-GB" sz="1890" b="1" kern="1200" dirty="0">
                <a:solidFill>
                  <a:schemeClr val="tx1"/>
                </a:solidFill>
                <a:latin typeface="Arial" panose="020B0604020202020204" pitchFamily="34" charset="0"/>
                <a:ea typeface="+mn-ea"/>
                <a:cs typeface="Arial" panose="020B0604020202020204" pitchFamily="34" charset="0"/>
              </a:rPr>
              <a:t>Not eligible</a:t>
            </a:r>
            <a:r>
              <a:rPr lang="en-GB" sz="1890" kern="1200" dirty="0">
                <a:solidFill>
                  <a:schemeClr val="tx1"/>
                </a:solidFill>
                <a:latin typeface="Arial" panose="020B0604020202020204" pitchFamily="34" charset="0"/>
                <a:ea typeface="+mn-ea"/>
                <a:cs typeface="Arial" panose="020B0604020202020204" pitchFamily="34" charset="0"/>
              </a:rPr>
              <a:t> for stem cell transplant</a:t>
            </a:r>
            <a:endParaRPr lang="en-GB"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F2CC04A-1865-CC06-0BFB-5FC5CDE5E2FB}"/>
              </a:ext>
            </a:extLst>
          </p:cNvPr>
          <p:cNvSpPr txBox="1"/>
          <p:nvPr/>
        </p:nvSpPr>
        <p:spPr>
          <a:xfrm>
            <a:off x="2480721" y="1307553"/>
            <a:ext cx="4207975" cy="368929"/>
          </a:xfrm>
          <a:prstGeom prst="rect">
            <a:avLst/>
          </a:prstGeom>
          <a:solidFill>
            <a:srgbClr val="C8E0E6"/>
          </a:solidFill>
          <a:ln w="28575">
            <a:solidFill>
              <a:srgbClr val="228096"/>
            </a:solidFill>
          </a:ln>
        </p:spPr>
        <p:txBody>
          <a:bodyPr wrap="square" tIns="36000" bIns="36000" rtlCol="0">
            <a:spAutoFit/>
          </a:bodyPr>
          <a:lstStyle/>
          <a:p>
            <a:pPr algn="ctr" defTabSz="960120">
              <a:spcAft>
                <a:spcPts val="600"/>
              </a:spcAft>
            </a:pPr>
            <a:r>
              <a:rPr lang="en-GB" sz="1890" u="sng" kern="1200" dirty="0">
                <a:solidFill>
                  <a:schemeClr val="tx1"/>
                </a:solidFill>
                <a:latin typeface="Arial" panose="020B0604020202020204" pitchFamily="34" charset="0"/>
                <a:ea typeface="+mn-ea"/>
                <a:cs typeface="Arial" panose="020B0604020202020204" pitchFamily="34" charset="0"/>
              </a:rPr>
              <a:t>DARA+BORT+THAL+DEX (TA763)</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F1FBECE-F6A4-0006-E88C-EA95D6B2E163}"/>
              </a:ext>
            </a:extLst>
          </p:cNvPr>
          <p:cNvSpPr txBox="1"/>
          <p:nvPr/>
        </p:nvSpPr>
        <p:spPr>
          <a:xfrm>
            <a:off x="2467666" y="1751434"/>
            <a:ext cx="4207975"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BORT+THAL+DEX (TA311) </a:t>
            </a:r>
            <a:endParaRPr lang="en-GB"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263ACDC-6963-9AF7-76E9-CD18CF2D908C}"/>
              </a:ext>
            </a:extLst>
          </p:cNvPr>
          <p:cNvSpPr txBox="1"/>
          <p:nvPr/>
        </p:nvSpPr>
        <p:spPr>
          <a:xfrm>
            <a:off x="2480721" y="2184646"/>
            <a:ext cx="4207975"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HDT+ASCT (NG35)</a:t>
            </a:r>
            <a:endParaRPr lang="en-GB"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D4A239A-FC90-1250-762C-707CA3A1BA59}"/>
              </a:ext>
            </a:extLst>
          </p:cNvPr>
          <p:cNvSpPr txBox="1"/>
          <p:nvPr/>
        </p:nvSpPr>
        <p:spPr>
          <a:xfrm>
            <a:off x="2480720" y="2629349"/>
            <a:ext cx="4207975"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LEN maintenance (TA680)</a:t>
            </a:r>
            <a:endParaRPr lang="en-GB">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45D93EA-044B-91B9-3188-03D91F336AD3}"/>
              </a:ext>
            </a:extLst>
          </p:cNvPr>
          <p:cNvSpPr txBox="1"/>
          <p:nvPr/>
        </p:nvSpPr>
        <p:spPr>
          <a:xfrm>
            <a:off x="7107920" y="1317734"/>
            <a:ext cx="4239781" cy="717495"/>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defRPr/>
            </a:lvl1pPr>
          </a:lstStyle>
          <a:p>
            <a:pPr defTabSz="960120">
              <a:spcAft>
                <a:spcPts val="600"/>
              </a:spcAft>
            </a:pPr>
            <a:r>
              <a:rPr lang="en-GB" u="sng" dirty="0">
                <a:latin typeface="Arial" panose="020B0604020202020204" pitchFamily="34" charset="0"/>
                <a:cs typeface="Arial" panose="020B0604020202020204" pitchFamily="34" charset="0"/>
              </a:rPr>
              <a:t>DARA+LEN+DEX(TA917)</a:t>
            </a:r>
          </a:p>
          <a:p>
            <a:pPr defTabSz="960120">
              <a:spcAft>
                <a:spcPts val="600"/>
              </a:spcAft>
            </a:pPr>
            <a:endParaRPr lang="en-GB"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B3FA51F9-F777-2D19-DFFA-089DC734A755}"/>
              </a:ext>
            </a:extLst>
          </p:cNvPr>
          <p:cNvSpPr txBox="1"/>
          <p:nvPr/>
        </p:nvSpPr>
        <p:spPr>
          <a:xfrm>
            <a:off x="7107919" y="2111910"/>
            <a:ext cx="4239781"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BORT+ALK A+CORTICO (TA228) </a:t>
            </a:r>
            <a:endParaRPr lang="en-GB"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005D1982-4A17-8F73-FDAE-D30DDB345A5A}"/>
              </a:ext>
            </a:extLst>
          </p:cNvPr>
          <p:cNvSpPr txBox="1"/>
          <p:nvPr/>
        </p:nvSpPr>
        <p:spPr>
          <a:xfrm>
            <a:off x="7107919" y="2558584"/>
            <a:ext cx="4239781"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LEN+DEX (TA587)</a:t>
            </a:r>
            <a:endParaRPr lang="en-GB">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BFA5F69-F824-05CD-3246-FFD4080C2FD3}"/>
              </a:ext>
            </a:extLst>
          </p:cNvPr>
          <p:cNvSpPr txBox="1"/>
          <p:nvPr/>
        </p:nvSpPr>
        <p:spPr>
          <a:xfrm>
            <a:off x="2469950" y="3414047"/>
            <a:ext cx="2597704" cy="626701"/>
          </a:xfrm>
          <a:prstGeom prst="rect">
            <a:avLst/>
          </a:prstGeom>
          <a:solidFill>
            <a:srgbClr val="BFD0DA"/>
          </a:solidFill>
          <a:ln w="28575">
            <a:solidFill>
              <a:srgbClr val="00436C"/>
            </a:solidFill>
          </a:ln>
        </p:spPr>
        <p:txBody>
          <a:bodyPr wrap="square" tIns="36000" bIns="36000" rtlCol="0">
            <a:spAutoFit/>
          </a:bodyPr>
          <a:lstStyle/>
          <a:p>
            <a:pPr algn="ctr" defTabSz="960120">
              <a:spcAft>
                <a:spcPts val="600"/>
              </a:spcAft>
            </a:pPr>
            <a:r>
              <a:rPr lang="en-GB" u="sng" dirty="0">
                <a:latin typeface="Arial" panose="020B0604020202020204" pitchFamily="34" charset="0"/>
                <a:cs typeface="Arial" panose="020B0604020202020204" pitchFamily="34" charset="0"/>
              </a:rPr>
              <a:t>DARA+BORT+DEX TA897 </a:t>
            </a:r>
            <a:endParaRPr lang="en-GB"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14BB6EC9-B8B9-EFAE-2528-A843AFDAA6D2}"/>
              </a:ext>
            </a:extLst>
          </p:cNvPr>
          <p:cNvSpPr txBox="1"/>
          <p:nvPr/>
        </p:nvSpPr>
        <p:spPr>
          <a:xfrm>
            <a:off x="5238385" y="3424996"/>
            <a:ext cx="2691902" cy="731345"/>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defRPr/>
            </a:lvl1pPr>
          </a:lstStyle>
          <a:p>
            <a:pPr defTabSz="960120">
              <a:spcAft>
                <a:spcPts val="600"/>
              </a:spcAft>
            </a:pPr>
            <a:r>
              <a:rPr lang="en-GB" sz="1890" dirty="0">
                <a:latin typeface="Arial" panose="020B0604020202020204" pitchFamily="34" charset="0"/>
                <a:cs typeface="Arial" panose="020B0604020202020204" pitchFamily="34" charset="0"/>
              </a:rPr>
              <a:t>SEL+</a:t>
            </a:r>
            <a:r>
              <a:rPr lang="en-GB" sz="1890" kern="1200" dirty="0">
                <a:solidFill>
                  <a:schemeClr val="tx1"/>
                </a:solidFill>
                <a:latin typeface="Arial" panose="020B0604020202020204" pitchFamily="34" charset="0"/>
                <a:ea typeface="+mn-ea"/>
                <a:cs typeface="Arial" panose="020B0604020202020204" pitchFamily="34" charset="0"/>
              </a:rPr>
              <a:t>BORT+DEX</a:t>
            </a:r>
          </a:p>
          <a:p>
            <a:pPr defTabSz="960120">
              <a:spcAft>
                <a:spcPts val="600"/>
              </a:spcAft>
            </a:pPr>
            <a:r>
              <a:rPr lang="en-GB" sz="1890" dirty="0">
                <a:latin typeface="Arial" panose="020B0604020202020204" pitchFamily="34" charset="0"/>
                <a:cs typeface="Arial" panose="020B0604020202020204" pitchFamily="34" charset="0"/>
              </a:rPr>
              <a:t>TA974</a:t>
            </a:r>
            <a:endParaRPr lang="en-GB"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4EF96BB1-33B8-3D08-325C-568828EF0F2D}"/>
              </a:ext>
            </a:extLst>
          </p:cNvPr>
          <p:cNvSpPr txBox="1"/>
          <p:nvPr/>
        </p:nvSpPr>
        <p:spPr>
          <a:xfrm>
            <a:off x="8052753" y="3416631"/>
            <a:ext cx="3294947"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CAR+DEX+LEN (TA695)</a:t>
            </a:r>
            <a:endParaRPr lang="en-GB">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BE55347F-FBF4-6278-2B8E-07011CC31BC1}"/>
              </a:ext>
            </a:extLst>
          </p:cNvPr>
          <p:cNvSpPr txBox="1"/>
          <p:nvPr/>
        </p:nvSpPr>
        <p:spPr>
          <a:xfrm>
            <a:off x="5238385" y="4271845"/>
            <a:ext cx="2691902"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CAR+DEX (TA171)</a:t>
            </a:r>
            <a:endParaRPr lang="en-GB"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D974F94-83AF-C4B3-FE9F-EB10B5EE4180}"/>
              </a:ext>
            </a:extLst>
          </p:cNvPr>
          <p:cNvSpPr txBox="1"/>
          <p:nvPr/>
        </p:nvSpPr>
        <p:spPr>
          <a:xfrm>
            <a:off x="2469949" y="4119357"/>
            <a:ext cx="2597705"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LEN+DEX (TA586)</a:t>
            </a:r>
            <a:endParaRPr lang="en-GB">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16A86D40-89FF-5674-A9C7-41FF53A3782C}"/>
              </a:ext>
            </a:extLst>
          </p:cNvPr>
          <p:cNvSpPr txBox="1"/>
          <p:nvPr/>
        </p:nvSpPr>
        <p:spPr>
          <a:xfrm>
            <a:off x="8051529" y="3897979"/>
            <a:ext cx="3296171"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lstStyle>
          <a:p>
            <a:pPr defTabSz="960120">
              <a:spcAft>
                <a:spcPts val="600"/>
              </a:spcAft>
            </a:pPr>
            <a:r>
              <a:rPr lang="en-GB" sz="1890" u="sng" kern="1200" dirty="0">
                <a:solidFill>
                  <a:schemeClr val="tx1"/>
                </a:solidFill>
                <a:latin typeface="Arial" panose="020B0604020202020204" pitchFamily="34" charset="0"/>
                <a:ea typeface="+mn-ea"/>
                <a:cs typeface="Arial" panose="020B0604020202020204" pitchFamily="34" charset="0"/>
              </a:rPr>
              <a:t>BORT+DEX (TA129)</a:t>
            </a:r>
            <a:endParaRPr lang="en-GB" u="sng"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3EE32FC9-B12B-0B07-30B3-0397D6FCA999}"/>
              </a:ext>
            </a:extLst>
          </p:cNvPr>
          <p:cNvSpPr txBox="1"/>
          <p:nvPr/>
        </p:nvSpPr>
        <p:spPr>
          <a:xfrm>
            <a:off x="2445238" y="4724524"/>
            <a:ext cx="3143513" cy="368929"/>
          </a:xfrm>
          <a:prstGeom prst="rect">
            <a:avLst/>
          </a:prstGeom>
          <a:solidFill>
            <a:srgbClr val="F7F4F1"/>
          </a:solidFill>
          <a:ln w="28575">
            <a:solidFill>
              <a:srgbClr val="DED5CA"/>
            </a:solidFill>
          </a:ln>
        </p:spPr>
        <p:txBody>
          <a:bodyPr wrap="square" tIns="36000" bIns="36000" rtlCol="0">
            <a:spAutoFit/>
          </a:bodyPr>
          <a:lstStyle/>
          <a:p>
            <a:pPr algn="ct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PAN+BORT+DEX (TA380)</a:t>
            </a:r>
            <a:endParaRPr lang="en-GB"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EC6C3F70-0739-184B-C997-2AC06997CB9E}"/>
              </a:ext>
            </a:extLst>
          </p:cNvPr>
          <p:cNvSpPr txBox="1"/>
          <p:nvPr/>
        </p:nvSpPr>
        <p:spPr>
          <a:xfrm>
            <a:off x="5634274" y="4733754"/>
            <a:ext cx="2535999" cy="368929"/>
          </a:xfrm>
          <a:prstGeom prst="rect">
            <a:avLst/>
          </a:prstGeom>
          <a:solidFill>
            <a:srgbClr val="F7F4F1"/>
          </a:solidFill>
          <a:ln w="28575">
            <a:solidFill>
              <a:srgbClr val="DED5CA"/>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LEN+DEX (TA171)</a:t>
            </a:r>
            <a:endParaRPr lang="en-GB">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9EBE4A14-13B6-DDCC-3264-A733C77F1AAC}"/>
              </a:ext>
            </a:extLst>
          </p:cNvPr>
          <p:cNvSpPr txBox="1"/>
          <p:nvPr/>
        </p:nvSpPr>
        <p:spPr>
          <a:xfrm>
            <a:off x="8303592" y="4724523"/>
            <a:ext cx="3044108" cy="368929"/>
          </a:xfrm>
          <a:prstGeom prst="rect">
            <a:avLst/>
          </a:prstGeom>
          <a:solidFill>
            <a:srgbClr val="F7F4F1"/>
          </a:solidFill>
          <a:ln w="28575">
            <a:solidFill>
              <a:srgbClr val="DED5CA"/>
            </a:solidFill>
          </a:ln>
        </p:spPr>
        <p:txBody>
          <a:bodyPr wrap="square" tIns="36000" bIns="36000" rtlCol="0">
            <a:spAutoFit/>
          </a:bodyPr>
          <a:lstStyle>
            <a:defPPr>
              <a:defRPr lang="en-US"/>
            </a:defPPr>
            <a:lvl1pPr algn="ct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IXA+LEN+DEX (TA870)</a:t>
            </a:r>
            <a:endParaRPr lang="en-GB"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A115FA3-CF1D-D228-F00C-A4153AFF22FF}"/>
              </a:ext>
            </a:extLst>
          </p:cNvPr>
          <p:cNvSpPr txBox="1"/>
          <p:nvPr/>
        </p:nvSpPr>
        <p:spPr>
          <a:xfrm>
            <a:off x="2467666" y="5255776"/>
            <a:ext cx="1441104" cy="681867"/>
          </a:xfrm>
          <a:prstGeom prst="rect">
            <a:avLst/>
          </a:prstGeom>
          <a:solidFill>
            <a:srgbClr val="CDE3DA"/>
          </a:solidFill>
          <a:ln w="28575">
            <a:solidFill>
              <a:srgbClr val="37906D"/>
            </a:solidFill>
          </a:ln>
        </p:spPr>
        <p:txBody>
          <a:bodyPr wrap="square" rtlCol="0">
            <a:spAutoFit/>
          </a:bodyPr>
          <a:lstStyle/>
          <a:p>
            <a:pPr algn="ct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POM+DEX (TA427)</a:t>
            </a:r>
            <a:endParaRPr lang="en-GB"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4F22E654-58B4-44EE-4D56-79D1461ED60B}"/>
              </a:ext>
            </a:extLst>
          </p:cNvPr>
          <p:cNvSpPr txBox="1"/>
          <p:nvPr/>
        </p:nvSpPr>
        <p:spPr>
          <a:xfrm>
            <a:off x="4016994" y="5235359"/>
            <a:ext cx="1189404" cy="681867"/>
          </a:xfrm>
          <a:prstGeom prst="rect">
            <a:avLst/>
          </a:prstGeom>
          <a:solidFill>
            <a:srgbClr val="CDE3DA"/>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DARA (TA783)</a:t>
            </a:r>
            <a:endParaRPr lang="en-GB"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FFA85E08-09E8-95E9-E4B5-B416721EA44E}"/>
              </a:ext>
            </a:extLst>
          </p:cNvPr>
          <p:cNvSpPr txBox="1"/>
          <p:nvPr/>
        </p:nvSpPr>
        <p:spPr>
          <a:xfrm>
            <a:off x="7638738" y="5244356"/>
            <a:ext cx="1857911" cy="681867"/>
          </a:xfrm>
          <a:prstGeom prst="rect">
            <a:avLst/>
          </a:prstGeom>
          <a:solidFill>
            <a:srgbClr val="CDE3DA"/>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IXA+LEN+DEX (TA870)</a:t>
            </a:r>
            <a:endParaRPr lang="en-GB"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B76B038-C559-48B5-4E50-5B91476A2EE2}"/>
              </a:ext>
            </a:extLst>
          </p:cNvPr>
          <p:cNvSpPr txBox="1"/>
          <p:nvPr/>
        </p:nvSpPr>
        <p:spPr>
          <a:xfrm>
            <a:off x="5314622" y="5235359"/>
            <a:ext cx="2159517" cy="681867"/>
          </a:xfrm>
          <a:prstGeom prst="rect">
            <a:avLst/>
          </a:prstGeom>
          <a:solidFill>
            <a:srgbClr val="CDE3DA"/>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PAN+BORT+DEX (TA380)</a:t>
            </a:r>
            <a:endParaRPr lang="en-GB"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C45D93EA-044B-91B9-3188-03D91F336AD3}"/>
              </a:ext>
            </a:extLst>
          </p:cNvPr>
          <p:cNvSpPr txBox="1"/>
          <p:nvPr/>
        </p:nvSpPr>
        <p:spPr>
          <a:xfrm>
            <a:off x="7107919" y="2991790"/>
            <a:ext cx="4239781"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THAL+ALK A+CORTICO (TA228)</a:t>
            </a:r>
            <a:endParaRPr lang="en-GB" dirty="0">
              <a:latin typeface="Arial" panose="020B0604020202020204" pitchFamily="34" charset="0"/>
              <a:cs typeface="Arial" panose="020B0604020202020204" pitchFamily="34" charset="0"/>
            </a:endParaRPr>
          </a:p>
        </p:txBody>
      </p:sp>
      <p:sp>
        <p:nvSpPr>
          <p:cNvPr id="33" name="TextBox 32"/>
          <p:cNvSpPr txBox="1"/>
          <p:nvPr/>
        </p:nvSpPr>
        <p:spPr>
          <a:xfrm>
            <a:off x="9661248" y="5244356"/>
            <a:ext cx="1996755" cy="923330"/>
          </a:xfrm>
          <a:prstGeom prst="rect">
            <a:avLst/>
          </a:prstGeom>
          <a:solidFill>
            <a:srgbClr val="FFC000"/>
          </a:solidFill>
          <a:ln w="28575">
            <a:solidFill>
              <a:schemeClr val="accent2">
                <a:lumMod val="75000"/>
              </a:schemeClr>
            </a:solidFill>
          </a:ln>
        </p:spPr>
        <p:txBody>
          <a:bodyPr wrap="square" rtlCol="0">
            <a:spAutoFit/>
          </a:bodyPr>
          <a:lstStyle/>
          <a:p>
            <a:r>
              <a:rPr lang="en-GB" dirty="0" err="1"/>
              <a:t>Teclistamab</a:t>
            </a:r>
            <a:endParaRPr lang="en-GB" dirty="0"/>
          </a:p>
          <a:p>
            <a:r>
              <a:rPr lang="en-GB" dirty="0"/>
              <a:t> or</a:t>
            </a:r>
          </a:p>
          <a:p>
            <a:r>
              <a:rPr lang="en-GB" dirty="0" err="1"/>
              <a:t>Elranatamab</a:t>
            </a:r>
            <a:endParaRPr lang="en-GB" dirty="0"/>
          </a:p>
        </p:txBody>
      </p:sp>
      <p:sp>
        <p:nvSpPr>
          <p:cNvPr id="34" name="TextBox 33">
            <a:extLst>
              <a:ext uri="{FF2B5EF4-FFF2-40B4-BE49-F238E27FC236}">
                <a16:creationId xmlns:a16="http://schemas.microsoft.com/office/drawing/2014/main" id="{D1729D2E-B360-5E23-7FCC-B519A184E780}"/>
              </a:ext>
            </a:extLst>
          </p:cNvPr>
          <p:cNvSpPr txBox="1"/>
          <p:nvPr/>
        </p:nvSpPr>
        <p:spPr>
          <a:xfrm>
            <a:off x="1115570" y="6044161"/>
            <a:ext cx="1182094" cy="368929"/>
          </a:xfrm>
          <a:prstGeom prst="rect">
            <a:avLst/>
          </a:prstGeom>
          <a:solidFill>
            <a:schemeClr val="accent6">
              <a:lumMod val="40000"/>
              <a:lumOff val="60000"/>
            </a:schemeClr>
          </a:solidFill>
          <a:ln w="28575">
            <a:solidFill>
              <a:srgbClr val="37906D"/>
            </a:solidFill>
          </a:ln>
        </p:spPr>
        <p:txBody>
          <a:bodyPr wrap="square" tIns="36000" bIns="36000" rtlCol="0">
            <a:spAutoFit/>
          </a:bodyPr>
          <a:lstStyle>
            <a:defPPr>
              <a:defRPr lang="en-US"/>
            </a:defPPr>
            <a:lvl1pPr algn="ctr">
              <a:defRPr/>
            </a:lvl1pPr>
          </a:lstStyle>
          <a:p>
            <a:pPr defTabSz="960120">
              <a:spcAft>
                <a:spcPts val="600"/>
              </a:spcAft>
            </a:pPr>
            <a:r>
              <a:rPr lang="en-GB" sz="1890" dirty="0">
                <a:latin typeface="Arial" panose="020B0604020202020204" pitchFamily="34" charset="0"/>
                <a:cs typeface="Arial" panose="020B0604020202020204" pitchFamily="34" charset="0"/>
              </a:rPr>
              <a:t>5</a:t>
            </a:r>
            <a:r>
              <a:rPr lang="en-GB" sz="1890" kern="1200" dirty="0">
                <a:solidFill>
                  <a:schemeClr val="tx1"/>
                </a:solidFill>
                <a:latin typeface="Arial" panose="020B0604020202020204" pitchFamily="34" charset="0"/>
                <a:ea typeface="+mn-ea"/>
                <a:cs typeface="Arial" panose="020B0604020202020204" pitchFamily="34" charset="0"/>
              </a:rPr>
              <a:t>th line</a:t>
            </a:r>
            <a:endParaRPr lang="en-GB" dirty="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0B76B038-C559-48B5-4E50-5B91476A2EE2}"/>
              </a:ext>
            </a:extLst>
          </p:cNvPr>
          <p:cNvSpPr txBox="1"/>
          <p:nvPr/>
        </p:nvSpPr>
        <p:spPr>
          <a:xfrm>
            <a:off x="2462263" y="6039742"/>
            <a:ext cx="2159517" cy="681867"/>
          </a:xfrm>
          <a:prstGeom prst="rect">
            <a:avLst/>
          </a:prstGeom>
          <a:solidFill>
            <a:schemeClr val="accent6">
              <a:lumMod val="40000"/>
              <a:lumOff val="60000"/>
            </a:schemeClr>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PAN+BORT+DEX (TA380)</a:t>
            </a:r>
            <a:endParaRPr lang="en-GB" dirty="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0B76B038-C559-48B5-4E50-5B91476A2EE2}"/>
              </a:ext>
            </a:extLst>
          </p:cNvPr>
          <p:cNvSpPr txBox="1"/>
          <p:nvPr/>
        </p:nvSpPr>
        <p:spPr>
          <a:xfrm>
            <a:off x="4786378" y="6031259"/>
            <a:ext cx="3263763" cy="750975"/>
          </a:xfrm>
          <a:prstGeom prst="rect">
            <a:avLst/>
          </a:prstGeom>
          <a:solidFill>
            <a:schemeClr val="accent6">
              <a:lumMod val="40000"/>
              <a:lumOff val="60000"/>
            </a:schemeClr>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SEL+DEX (TA970)</a:t>
            </a:r>
          </a:p>
          <a:p>
            <a:pPr defTabSz="960120">
              <a:spcAft>
                <a:spcPts val="600"/>
              </a:spcAft>
            </a:pPr>
            <a:r>
              <a:rPr lang="en-GB" sz="1890" dirty="0" err="1">
                <a:latin typeface="Arial" panose="020B0604020202020204" pitchFamily="34" charset="0"/>
                <a:cs typeface="Arial" panose="020B0604020202020204" pitchFamily="34" charset="0"/>
              </a:rPr>
              <a:t>Penta</a:t>
            </a:r>
            <a:r>
              <a:rPr lang="en-GB" sz="1890" dirty="0">
                <a:latin typeface="Arial" panose="020B0604020202020204" pitchFamily="34" charset="0"/>
                <a:cs typeface="Arial" panose="020B0604020202020204" pitchFamily="34" charset="0"/>
              </a:rPr>
              <a:t> drug refractory</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0406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14AE1A-D253-1A73-F431-BCC51AEF47CA}"/>
              </a:ext>
            </a:extLst>
          </p:cNvPr>
          <p:cNvPicPr>
            <a:picLocks noChangeAspect="1"/>
          </p:cNvPicPr>
          <p:nvPr/>
        </p:nvPicPr>
        <p:blipFill>
          <a:blip r:embed="rId2">
            <a:duotone>
              <a:schemeClr val="bg2">
                <a:shade val="45000"/>
                <a:satMod val="135000"/>
              </a:schemeClr>
              <a:prstClr val="white"/>
            </a:duotone>
          </a:blip>
          <a:srcRect t="8537"/>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GB" dirty="0"/>
              <a:t>Choosing first line therapy </a:t>
            </a:r>
          </a:p>
        </p:txBody>
      </p:sp>
      <p:graphicFrame>
        <p:nvGraphicFramePr>
          <p:cNvPr id="5" name="Content Placeholder 2">
            <a:extLst>
              <a:ext uri="{FF2B5EF4-FFF2-40B4-BE49-F238E27FC236}">
                <a16:creationId xmlns:a16="http://schemas.microsoft.com/office/drawing/2014/main" id="{0673CECF-4A08-D1A3-AB5B-D68850864A97}"/>
              </a:ext>
            </a:extLst>
          </p:cNvPr>
          <p:cNvGraphicFramePr>
            <a:graphicFrameLocks noGrp="1"/>
          </p:cNvGraphicFramePr>
          <p:nvPr>
            <p:ph idx="1"/>
            <p:extLst>
              <p:ext uri="{D42A27DB-BD31-4B8C-83A1-F6EECF244321}">
                <p14:modId xmlns:p14="http://schemas.microsoft.com/office/powerpoint/2010/main" val="18568097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019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9863"/>
            <a:ext cx="10515600" cy="1004594"/>
          </a:xfrm>
        </p:spPr>
        <p:txBody>
          <a:bodyPr>
            <a:normAutofit/>
          </a:bodyPr>
          <a:lstStyle/>
          <a:p>
            <a:pPr algn="ctr"/>
            <a:r>
              <a:rPr lang="en-GB">
                <a:solidFill>
                  <a:srgbClr val="FFFFFF"/>
                </a:solidFill>
              </a:rPr>
              <a:t>Supportive Therapies </a:t>
            </a:r>
          </a:p>
        </p:txBody>
      </p:sp>
      <p:sp>
        <p:nvSpPr>
          <p:cNvPr id="12" name="Rectangle: Rounded Corners 11">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1938382493"/>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5796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E02239D2-A05D-4A1C-9F06-FBA7FC730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09650" y="729455"/>
            <a:ext cx="8985250" cy="1118394"/>
          </a:xfrm>
        </p:spPr>
        <p:txBody>
          <a:bodyPr anchor="t">
            <a:normAutofit/>
          </a:bodyPr>
          <a:lstStyle/>
          <a:p>
            <a:r>
              <a:rPr lang="en-GB" sz="4000" dirty="0"/>
              <a:t>Choosing therapy at relapse  </a:t>
            </a:r>
          </a:p>
        </p:txBody>
      </p:sp>
      <p:graphicFrame>
        <p:nvGraphicFramePr>
          <p:cNvPr id="5" name="Content Placeholder 2">
            <a:extLst>
              <a:ext uri="{FF2B5EF4-FFF2-40B4-BE49-F238E27FC236}">
                <a16:creationId xmlns:a16="http://schemas.microsoft.com/office/drawing/2014/main" id="{1B1A78CC-C896-C11F-F199-567EE2D2C2BE}"/>
              </a:ext>
            </a:extLst>
          </p:cNvPr>
          <p:cNvGraphicFramePr>
            <a:graphicFrameLocks noGrp="1"/>
          </p:cNvGraphicFramePr>
          <p:nvPr>
            <p:ph idx="1"/>
            <p:extLst>
              <p:ext uri="{D42A27DB-BD31-4B8C-83A1-F6EECF244321}">
                <p14:modId xmlns:p14="http://schemas.microsoft.com/office/powerpoint/2010/main" val="3853557074"/>
              </p:ext>
            </p:extLst>
          </p:nvPr>
        </p:nvGraphicFramePr>
        <p:xfrm>
          <a:off x="1009650" y="1847849"/>
          <a:ext cx="9994900" cy="4254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1167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215C6-FE88-0D21-A07A-AF9612B164F6}"/>
              </a:ext>
            </a:extLst>
          </p:cNvPr>
          <p:cNvSpPr>
            <a:spLocks noGrp="1"/>
          </p:cNvSpPr>
          <p:nvPr>
            <p:ph type="title"/>
          </p:nvPr>
        </p:nvSpPr>
        <p:spPr>
          <a:xfrm>
            <a:off x="1115570" y="151750"/>
            <a:ext cx="10232136" cy="1014984"/>
          </a:xfrm>
        </p:spPr>
        <p:txBody>
          <a:bodyPr>
            <a:normAutofit/>
          </a:bodyPr>
          <a:lstStyle/>
          <a:p>
            <a:r>
              <a:rPr lang="en-GB" sz="4000" b="1" dirty="0"/>
              <a:t>Current NICE approvals</a:t>
            </a:r>
          </a:p>
        </p:txBody>
      </p:sp>
      <p:sp>
        <p:nvSpPr>
          <p:cNvPr id="4" name="TextBox 3">
            <a:extLst>
              <a:ext uri="{FF2B5EF4-FFF2-40B4-BE49-F238E27FC236}">
                <a16:creationId xmlns:a16="http://schemas.microsoft.com/office/drawing/2014/main" id="{B65871FE-E089-4931-D1D9-C9ABB73F4FD6}"/>
              </a:ext>
            </a:extLst>
          </p:cNvPr>
          <p:cNvSpPr txBox="1"/>
          <p:nvPr/>
        </p:nvSpPr>
        <p:spPr>
          <a:xfrm>
            <a:off x="1084305" y="1301625"/>
            <a:ext cx="1182094"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1st line</a:t>
            </a:r>
            <a:endParaRPr lang="en-GB"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20C7966-903E-254A-1458-A08F524A093C}"/>
              </a:ext>
            </a:extLst>
          </p:cNvPr>
          <p:cNvSpPr txBox="1"/>
          <p:nvPr/>
        </p:nvSpPr>
        <p:spPr>
          <a:xfrm>
            <a:off x="1117125" y="3414047"/>
            <a:ext cx="1182094"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2nd line</a:t>
            </a:r>
            <a:endParaRPr lang="en-GB"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8177D41-7D75-6205-F6C2-CB1D90481CED}"/>
              </a:ext>
            </a:extLst>
          </p:cNvPr>
          <p:cNvSpPr txBox="1"/>
          <p:nvPr/>
        </p:nvSpPr>
        <p:spPr>
          <a:xfrm>
            <a:off x="1084305" y="4724525"/>
            <a:ext cx="1182094" cy="368929"/>
          </a:xfrm>
          <a:prstGeom prst="rect">
            <a:avLst/>
          </a:prstGeom>
          <a:solidFill>
            <a:srgbClr val="F7F4F1"/>
          </a:solidFill>
          <a:ln w="28575">
            <a:solidFill>
              <a:srgbClr val="DED5CA"/>
            </a:solidFill>
          </a:ln>
        </p:spPr>
        <p:txBody>
          <a:bodyPr wrap="square" tIns="36000" bIns="36000" rtlCol="0">
            <a:spAutoFit/>
          </a:bodyPr>
          <a:lstStyle>
            <a:defPPr>
              <a:defRPr lang="en-US"/>
            </a:defPPr>
            <a:lvl1pPr algn="ctr">
              <a:defRPr/>
            </a:lvl1pP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3rd line</a:t>
            </a:r>
            <a:endParaRPr lang="en-GB">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1729D2E-B360-5E23-7FCC-B519A184E780}"/>
              </a:ext>
            </a:extLst>
          </p:cNvPr>
          <p:cNvSpPr txBox="1"/>
          <p:nvPr/>
        </p:nvSpPr>
        <p:spPr>
          <a:xfrm>
            <a:off x="1115570" y="5255776"/>
            <a:ext cx="1182094" cy="368929"/>
          </a:xfrm>
          <a:prstGeom prst="rect">
            <a:avLst/>
          </a:prstGeom>
          <a:solidFill>
            <a:srgbClr val="CDE3DA"/>
          </a:solidFill>
          <a:ln w="28575">
            <a:solidFill>
              <a:srgbClr val="37906D"/>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4th line</a:t>
            </a:r>
            <a:endParaRPr lang="en-GB"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25F0091E-5CA0-640C-4B27-D21C8B7EF01F}"/>
              </a:ext>
            </a:extLst>
          </p:cNvPr>
          <p:cNvSpPr txBox="1"/>
          <p:nvPr/>
        </p:nvSpPr>
        <p:spPr>
          <a:xfrm>
            <a:off x="2810525" y="962030"/>
            <a:ext cx="4207975" cy="389638"/>
          </a:xfrm>
          <a:prstGeom prst="rect">
            <a:avLst/>
          </a:prstGeom>
          <a:noFill/>
        </p:spPr>
        <p:txBody>
          <a:bodyPr wrap="square" rtlCol="0">
            <a:spAutoFit/>
          </a:bodyPr>
          <a:lstStyle/>
          <a:p>
            <a:pPr defTabSz="960120">
              <a:spcAft>
                <a:spcPts val="600"/>
              </a:spcAft>
            </a:pPr>
            <a:r>
              <a:rPr lang="en-GB" sz="1890" b="1" kern="1200" dirty="0">
                <a:solidFill>
                  <a:schemeClr val="tx1"/>
                </a:solidFill>
                <a:latin typeface="Arial" panose="020B0604020202020204" pitchFamily="34" charset="0"/>
                <a:ea typeface="+mn-ea"/>
                <a:cs typeface="Arial" panose="020B0604020202020204" pitchFamily="34" charset="0"/>
              </a:rPr>
              <a:t>Eligible</a:t>
            </a:r>
            <a:r>
              <a:rPr lang="en-GB" sz="1890" kern="1200" dirty="0">
                <a:solidFill>
                  <a:schemeClr val="tx1"/>
                </a:solidFill>
                <a:latin typeface="Arial" panose="020B0604020202020204" pitchFamily="34" charset="0"/>
                <a:ea typeface="+mn-ea"/>
                <a:cs typeface="Arial" panose="020B0604020202020204" pitchFamily="34" charset="0"/>
              </a:rPr>
              <a:t> for stem cell transplant</a:t>
            </a:r>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3F1BA8B-2B3E-8915-6FA6-11477AA1E829}"/>
              </a:ext>
            </a:extLst>
          </p:cNvPr>
          <p:cNvSpPr txBox="1"/>
          <p:nvPr/>
        </p:nvSpPr>
        <p:spPr>
          <a:xfrm>
            <a:off x="7286759" y="971235"/>
            <a:ext cx="4207975" cy="389638"/>
          </a:xfrm>
          <a:prstGeom prst="rect">
            <a:avLst/>
          </a:prstGeom>
          <a:noFill/>
        </p:spPr>
        <p:txBody>
          <a:bodyPr wrap="square" rtlCol="0">
            <a:spAutoFit/>
          </a:bodyPr>
          <a:lstStyle/>
          <a:p>
            <a:pPr defTabSz="960120">
              <a:spcAft>
                <a:spcPts val="600"/>
              </a:spcAft>
            </a:pPr>
            <a:r>
              <a:rPr lang="en-GB" sz="1890" b="1" kern="1200" dirty="0">
                <a:solidFill>
                  <a:schemeClr val="tx1"/>
                </a:solidFill>
                <a:latin typeface="Arial" panose="020B0604020202020204" pitchFamily="34" charset="0"/>
                <a:ea typeface="+mn-ea"/>
                <a:cs typeface="Arial" panose="020B0604020202020204" pitchFamily="34" charset="0"/>
              </a:rPr>
              <a:t>Not eligible</a:t>
            </a:r>
            <a:r>
              <a:rPr lang="en-GB" sz="1890" kern="1200" dirty="0">
                <a:solidFill>
                  <a:schemeClr val="tx1"/>
                </a:solidFill>
                <a:latin typeface="Arial" panose="020B0604020202020204" pitchFamily="34" charset="0"/>
                <a:ea typeface="+mn-ea"/>
                <a:cs typeface="Arial" panose="020B0604020202020204" pitchFamily="34" charset="0"/>
              </a:rPr>
              <a:t> for stem cell transplant</a:t>
            </a:r>
            <a:endParaRPr lang="en-GB"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F2CC04A-1865-CC06-0BFB-5FC5CDE5E2FB}"/>
              </a:ext>
            </a:extLst>
          </p:cNvPr>
          <p:cNvSpPr txBox="1"/>
          <p:nvPr/>
        </p:nvSpPr>
        <p:spPr>
          <a:xfrm>
            <a:off x="2480721" y="1307553"/>
            <a:ext cx="4207975" cy="368929"/>
          </a:xfrm>
          <a:prstGeom prst="rect">
            <a:avLst/>
          </a:prstGeom>
          <a:solidFill>
            <a:srgbClr val="C8E0E6"/>
          </a:solidFill>
          <a:ln w="28575">
            <a:solidFill>
              <a:srgbClr val="228096"/>
            </a:solidFill>
          </a:ln>
        </p:spPr>
        <p:txBody>
          <a:bodyPr wrap="square" tIns="36000" bIns="36000" rtlCol="0">
            <a:spAutoFit/>
          </a:bodyPr>
          <a:lstStyle/>
          <a:p>
            <a:pPr algn="ctr" defTabSz="960120">
              <a:spcAft>
                <a:spcPts val="600"/>
              </a:spcAft>
            </a:pPr>
            <a:r>
              <a:rPr lang="en-GB" sz="1890" u="sng" kern="1200" dirty="0">
                <a:solidFill>
                  <a:schemeClr val="tx1"/>
                </a:solidFill>
                <a:latin typeface="Arial" panose="020B0604020202020204" pitchFamily="34" charset="0"/>
                <a:ea typeface="+mn-ea"/>
                <a:cs typeface="Arial" panose="020B0604020202020204" pitchFamily="34" charset="0"/>
              </a:rPr>
              <a:t>DARA+BORT+THAL+DEX (TA763)</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F1FBECE-F6A4-0006-E88C-EA95D6B2E163}"/>
              </a:ext>
            </a:extLst>
          </p:cNvPr>
          <p:cNvSpPr txBox="1"/>
          <p:nvPr/>
        </p:nvSpPr>
        <p:spPr>
          <a:xfrm>
            <a:off x="2467666" y="1751434"/>
            <a:ext cx="4207975"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BORT+THAL+DEX (TA311) </a:t>
            </a:r>
            <a:endParaRPr lang="en-GB"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263ACDC-6963-9AF7-76E9-CD18CF2D908C}"/>
              </a:ext>
            </a:extLst>
          </p:cNvPr>
          <p:cNvSpPr txBox="1"/>
          <p:nvPr/>
        </p:nvSpPr>
        <p:spPr>
          <a:xfrm>
            <a:off x="2480721" y="2184646"/>
            <a:ext cx="4207975"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HDT+ASCT (NG35)</a:t>
            </a:r>
            <a:endParaRPr lang="en-GB"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D4A239A-FC90-1250-762C-707CA3A1BA59}"/>
              </a:ext>
            </a:extLst>
          </p:cNvPr>
          <p:cNvSpPr txBox="1"/>
          <p:nvPr/>
        </p:nvSpPr>
        <p:spPr>
          <a:xfrm>
            <a:off x="2480720" y="2629349"/>
            <a:ext cx="4207975"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LEN maintenance (TA680)</a:t>
            </a:r>
            <a:endParaRPr lang="en-GB">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45D93EA-044B-91B9-3188-03D91F336AD3}"/>
              </a:ext>
            </a:extLst>
          </p:cNvPr>
          <p:cNvSpPr txBox="1"/>
          <p:nvPr/>
        </p:nvSpPr>
        <p:spPr>
          <a:xfrm>
            <a:off x="7107920" y="1317734"/>
            <a:ext cx="4239781" cy="717495"/>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defRPr/>
            </a:lvl1pPr>
          </a:lstStyle>
          <a:p>
            <a:pPr defTabSz="960120">
              <a:spcAft>
                <a:spcPts val="600"/>
              </a:spcAft>
            </a:pPr>
            <a:r>
              <a:rPr lang="en-GB" u="sng" dirty="0">
                <a:latin typeface="Arial" panose="020B0604020202020204" pitchFamily="34" charset="0"/>
                <a:cs typeface="Arial" panose="020B0604020202020204" pitchFamily="34" charset="0"/>
              </a:rPr>
              <a:t>DARA+LEN+DEX(TA917)</a:t>
            </a:r>
          </a:p>
          <a:p>
            <a:pPr defTabSz="960120">
              <a:spcAft>
                <a:spcPts val="600"/>
              </a:spcAft>
            </a:pPr>
            <a:endParaRPr lang="en-GB"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B3FA51F9-F777-2D19-DFFA-089DC734A755}"/>
              </a:ext>
            </a:extLst>
          </p:cNvPr>
          <p:cNvSpPr txBox="1"/>
          <p:nvPr/>
        </p:nvSpPr>
        <p:spPr>
          <a:xfrm>
            <a:off x="7107919" y="2111910"/>
            <a:ext cx="4239781"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BORT+ALK A+CORTICO (TA228) </a:t>
            </a:r>
            <a:endParaRPr lang="en-GB"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005D1982-4A17-8F73-FDAE-D30DDB345A5A}"/>
              </a:ext>
            </a:extLst>
          </p:cNvPr>
          <p:cNvSpPr txBox="1"/>
          <p:nvPr/>
        </p:nvSpPr>
        <p:spPr>
          <a:xfrm>
            <a:off x="7107919" y="2558584"/>
            <a:ext cx="4239781"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LEN+DEX (TA587)</a:t>
            </a:r>
            <a:endParaRPr lang="en-GB">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BFA5F69-F824-05CD-3246-FFD4080C2FD3}"/>
              </a:ext>
            </a:extLst>
          </p:cNvPr>
          <p:cNvSpPr txBox="1"/>
          <p:nvPr/>
        </p:nvSpPr>
        <p:spPr>
          <a:xfrm>
            <a:off x="2469950" y="3414047"/>
            <a:ext cx="2597704" cy="626701"/>
          </a:xfrm>
          <a:prstGeom prst="rect">
            <a:avLst/>
          </a:prstGeom>
          <a:solidFill>
            <a:srgbClr val="BFD0DA"/>
          </a:solidFill>
          <a:ln w="28575">
            <a:solidFill>
              <a:srgbClr val="00436C"/>
            </a:solidFill>
          </a:ln>
        </p:spPr>
        <p:txBody>
          <a:bodyPr wrap="square" tIns="36000" bIns="36000" rtlCol="0">
            <a:spAutoFit/>
          </a:bodyPr>
          <a:lstStyle/>
          <a:p>
            <a:pPr algn="ctr" defTabSz="960120">
              <a:spcAft>
                <a:spcPts val="600"/>
              </a:spcAft>
            </a:pPr>
            <a:r>
              <a:rPr lang="en-GB" u="sng" dirty="0">
                <a:latin typeface="Arial" panose="020B0604020202020204" pitchFamily="34" charset="0"/>
                <a:cs typeface="Arial" panose="020B0604020202020204" pitchFamily="34" charset="0"/>
              </a:rPr>
              <a:t>DARA+BORT+DEX TA897 </a:t>
            </a:r>
            <a:endParaRPr lang="en-GB"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14BB6EC9-B8B9-EFAE-2528-A843AFDAA6D2}"/>
              </a:ext>
            </a:extLst>
          </p:cNvPr>
          <p:cNvSpPr txBox="1"/>
          <p:nvPr/>
        </p:nvSpPr>
        <p:spPr>
          <a:xfrm>
            <a:off x="5238385" y="3424996"/>
            <a:ext cx="2691902" cy="731345"/>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defRPr/>
            </a:lvl1pPr>
          </a:lstStyle>
          <a:p>
            <a:pPr defTabSz="960120">
              <a:spcAft>
                <a:spcPts val="600"/>
              </a:spcAft>
            </a:pPr>
            <a:r>
              <a:rPr lang="en-GB" sz="1890" dirty="0">
                <a:latin typeface="Arial" panose="020B0604020202020204" pitchFamily="34" charset="0"/>
                <a:cs typeface="Arial" panose="020B0604020202020204" pitchFamily="34" charset="0"/>
              </a:rPr>
              <a:t>SEL+</a:t>
            </a:r>
            <a:r>
              <a:rPr lang="en-GB" sz="1890" kern="1200" dirty="0">
                <a:solidFill>
                  <a:schemeClr val="tx1"/>
                </a:solidFill>
                <a:latin typeface="Arial" panose="020B0604020202020204" pitchFamily="34" charset="0"/>
                <a:ea typeface="+mn-ea"/>
                <a:cs typeface="Arial" panose="020B0604020202020204" pitchFamily="34" charset="0"/>
              </a:rPr>
              <a:t>BORT+DEX</a:t>
            </a:r>
          </a:p>
          <a:p>
            <a:pPr defTabSz="960120">
              <a:spcAft>
                <a:spcPts val="600"/>
              </a:spcAft>
            </a:pPr>
            <a:r>
              <a:rPr lang="en-GB" sz="1890" dirty="0">
                <a:latin typeface="Arial" panose="020B0604020202020204" pitchFamily="34" charset="0"/>
                <a:cs typeface="Arial" panose="020B0604020202020204" pitchFamily="34" charset="0"/>
              </a:rPr>
              <a:t>TA974</a:t>
            </a:r>
            <a:endParaRPr lang="en-GB"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4EF96BB1-33B8-3D08-325C-568828EF0F2D}"/>
              </a:ext>
            </a:extLst>
          </p:cNvPr>
          <p:cNvSpPr txBox="1"/>
          <p:nvPr/>
        </p:nvSpPr>
        <p:spPr>
          <a:xfrm>
            <a:off x="8052753" y="3416631"/>
            <a:ext cx="3294947"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CAR+DEX+LEN (TA695)</a:t>
            </a:r>
            <a:endParaRPr lang="en-GB">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BE55347F-FBF4-6278-2B8E-07011CC31BC1}"/>
              </a:ext>
            </a:extLst>
          </p:cNvPr>
          <p:cNvSpPr txBox="1"/>
          <p:nvPr/>
        </p:nvSpPr>
        <p:spPr>
          <a:xfrm>
            <a:off x="5238385" y="4271845"/>
            <a:ext cx="2691902"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CAR+DEX (TA171)</a:t>
            </a:r>
            <a:endParaRPr lang="en-GB"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D974F94-83AF-C4B3-FE9F-EB10B5EE4180}"/>
              </a:ext>
            </a:extLst>
          </p:cNvPr>
          <p:cNvSpPr txBox="1"/>
          <p:nvPr/>
        </p:nvSpPr>
        <p:spPr>
          <a:xfrm>
            <a:off x="2469949" y="4119357"/>
            <a:ext cx="2597705"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LEN+DEX (TA586)</a:t>
            </a:r>
            <a:endParaRPr lang="en-GB">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16A86D40-89FF-5674-A9C7-41FF53A3782C}"/>
              </a:ext>
            </a:extLst>
          </p:cNvPr>
          <p:cNvSpPr txBox="1"/>
          <p:nvPr/>
        </p:nvSpPr>
        <p:spPr>
          <a:xfrm>
            <a:off x="8051529" y="3897979"/>
            <a:ext cx="3296171" cy="368929"/>
          </a:xfrm>
          <a:prstGeom prst="rect">
            <a:avLst/>
          </a:prstGeom>
          <a:solidFill>
            <a:srgbClr val="BFD0DA"/>
          </a:solidFill>
          <a:ln w="28575">
            <a:solidFill>
              <a:srgbClr val="00436C"/>
            </a:solidFill>
          </a:ln>
        </p:spPr>
        <p:txBody>
          <a:bodyPr wrap="square" tIns="36000" bIns="36000" rtlCol="0">
            <a:spAutoFit/>
          </a:bodyPr>
          <a:lstStyle>
            <a:defPPr>
              <a:defRPr lang="en-US"/>
            </a:defPPr>
            <a:lvl1pPr algn="ctr"/>
          </a:lstStyle>
          <a:p>
            <a:pPr defTabSz="960120">
              <a:spcAft>
                <a:spcPts val="600"/>
              </a:spcAft>
            </a:pPr>
            <a:r>
              <a:rPr lang="en-GB" sz="1890" u="sng" kern="1200" dirty="0">
                <a:solidFill>
                  <a:schemeClr val="tx1"/>
                </a:solidFill>
                <a:latin typeface="Arial" panose="020B0604020202020204" pitchFamily="34" charset="0"/>
                <a:ea typeface="+mn-ea"/>
                <a:cs typeface="Arial" panose="020B0604020202020204" pitchFamily="34" charset="0"/>
              </a:rPr>
              <a:t>BORT+DEX (TA129)</a:t>
            </a:r>
            <a:endParaRPr lang="en-GB" u="sng"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3EE32FC9-B12B-0B07-30B3-0397D6FCA999}"/>
              </a:ext>
            </a:extLst>
          </p:cNvPr>
          <p:cNvSpPr txBox="1"/>
          <p:nvPr/>
        </p:nvSpPr>
        <p:spPr>
          <a:xfrm>
            <a:off x="2445238" y="4724524"/>
            <a:ext cx="3143513" cy="368929"/>
          </a:xfrm>
          <a:prstGeom prst="rect">
            <a:avLst/>
          </a:prstGeom>
          <a:solidFill>
            <a:srgbClr val="F7F4F1"/>
          </a:solidFill>
          <a:ln w="28575">
            <a:solidFill>
              <a:srgbClr val="DED5CA"/>
            </a:solidFill>
          </a:ln>
        </p:spPr>
        <p:txBody>
          <a:bodyPr wrap="square" tIns="36000" bIns="36000" rtlCol="0">
            <a:spAutoFit/>
          </a:bodyPr>
          <a:lstStyle/>
          <a:p>
            <a:pPr algn="ct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PAN+BORT+DEX (TA380)</a:t>
            </a:r>
            <a:endParaRPr lang="en-GB"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EC6C3F70-0739-184B-C997-2AC06997CB9E}"/>
              </a:ext>
            </a:extLst>
          </p:cNvPr>
          <p:cNvSpPr txBox="1"/>
          <p:nvPr/>
        </p:nvSpPr>
        <p:spPr>
          <a:xfrm>
            <a:off x="5634274" y="4733754"/>
            <a:ext cx="2535999" cy="368929"/>
          </a:xfrm>
          <a:prstGeom prst="rect">
            <a:avLst/>
          </a:prstGeom>
          <a:solidFill>
            <a:srgbClr val="F7F4F1"/>
          </a:solidFill>
          <a:ln w="28575">
            <a:solidFill>
              <a:srgbClr val="DED5CA"/>
            </a:solidFill>
          </a:ln>
        </p:spPr>
        <p:txBody>
          <a:bodyPr wrap="square" tIns="36000" bIns="36000" rtlCol="0">
            <a:spAutoFit/>
          </a:bodyPr>
          <a:lstStyle>
            <a:defPPr>
              <a:defRPr lang="en-US"/>
            </a:defPPr>
            <a:lvl1pPr algn="ctr"/>
          </a:lstStyle>
          <a:p>
            <a:pPr defTabSz="960120">
              <a:spcAft>
                <a:spcPts val="600"/>
              </a:spcAft>
            </a:pPr>
            <a:r>
              <a:rPr lang="en-GB" sz="1890" kern="1200">
                <a:solidFill>
                  <a:schemeClr val="tx1"/>
                </a:solidFill>
                <a:latin typeface="Arial" panose="020B0604020202020204" pitchFamily="34" charset="0"/>
                <a:ea typeface="+mn-ea"/>
                <a:cs typeface="Arial" panose="020B0604020202020204" pitchFamily="34" charset="0"/>
              </a:rPr>
              <a:t>LEN+DEX (TA171)</a:t>
            </a:r>
            <a:endParaRPr lang="en-GB">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9EBE4A14-13B6-DDCC-3264-A733C77F1AAC}"/>
              </a:ext>
            </a:extLst>
          </p:cNvPr>
          <p:cNvSpPr txBox="1"/>
          <p:nvPr/>
        </p:nvSpPr>
        <p:spPr>
          <a:xfrm>
            <a:off x="8303592" y="4724523"/>
            <a:ext cx="3044108" cy="368929"/>
          </a:xfrm>
          <a:prstGeom prst="rect">
            <a:avLst/>
          </a:prstGeom>
          <a:solidFill>
            <a:srgbClr val="F7F4F1"/>
          </a:solidFill>
          <a:ln w="28575">
            <a:solidFill>
              <a:srgbClr val="DED5CA"/>
            </a:solidFill>
          </a:ln>
        </p:spPr>
        <p:txBody>
          <a:bodyPr wrap="square" tIns="36000" bIns="36000" rtlCol="0">
            <a:spAutoFit/>
          </a:bodyPr>
          <a:lstStyle>
            <a:defPPr>
              <a:defRPr lang="en-US"/>
            </a:defPPr>
            <a:lvl1pPr algn="ct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IXA+LEN+DEX (TA870)</a:t>
            </a:r>
            <a:endParaRPr lang="en-GB"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A115FA3-CF1D-D228-F00C-A4153AFF22FF}"/>
              </a:ext>
            </a:extLst>
          </p:cNvPr>
          <p:cNvSpPr txBox="1"/>
          <p:nvPr/>
        </p:nvSpPr>
        <p:spPr>
          <a:xfrm>
            <a:off x="2467666" y="5255776"/>
            <a:ext cx="1441104" cy="681867"/>
          </a:xfrm>
          <a:prstGeom prst="rect">
            <a:avLst/>
          </a:prstGeom>
          <a:solidFill>
            <a:srgbClr val="CDE3DA"/>
          </a:solidFill>
          <a:ln w="28575">
            <a:solidFill>
              <a:srgbClr val="37906D"/>
            </a:solidFill>
          </a:ln>
        </p:spPr>
        <p:txBody>
          <a:bodyPr wrap="square" rtlCol="0">
            <a:spAutoFit/>
          </a:bodyPr>
          <a:lstStyle/>
          <a:p>
            <a:pPr algn="ct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POM+DEX (TA427)</a:t>
            </a:r>
            <a:endParaRPr lang="en-GB"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4F22E654-58B4-44EE-4D56-79D1461ED60B}"/>
              </a:ext>
            </a:extLst>
          </p:cNvPr>
          <p:cNvSpPr txBox="1"/>
          <p:nvPr/>
        </p:nvSpPr>
        <p:spPr>
          <a:xfrm>
            <a:off x="4016994" y="5235359"/>
            <a:ext cx="1189404" cy="681867"/>
          </a:xfrm>
          <a:prstGeom prst="rect">
            <a:avLst/>
          </a:prstGeom>
          <a:solidFill>
            <a:srgbClr val="CDE3DA"/>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DARA (TA783)</a:t>
            </a:r>
            <a:endParaRPr lang="en-GB"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FFA85E08-09E8-95E9-E4B5-B416721EA44E}"/>
              </a:ext>
            </a:extLst>
          </p:cNvPr>
          <p:cNvSpPr txBox="1"/>
          <p:nvPr/>
        </p:nvSpPr>
        <p:spPr>
          <a:xfrm>
            <a:off x="7638738" y="5244356"/>
            <a:ext cx="1857911" cy="681867"/>
          </a:xfrm>
          <a:prstGeom prst="rect">
            <a:avLst/>
          </a:prstGeom>
          <a:solidFill>
            <a:srgbClr val="CDE3DA"/>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IXA+LEN+DEX (TA870)</a:t>
            </a:r>
            <a:endParaRPr lang="en-GB"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B76B038-C559-48B5-4E50-5B91476A2EE2}"/>
              </a:ext>
            </a:extLst>
          </p:cNvPr>
          <p:cNvSpPr txBox="1"/>
          <p:nvPr/>
        </p:nvSpPr>
        <p:spPr>
          <a:xfrm>
            <a:off x="5314622" y="5235359"/>
            <a:ext cx="2159517" cy="681867"/>
          </a:xfrm>
          <a:prstGeom prst="rect">
            <a:avLst/>
          </a:prstGeom>
          <a:solidFill>
            <a:srgbClr val="CDE3DA"/>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PAN+BORT+DEX (TA380)</a:t>
            </a:r>
            <a:endParaRPr lang="en-GB"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C45D93EA-044B-91B9-3188-03D91F336AD3}"/>
              </a:ext>
            </a:extLst>
          </p:cNvPr>
          <p:cNvSpPr txBox="1"/>
          <p:nvPr/>
        </p:nvSpPr>
        <p:spPr>
          <a:xfrm>
            <a:off x="7107919" y="2991790"/>
            <a:ext cx="4239781" cy="368929"/>
          </a:xfrm>
          <a:prstGeom prst="rect">
            <a:avLst/>
          </a:prstGeom>
          <a:solidFill>
            <a:srgbClr val="C8E0E6"/>
          </a:solidFill>
          <a:ln w="28575">
            <a:solidFill>
              <a:srgbClr val="228096"/>
            </a:solidFill>
          </a:ln>
        </p:spPr>
        <p:txBody>
          <a:bodyPr wrap="square" tIns="36000" bIns="36000"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THAL+ALK A+CORTICO (TA228)</a:t>
            </a:r>
            <a:endParaRPr lang="en-GB" dirty="0">
              <a:latin typeface="Arial" panose="020B0604020202020204" pitchFamily="34" charset="0"/>
              <a:cs typeface="Arial" panose="020B0604020202020204" pitchFamily="34" charset="0"/>
            </a:endParaRPr>
          </a:p>
        </p:txBody>
      </p:sp>
      <p:sp>
        <p:nvSpPr>
          <p:cNvPr id="33" name="TextBox 32"/>
          <p:cNvSpPr txBox="1"/>
          <p:nvPr/>
        </p:nvSpPr>
        <p:spPr>
          <a:xfrm>
            <a:off x="9661248" y="5244356"/>
            <a:ext cx="1996755" cy="923330"/>
          </a:xfrm>
          <a:prstGeom prst="rect">
            <a:avLst/>
          </a:prstGeom>
          <a:solidFill>
            <a:srgbClr val="FFC000"/>
          </a:solidFill>
          <a:ln w="28575">
            <a:solidFill>
              <a:schemeClr val="accent2">
                <a:lumMod val="75000"/>
              </a:schemeClr>
            </a:solidFill>
          </a:ln>
        </p:spPr>
        <p:txBody>
          <a:bodyPr wrap="square" rtlCol="0">
            <a:spAutoFit/>
          </a:bodyPr>
          <a:lstStyle/>
          <a:p>
            <a:r>
              <a:rPr lang="en-GB" dirty="0" err="1"/>
              <a:t>Teclistamab</a:t>
            </a:r>
            <a:endParaRPr lang="en-GB" dirty="0"/>
          </a:p>
          <a:p>
            <a:r>
              <a:rPr lang="en-GB" dirty="0"/>
              <a:t> or</a:t>
            </a:r>
          </a:p>
          <a:p>
            <a:r>
              <a:rPr lang="en-GB" dirty="0" err="1"/>
              <a:t>Elranatamab</a:t>
            </a:r>
            <a:endParaRPr lang="en-GB" dirty="0"/>
          </a:p>
        </p:txBody>
      </p:sp>
      <p:sp>
        <p:nvSpPr>
          <p:cNvPr id="34" name="TextBox 33">
            <a:extLst>
              <a:ext uri="{FF2B5EF4-FFF2-40B4-BE49-F238E27FC236}">
                <a16:creationId xmlns:a16="http://schemas.microsoft.com/office/drawing/2014/main" id="{D1729D2E-B360-5E23-7FCC-B519A184E780}"/>
              </a:ext>
            </a:extLst>
          </p:cNvPr>
          <p:cNvSpPr txBox="1"/>
          <p:nvPr/>
        </p:nvSpPr>
        <p:spPr>
          <a:xfrm>
            <a:off x="1115570" y="6044161"/>
            <a:ext cx="1182094" cy="368929"/>
          </a:xfrm>
          <a:prstGeom prst="rect">
            <a:avLst/>
          </a:prstGeom>
          <a:solidFill>
            <a:schemeClr val="accent6">
              <a:lumMod val="40000"/>
              <a:lumOff val="60000"/>
            </a:schemeClr>
          </a:solidFill>
          <a:ln w="28575">
            <a:solidFill>
              <a:srgbClr val="37906D"/>
            </a:solidFill>
          </a:ln>
        </p:spPr>
        <p:txBody>
          <a:bodyPr wrap="square" tIns="36000" bIns="36000" rtlCol="0">
            <a:spAutoFit/>
          </a:bodyPr>
          <a:lstStyle>
            <a:defPPr>
              <a:defRPr lang="en-US"/>
            </a:defPPr>
            <a:lvl1pPr algn="ctr">
              <a:defRPr/>
            </a:lvl1pPr>
          </a:lstStyle>
          <a:p>
            <a:pPr defTabSz="960120">
              <a:spcAft>
                <a:spcPts val="600"/>
              </a:spcAft>
            </a:pPr>
            <a:r>
              <a:rPr lang="en-GB" sz="1890" dirty="0">
                <a:latin typeface="Arial" panose="020B0604020202020204" pitchFamily="34" charset="0"/>
                <a:cs typeface="Arial" panose="020B0604020202020204" pitchFamily="34" charset="0"/>
              </a:rPr>
              <a:t>5</a:t>
            </a:r>
            <a:r>
              <a:rPr lang="en-GB" sz="1890" kern="1200" dirty="0">
                <a:solidFill>
                  <a:schemeClr val="tx1"/>
                </a:solidFill>
                <a:latin typeface="Arial" panose="020B0604020202020204" pitchFamily="34" charset="0"/>
                <a:ea typeface="+mn-ea"/>
                <a:cs typeface="Arial" panose="020B0604020202020204" pitchFamily="34" charset="0"/>
              </a:rPr>
              <a:t>th line</a:t>
            </a:r>
            <a:endParaRPr lang="en-GB" dirty="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0B76B038-C559-48B5-4E50-5B91476A2EE2}"/>
              </a:ext>
            </a:extLst>
          </p:cNvPr>
          <p:cNvSpPr txBox="1"/>
          <p:nvPr/>
        </p:nvSpPr>
        <p:spPr>
          <a:xfrm>
            <a:off x="2462263" y="6039742"/>
            <a:ext cx="2159517" cy="681867"/>
          </a:xfrm>
          <a:prstGeom prst="rect">
            <a:avLst/>
          </a:prstGeom>
          <a:solidFill>
            <a:schemeClr val="accent6">
              <a:lumMod val="40000"/>
              <a:lumOff val="60000"/>
            </a:schemeClr>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PAN+BORT+DEX (TA380)</a:t>
            </a:r>
            <a:endParaRPr lang="en-GB" dirty="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0B76B038-C559-48B5-4E50-5B91476A2EE2}"/>
              </a:ext>
            </a:extLst>
          </p:cNvPr>
          <p:cNvSpPr txBox="1"/>
          <p:nvPr/>
        </p:nvSpPr>
        <p:spPr>
          <a:xfrm>
            <a:off x="4786378" y="6031259"/>
            <a:ext cx="3263763" cy="750975"/>
          </a:xfrm>
          <a:prstGeom prst="rect">
            <a:avLst/>
          </a:prstGeom>
          <a:solidFill>
            <a:schemeClr val="accent6">
              <a:lumMod val="40000"/>
              <a:lumOff val="60000"/>
            </a:schemeClr>
          </a:solidFill>
          <a:ln w="28575">
            <a:solidFill>
              <a:srgbClr val="37906D"/>
            </a:solidFill>
          </a:ln>
        </p:spPr>
        <p:txBody>
          <a:bodyPr wrap="square" rtlCol="0">
            <a:spAutoFit/>
          </a:bodyPr>
          <a:lstStyle>
            <a:defPPr>
              <a:defRPr lang="en-US"/>
            </a:defPPr>
            <a:lvl1pPr algn="ctr">
              <a:defRPr/>
            </a:lvl1pPr>
          </a:lstStyle>
          <a:p>
            <a:pPr defTabSz="960120">
              <a:spcAft>
                <a:spcPts val="600"/>
              </a:spcAft>
            </a:pPr>
            <a:r>
              <a:rPr lang="en-GB" sz="1890" kern="1200" dirty="0">
                <a:solidFill>
                  <a:schemeClr val="tx1"/>
                </a:solidFill>
                <a:latin typeface="Arial" panose="020B0604020202020204" pitchFamily="34" charset="0"/>
                <a:ea typeface="+mn-ea"/>
                <a:cs typeface="Arial" panose="020B0604020202020204" pitchFamily="34" charset="0"/>
              </a:rPr>
              <a:t>SEL+DEX</a:t>
            </a:r>
          </a:p>
          <a:p>
            <a:pPr defTabSz="960120">
              <a:spcAft>
                <a:spcPts val="600"/>
              </a:spcAft>
            </a:pPr>
            <a:r>
              <a:rPr lang="en-GB" sz="1890" dirty="0" err="1">
                <a:latin typeface="Arial" panose="020B0604020202020204" pitchFamily="34" charset="0"/>
                <a:cs typeface="Arial" panose="020B0604020202020204" pitchFamily="34" charset="0"/>
              </a:rPr>
              <a:t>Penta</a:t>
            </a:r>
            <a:r>
              <a:rPr lang="en-GB" sz="1890" dirty="0">
                <a:latin typeface="Arial" panose="020B0604020202020204" pitchFamily="34" charset="0"/>
                <a:cs typeface="Arial" panose="020B0604020202020204" pitchFamily="34" charset="0"/>
              </a:rPr>
              <a:t> drug refractory</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4445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417F8DB-FE5F-6D40-9720-0D34B5E603B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21356" y="68263"/>
            <a:ext cx="11949288" cy="6721475"/>
          </a:xfrm>
          <a:prstGeom prst="rect">
            <a:avLst/>
          </a:prstGeom>
          <a:noFill/>
        </p:spPr>
      </p:pic>
      <p:sp>
        <p:nvSpPr>
          <p:cNvPr id="3" name="TextBox 2"/>
          <p:cNvSpPr txBox="1"/>
          <p:nvPr/>
        </p:nvSpPr>
        <p:spPr>
          <a:xfrm>
            <a:off x="225631" y="6365174"/>
            <a:ext cx="2286000" cy="369332"/>
          </a:xfrm>
          <a:prstGeom prst="rect">
            <a:avLst/>
          </a:prstGeom>
          <a:solidFill>
            <a:schemeClr val="bg1"/>
          </a:solidFill>
        </p:spPr>
        <p:txBody>
          <a:bodyPr wrap="square" rtlCol="0">
            <a:spAutoFit/>
          </a:bodyPr>
          <a:lstStyle/>
          <a:p>
            <a:endParaRPr lang="en-GB" dirty="0"/>
          </a:p>
        </p:txBody>
      </p:sp>
      <p:sp>
        <p:nvSpPr>
          <p:cNvPr id="4" name="TextBox 3"/>
          <p:cNvSpPr txBox="1"/>
          <p:nvPr/>
        </p:nvSpPr>
        <p:spPr>
          <a:xfrm>
            <a:off x="290945" y="1419101"/>
            <a:ext cx="5729845" cy="552203"/>
          </a:xfrm>
          <a:prstGeom prst="rect">
            <a:avLst/>
          </a:prstGeom>
          <a:solidFill>
            <a:schemeClr val="bg2"/>
          </a:solidFill>
        </p:spPr>
        <p:txBody>
          <a:bodyPr wrap="square" rtlCol="0">
            <a:spAutoFit/>
          </a:bodyPr>
          <a:lstStyle/>
          <a:p>
            <a:endParaRPr lang="en-GB" dirty="0"/>
          </a:p>
        </p:txBody>
      </p:sp>
    </p:spTree>
    <p:extLst>
      <p:ext uri="{BB962C8B-B14F-4D97-AF65-F5344CB8AC3E}">
        <p14:creationId xmlns:p14="http://schemas.microsoft.com/office/powerpoint/2010/main" val="3197575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7396E0B5-4787-969E-D6C6-D48B7CA3E35D}"/>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1305" b="7131"/>
          <a:stretch/>
        </p:blipFill>
        <p:spPr>
          <a:xfrm>
            <a:off x="481363" y="457200"/>
            <a:ext cx="11229274" cy="5943600"/>
          </a:xfrm>
          <a:prstGeom prst="rect">
            <a:avLst/>
          </a:prstGeom>
        </p:spPr>
      </p:pic>
      <p:sp>
        <p:nvSpPr>
          <p:cNvPr id="5" name="TextBox 4"/>
          <p:cNvSpPr txBox="1"/>
          <p:nvPr/>
        </p:nvSpPr>
        <p:spPr>
          <a:xfrm>
            <a:off x="6032665" y="4566062"/>
            <a:ext cx="4667003" cy="973777"/>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3692376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 name="Picture 616">
            <a:extLst>
              <a:ext uri="{FF2B5EF4-FFF2-40B4-BE49-F238E27FC236}">
                <a16:creationId xmlns:a16="http://schemas.microsoft.com/office/drawing/2014/main" id="{FE742FF7-4797-6254-88AF-15EC14710278}"/>
              </a:ext>
            </a:extLst>
          </p:cNvPr>
          <p:cNvPicPr>
            <a:picLocks/>
          </p:cNvPicPr>
          <p:nvPr/>
        </p:nvPicPr>
        <p:blipFill rotWithShape="1">
          <a:blip r:embed="rId3">
            <a:extLst>
              <a:ext uri="{28A0092B-C50C-407E-A947-70E740481C1C}">
                <a14:useLocalDpi xmlns:a14="http://schemas.microsoft.com/office/drawing/2010/main" val="0"/>
              </a:ext>
            </a:extLst>
          </a:blip>
          <a:srcRect l="130" r="1" b="638"/>
          <a:stretch/>
        </p:blipFill>
        <p:spPr>
          <a:xfrm>
            <a:off x="120650" y="84930"/>
            <a:ext cx="11950700" cy="6688141"/>
          </a:xfrm>
          <a:prstGeom prst="rect">
            <a:avLst/>
          </a:prstGeom>
          <a:noFill/>
        </p:spPr>
      </p:pic>
      <p:sp>
        <p:nvSpPr>
          <p:cNvPr id="3" name="TextBox 2"/>
          <p:cNvSpPr txBox="1"/>
          <p:nvPr/>
        </p:nvSpPr>
        <p:spPr>
          <a:xfrm>
            <a:off x="262393" y="6392849"/>
            <a:ext cx="1868557"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2104193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199" y="537883"/>
            <a:ext cx="5257801" cy="1942810"/>
          </a:xfrm>
        </p:spPr>
        <p:txBody>
          <a:bodyPr anchor="b">
            <a:normAutofit/>
          </a:bodyPr>
          <a:lstStyle/>
          <a:p>
            <a:r>
              <a:rPr lang="en-GB" sz="4000" dirty="0"/>
              <a:t>Triple Class Exposed </a:t>
            </a:r>
            <a:br>
              <a:rPr lang="en-GB" sz="4000" dirty="0"/>
            </a:br>
            <a:r>
              <a:rPr lang="en-GB" sz="4000" dirty="0"/>
              <a:t>UK real world outcomes </a:t>
            </a:r>
          </a:p>
        </p:txBody>
      </p:sp>
      <p:sp>
        <p:nvSpPr>
          <p:cNvPr id="3" name="Content Placeholder 2"/>
          <p:cNvSpPr>
            <a:spLocks noGrp="1"/>
          </p:cNvSpPr>
          <p:nvPr>
            <p:ph idx="1"/>
          </p:nvPr>
        </p:nvSpPr>
        <p:spPr>
          <a:xfrm>
            <a:off x="838199" y="2686323"/>
            <a:ext cx="4783697" cy="3433583"/>
          </a:xfrm>
        </p:spPr>
        <p:txBody>
          <a:bodyPr>
            <a:normAutofit/>
          </a:bodyPr>
          <a:lstStyle/>
          <a:p>
            <a:pPr marL="0" indent="0">
              <a:buNone/>
            </a:pPr>
            <a:r>
              <a:rPr lang="en-GB" sz="2000" dirty="0"/>
              <a:t>Retrospective study of cancer registry and health data in England showed triple-class exposed patients waited a median of 5.3 months until their next treatment, and OS was just 8.2 months at a median follow-up of 6.4 months.</a:t>
            </a:r>
          </a:p>
          <a:p>
            <a:pPr marL="0" indent="0">
              <a:buNone/>
            </a:pPr>
            <a:endParaRPr lang="en-GB" sz="2000" dirty="0"/>
          </a:p>
          <a:p>
            <a:pPr marL="0" indent="0">
              <a:buNone/>
            </a:pPr>
            <a:endParaRPr lang="en-GB" sz="2000" dirty="0"/>
          </a:p>
          <a:p>
            <a:pPr marL="0" indent="0">
              <a:buNone/>
            </a:pPr>
            <a:r>
              <a:rPr lang="en-GB" sz="1200" dirty="0" err="1"/>
              <a:t>Elsada</a:t>
            </a:r>
            <a:r>
              <a:rPr lang="en-GB" sz="1200" dirty="0"/>
              <a:t> et al. </a:t>
            </a:r>
            <a:r>
              <a:rPr lang="en-GB" sz="1200" dirty="0" err="1"/>
              <a:t>EJHaem</a:t>
            </a:r>
            <a:endParaRPr lang="en-GB" sz="1200" dirty="0"/>
          </a:p>
          <a:p>
            <a:endParaRPr lang="en-GB" sz="2000" dirty="0"/>
          </a:p>
        </p:txBody>
      </p:sp>
      <p:pic>
        <p:nvPicPr>
          <p:cNvPr id="1026" name="Picture 2" descr="FIGURE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19718" y="537882"/>
            <a:ext cx="4102786" cy="55820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152400" y="13901"/>
            <a:ext cx="27122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en-US" altLang="en-US" sz="1200" b="0" i="0" u="none" strike="noStrike" cap="none" normalizeH="0" baseline="0" dirty="0">
                <a:ln>
                  <a:noFill/>
                </a:ln>
                <a:solidFill>
                  <a:srgbClr val="1B1B1B"/>
                </a:solidFill>
                <a:effectLst/>
                <a:latin typeface="Source Sans Pro Web"/>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11496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958" y="43443"/>
            <a:ext cx="6217873" cy="1642969"/>
          </a:xfrm>
        </p:spPr>
        <p:txBody>
          <a:bodyPr anchor="b">
            <a:normAutofit/>
          </a:bodyPr>
          <a:lstStyle/>
          <a:p>
            <a:r>
              <a:rPr lang="en-GB" sz="3700" dirty="0"/>
              <a:t>Approved bi –specific antibodies in the 4</a:t>
            </a:r>
            <a:r>
              <a:rPr lang="en-GB" sz="3700" baseline="30000" dirty="0"/>
              <a:t>th</a:t>
            </a:r>
            <a:r>
              <a:rPr lang="en-GB" sz="3700" dirty="0"/>
              <a:t> line setting </a:t>
            </a:r>
          </a:p>
        </p:txBody>
      </p:sp>
      <p:sp>
        <p:nvSpPr>
          <p:cNvPr id="3" name="Content Placeholder 2"/>
          <p:cNvSpPr>
            <a:spLocks noGrp="1"/>
          </p:cNvSpPr>
          <p:nvPr>
            <p:ph idx="1"/>
          </p:nvPr>
        </p:nvSpPr>
        <p:spPr>
          <a:xfrm>
            <a:off x="593958" y="2163313"/>
            <a:ext cx="5918484" cy="4048801"/>
          </a:xfrm>
        </p:spPr>
        <p:txBody>
          <a:bodyPr anchor="t">
            <a:noAutofit/>
          </a:bodyPr>
          <a:lstStyle/>
          <a:p>
            <a:r>
              <a:rPr lang="en-GB" sz="1800" dirty="0" err="1"/>
              <a:t>Teclistamab</a:t>
            </a:r>
            <a:endParaRPr lang="en-GB" sz="1800" dirty="0"/>
          </a:p>
          <a:p>
            <a:r>
              <a:rPr lang="en-GB" sz="1800" dirty="0" err="1"/>
              <a:t>Elranatamab</a:t>
            </a:r>
            <a:endParaRPr lang="en-GB" sz="1800" dirty="0"/>
          </a:p>
          <a:p>
            <a:pPr marL="0" indent="0">
              <a:buNone/>
            </a:pPr>
            <a:endParaRPr lang="en-GB" sz="1800" dirty="0"/>
          </a:p>
          <a:p>
            <a:pPr marL="0" indent="0">
              <a:buNone/>
            </a:pPr>
            <a:r>
              <a:rPr lang="en-GB" sz="1800" dirty="0"/>
              <a:t>Bispecific antibodies target two cell surface molecules at the same time, one on the MM cell and one on T cell</a:t>
            </a:r>
          </a:p>
          <a:p>
            <a:pPr marL="0" indent="0">
              <a:buNone/>
            </a:pPr>
            <a:r>
              <a:rPr lang="en-GB" sz="1800" dirty="0"/>
              <a:t>Both </a:t>
            </a:r>
            <a:r>
              <a:rPr lang="en-GB" sz="1800" dirty="0" err="1"/>
              <a:t>teclistamab</a:t>
            </a:r>
            <a:r>
              <a:rPr lang="en-GB" sz="1800" dirty="0"/>
              <a:t> and </a:t>
            </a:r>
            <a:r>
              <a:rPr lang="en-GB" sz="1800" dirty="0" err="1"/>
              <a:t>elranatamab</a:t>
            </a:r>
            <a:r>
              <a:rPr lang="en-GB" sz="1800" dirty="0"/>
              <a:t> target BCMA</a:t>
            </a:r>
          </a:p>
          <a:p>
            <a:pPr marL="0" indent="0">
              <a:buNone/>
            </a:pPr>
            <a:r>
              <a:rPr lang="en-GB" sz="1800" dirty="0"/>
              <a:t>B Cell Maturation Antigen (BCMA) is highly expressed in myeloma cells, thus representing a target for novel therapies. </a:t>
            </a:r>
          </a:p>
          <a:p>
            <a:pPr marL="0" indent="0">
              <a:buNone/>
            </a:pPr>
            <a:r>
              <a:rPr lang="en-GB" sz="1800" dirty="0"/>
              <a:t>Several other target BCMA through different mechanisms, including antibody drug conjugate </a:t>
            </a:r>
            <a:r>
              <a:rPr lang="en-GB" sz="1800" dirty="0" err="1"/>
              <a:t>belantamab</a:t>
            </a:r>
            <a:r>
              <a:rPr lang="en-GB" sz="1800" dirty="0"/>
              <a:t> and CAR-T cells  </a:t>
            </a:r>
          </a:p>
        </p:txBody>
      </p:sp>
      <p:pic>
        <p:nvPicPr>
          <p:cNvPr id="4" name="Picture 4" descr="Tecvayli Produces Promising Results in Multiple Myeloma - NCI">
            <a:extLst>
              <a:ext uri="{FF2B5EF4-FFF2-40B4-BE49-F238E27FC236}">
                <a16:creationId xmlns:a16="http://schemas.microsoft.com/office/drawing/2014/main" id="{2FFD610B-7DD3-27DA-04BC-CC5F45E715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702950" y="1601393"/>
            <a:ext cx="5010515" cy="336957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756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bi-specific antibodies</a:t>
            </a:r>
          </a:p>
        </p:txBody>
      </p:sp>
      <p:graphicFrame>
        <p:nvGraphicFramePr>
          <p:cNvPr id="5" name="Content Placeholder 2">
            <a:extLst>
              <a:ext uri="{FF2B5EF4-FFF2-40B4-BE49-F238E27FC236}">
                <a16:creationId xmlns:a16="http://schemas.microsoft.com/office/drawing/2014/main" id="{03524213-6CCA-9F00-671A-6D1DCAF95752}"/>
              </a:ext>
            </a:extLst>
          </p:cNvPr>
          <p:cNvGraphicFramePr>
            <a:graphicFrameLocks noGrp="1"/>
          </p:cNvGraphicFramePr>
          <p:nvPr>
            <p:ph idx="1"/>
            <p:extLst>
              <p:ext uri="{D42A27DB-BD31-4B8C-83A1-F6EECF244321}">
                <p14:modId xmlns:p14="http://schemas.microsoft.com/office/powerpoint/2010/main" val="173922743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3773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7BEBE8-CE73-68A7-8708-67D0161179F2}"/>
              </a:ext>
            </a:extLst>
          </p:cNvPr>
          <p:cNvPicPr>
            <a:picLocks/>
          </p:cNvPicPr>
          <p:nvPr/>
        </p:nvPicPr>
        <p:blipFill rotWithShape="1">
          <a:blip r:embed="rId3">
            <a:extLst>
              <a:ext uri="{28A0092B-C50C-407E-A947-70E740481C1C}">
                <a14:useLocalDpi xmlns:a14="http://schemas.microsoft.com/office/drawing/2010/main" val="0"/>
              </a:ext>
            </a:extLst>
          </a:blip>
          <a:srcRect l="-196" r="1" b="-58"/>
          <a:stretch/>
        </p:blipFill>
        <p:spPr>
          <a:xfrm>
            <a:off x="120650" y="84337"/>
            <a:ext cx="11950700" cy="6713076"/>
          </a:xfrm>
          <a:prstGeom prst="rect">
            <a:avLst/>
          </a:prstGeom>
          <a:noFill/>
        </p:spPr>
      </p:pic>
      <p:sp>
        <p:nvSpPr>
          <p:cNvPr id="4" name="TextBox 3"/>
          <p:cNvSpPr txBox="1"/>
          <p:nvPr/>
        </p:nvSpPr>
        <p:spPr>
          <a:xfrm>
            <a:off x="273681" y="6222810"/>
            <a:ext cx="1868557" cy="369332"/>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9670112" y="6222810"/>
            <a:ext cx="1868557"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3942679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EE47-BCC3-ED70-1D43-2FCDBAE296A8}"/>
              </a:ext>
            </a:extLst>
          </p:cNvPr>
          <p:cNvSpPr>
            <a:spLocks noGrp="1"/>
          </p:cNvSpPr>
          <p:nvPr>
            <p:ph type="title"/>
          </p:nvPr>
        </p:nvSpPr>
        <p:spPr/>
        <p:txBody>
          <a:bodyPr/>
          <a:lstStyle/>
          <a:p>
            <a:r>
              <a:rPr lang="en-US" dirty="0" err="1"/>
              <a:t>MajesTec</a:t>
            </a:r>
            <a:r>
              <a:rPr lang="en-US" dirty="0"/>
              <a:t> 1</a:t>
            </a:r>
          </a:p>
        </p:txBody>
      </p:sp>
      <p:pic>
        <p:nvPicPr>
          <p:cNvPr id="9220" name="Picture 4" descr="Tecvayli Produces Promising Results in Multiple Myeloma - NCI">
            <a:extLst>
              <a:ext uri="{FF2B5EF4-FFF2-40B4-BE49-F238E27FC236}">
                <a16:creationId xmlns:a16="http://schemas.microsoft.com/office/drawing/2014/main" id="{2FFD610B-7DD3-27DA-04BC-CC5F45E715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513859" cy="370046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Teclistamab in Relapsed or Refractory Multiple Myeloma | NEJM">
            <a:extLst>
              <a:ext uri="{FF2B5EF4-FFF2-40B4-BE49-F238E27FC236}">
                <a16:creationId xmlns:a16="http://schemas.microsoft.com/office/drawing/2014/main" id="{CAC20F94-F88B-5EDA-2B9B-67DAFCA5DA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1337" y="0"/>
            <a:ext cx="53006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132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7148F80-3C25-BB5C-2247-FABEE1C6D0C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262393" y="6392849"/>
            <a:ext cx="1868557" cy="369332"/>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9845040" y="6392849"/>
            <a:ext cx="1868557"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1225863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21FC788-0358-5009-4DF2-ACDCD21DE791}"/>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262393" y="6392849"/>
            <a:ext cx="1868557" cy="369332"/>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9725771" y="6330564"/>
            <a:ext cx="1868557"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2747001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9E0F4C2-E5C8-BFF1-274A-D12EC89D6DD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262393" y="6392849"/>
            <a:ext cx="1868557" cy="369332"/>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9860942" y="6392849"/>
            <a:ext cx="1868557"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1858614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 name="Picture 429">
            <a:extLst>
              <a:ext uri="{FF2B5EF4-FFF2-40B4-BE49-F238E27FC236}">
                <a16:creationId xmlns:a16="http://schemas.microsoft.com/office/drawing/2014/main" id="{984BEA5C-CBC3-C31A-6A5F-23E3B8EA533C}"/>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262393" y="6392849"/>
            <a:ext cx="1868557" cy="369332"/>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9980212" y="6392849"/>
            <a:ext cx="1868557"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2079276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820AA6-0496-CE99-5B07-C5E8032105D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262393" y="6392849"/>
            <a:ext cx="1868557" cy="369332"/>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9845040" y="6392849"/>
            <a:ext cx="1868557"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2923538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lranatamab in relapsed or refractory multiple myeloma: phase 2 MagnetisMM-3  trial results | Nature Medic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7427" y="374073"/>
            <a:ext cx="5083448" cy="618399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pbs.twimg.com/media/Fjpl-qsXEAEjhdI?format=jpg&amp;name=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40" y="1655520"/>
            <a:ext cx="6797427" cy="37713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38446" y="750218"/>
            <a:ext cx="3996047" cy="707886"/>
          </a:xfrm>
          <a:prstGeom prst="rect">
            <a:avLst/>
          </a:prstGeom>
          <a:noFill/>
        </p:spPr>
        <p:txBody>
          <a:bodyPr wrap="square" rtlCol="0">
            <a:spAutoFit/>
          </a:bodyPr>
          <a:lstStyle/>
          <a:p>
            <a:r>
              <a:rPr lang="en-GB" sz="4000" dirty="0" err="1">
                <a:solidFill>
                  <a:srgbClr val="0070C0"/>
                </a:solidFill>
              </a:rPr>
              <a:t>Elranatamab</a:t>
            </a:r>
            <a:r>
              <a:rPr lang="en-GB" sz="4000" dirty="0">
                <a:solidFill>
                  <a:srgbClr val="0070C0"/>
                </a:solidFill>
              </a:rPr>
              <a:t> </a:t>
            </a:r>
          </a:p>
        </p:txBody>
      </p:sp>
    </p:spTree>
    <p:extLst>
      <p:ext uri="{BB962C8B-B14F-4D97-AF65-F5344CB8AC3E}">
        <p14:creationId xmlns:p14="http://schemas.microsoft.com/office/powerpoint/2010/main" val="1497646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Rectangle 820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5" name="Rectangle 820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7" name="Freeform: Shape 820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354105" y="2501549"/>
            <a:ext cx="3186764" cy="3071906"/>
          </a:xfrm>
        </p:spPr>
        <p:txBody>
          <a:bodyPr vert="horz" lIns="91440" tIns="45720" rIns="91440" bIns="45720" rtlCol="0" anchor="t">
            <a:normAutofit/>
          </a:bodyPr>
          <a:lstStyle/>
          <a:p>
            <a:r>
              <a:rPr lang="en-US" sz="3400" kern="1200" dirty="0" err="1">
                <a:solidFill>
                  <a:srgbClr val="FFFFFF"/>
                </a:solidFill>
                <a:latin typeface="+mj-lt"/>
                <a:ea typeface="+mj-ea"/>
                <a:cs typeface="+mj-cs"/>
              </a:rPr>
              <a:t>Elranatamab</a:t>
            </a:r>
            <a:br>
              <a:rPr lang="en-US" sz="3400" kern="1200" dirty="0">
                <a:solidFill>
                  <a:srgbClr val="FFFFFF"/>
                </a:solidFill>
                <a:latin typeface="+mj-lt"/>
                <a:ea typeface="+mj-ea"/>
                <a:cs typeface="+mj-cs"/>
              </a:rPr>
            </a:br>
            <a:r>
              <a:rPr lang="en-US" sz="3400" kern="1200" dirty="0">
                <a:solidFill>
                  <a:srgbClr val="FFFFFF"/>
                </a:solidFill>
                <a:latin typeface="+mj-lt"/>
                <a:ea typeface="+mj-ea"/>
                <a:cs typeface="+mj-cs"/>
              </a:rPr>
              <a:t>MagnestisMM-3</a:t>
            </a:r>
          </a:p>
        </p:txBody>
      </p:sp>
      <p:pic>
        <p:nvPicPr>
          <p:cNvPr id="8194" name="Picture 2" descr="https://pbs.twimg.com/media/FxudXTMWcAIr8YM?format=jpg&amp;name=larg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4502428" y="1396758"/>
            <a:ext cx="7225748" cy="4064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83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615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5" name="Rectangle 615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Rectangle 615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9" name="Freeform: Shape 615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354105" y="2484158"/>
            <a:ext cx="3105611" cy="3071906"/>
          </a:xfrm>
        </p:spPr>
        <p:txBody>
          <a:bodyPr vert="horz" lIns="91440" tIns="45720" rIns="91440" bIns="45720" rtlCol="0" anchor="t">
            <a:normAutofit/>
          </a:bodyPr>
          <a:lstStyle/>
          <a:p>
            <a:r>
              <a:rPr lang="en-US" sz="3400" kern="1200" dirty="0" err="1">
                <a:solidFill>
                  <a:srgbClr val="FFFFFF"/>
                </a:solidFill>
                <a:latin typeface="+mj-lt"/>
                <a:ea typeface="+mj-ea"/>
                <a:cs typeface="+mj-cs"/>
              </a:rPr>
              <a:t>Elranatamab</a:t>
            </a:r>
            <a:br>
              <a:rPr lang="en-US" sz="3400" kern="1200" dirty="0">
                <a:solidFill>
                  <a:srgbClr val="FFFFFF"/>
                </a:solidFill>
                <a:latin typeface="+mj-lt"/>
                <a:ea typeface="+mj-ea"/>
                <a:cs typeface="+mj-cs"/>
              </a:rPr>
            </a:br>
            <a:r>
              <a:rPr lang="en-US" sz="3400" kern="1200" dirty="0">
                <a:solidFill>
                  <a:srgbClr val="FFFFFF"/>
                </a:solidFill>
                <a:latin typeface="+mj-lt"/>
                <a:ea typeface="+mj-ea"/>
                <a:cs typeface="+mj-cs"/>
              </a:rPr>
              <a:t>MagnestisMM-3</a:t>
            </a:r>
          </a:p>
        </p:txBody>
      </p:sp>
      <p:pic>
        <p:nvPicPr>
          <p:cNvPr id="6146" name="Picture 2" descr="https://pbs.twimg.com/media/FUf08NXWUAEUick?format=jpg&amp;name=4096x4096"/>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4502428" y="837905"/>
            <a:ext cx="7225748" cy="5533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774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56995"/>
            <a:ext cx="10515600" cy="1133693"/>
          </a:xfrm>
        </p:spPr>
        <p:txBody>
          <a:bodyPr>
            <a:normAutofit/>
          </a:bodyPr>
          <a:lstStyle/>
          <a:p>
            <a:r>
              <a:rPr lang="en-GB" sz="5200"/>
              <a:t>Front line bi-specific trials </a:t>
            </a:r>
          </a:p>
        </p:txBody>
      </p:sp>
      <p:graphicFrame>
        <p:nvGraphicFramePr>
          <p:cNvPr id="18" name="Content Placeholder 2">
            <a:extLst>
              <a:ext uri="{FF2B5EF4-FFF2-40B4-BE49-F238E27FC236}">
                <a16:creationId xmlns:a16="http://schemas.microsoft.com/office/drawing/2014/main" id="{95A89D98-EB2F-2A3C-D4DA-CA1EC5B8A870}"/>
              </a:ext>
            </a:extLst>
          </p:cNvPr>
          <p:cNvGraphicFramePr>
            <a:graphicFrameLocks noGrp="1"/>
          </p:cNvGraphicFramePr>
          <p:nvPr>
            <p:ph idx="1"/>
            <p:extLst>
              <p:ext uri="{D42A27DB-BD31-4B8C-83A1-F6EECF244321}">
                <p14:modId xmlns:p14="http://schemas.microsoft.com/office/powerpoint/2010/main" val="242025993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7234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Case Study</a:t>
            </a:r>
          </a:p>
        </p:txBody>
      </p:sp>
      <p:sp>
        <p:nvSpPr>
          <p:cNvPr id="3" name="Text Placeholder 2"/>
          <p:cNvSpPr>
            <a:spLocks noGrp="1"/>
          </p:cNvSpPr>
          <p:nvPr>
            <p:ph type="body" idx="1"/>
          </p:nvPr>
        </p:nvSpPr>
        <p:spPr>
          <a:xfrm>
            <a:off x="7400924" y="4619624"/>
            <a:ext cx="3946779" cy="1038225"/>
          </a:xfrm>
        </p:spPr>
        <p:txBody>
          <a:bodyPr vert="horz" lIns="91440" tIns="45720" rIns="91440" bIns="45720" rtlCol="0">
            <a:normAutofit/>
          </a:bodyPr>
          <a:lstStyle/>
          <a:p>
            <a:pPr algn="r"/>
            <a:endParaRPr lang="en-US" sz="2400" kern="1200">
              <a:solidFill>
                <a:schemeClr val="tx1"/>
              </a:solidFill>
              <a:latin typeface="+mn-lt"/>
              <a:ea typeface="+mn-ea"/>
              <a:cs typeface="+mn-cs"/>
            </a:endParaRP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8921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115568" y="548640"/>
            <a:ext cx="10168128" cy="1179576"/>
          </a:xfrm>
        </p:spPr>
        <p:txBody>
          <a:bodyPr>
            <a:normAutofit/>
          </a:bodyPr>
          <a:lstStyle/>
          <a:p>
            <a:r>
              <a:rPr lang="en-GB" sz="4000"/>
              <a:t>Case study </a:t>
            </a: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Content Placeholder 5"/>
          <p:cNvSpPr>
            <a:spLocks noGrp="1"/>
          </p:cNvSpPr>
          <p:nvPr>
            <p:ph idx="1"/>
          </p:nvPr>
        </p:nvSpPr>
        <p:spPr>
          <a:xfrm>
            <a:off x="1115568" y="2481943"/>
            <a:ext cx="10168128" cy="3695020"/>
          </a:xfrm>
        </p:spPr>
        <p:txBody>
          <a:bodyPr>
            <a:normAutofit/>
          </a:bodyPr>
          <a:lstStyle/>
          <a:p>
            <a:r>
              <a:rPr lang="en-GB" sz="2000"/>
              <a:t>48 year old male</a:t>
            </a:r>
          </a:p>
          <a:p>
            <a:r>
              <a:rPr lang="en-GB" sz="2000"/>
              <a:t>Previously fit and well, no co-morbidities, father of two young boys </a:t>
            </a:r>
          </a:p>
          <a:p>
            <a:r>
              <a:rPr lang="en-GB" sz="2000"/>
              <a:t>43 years at diagnosis in 2019</a:t>
            </a:r>
          </a:p>
          <a:p>
            <a:r>
              <a:rPr lang="en-GB" sz="2000"/>
              <a:t>IgA kappa paraprotein 18 g/l</a:t>
            </a:r>
          </a:p>
          <a:p>
            <a:r>
              <a:rPr lang="en-GB" sz="2000"/>
              <a:t>Plasmacytoma of sternum</a:t>
            </a:r>
          </a:p>
          <a:p>
            <a:r>
              <a:rPr lang="en-GB" sz="2000"/>
              <a:t>R ISS stage I, no high-risk FISH abnormalities. </a:t>
            </a:r>
          </a:p>
          <a:p>
            <a:r>
              <a:rPr lang="en-GB" sz="2000"/>
              <a:t>Complete biochemical response to VTD 24/12/19 </a:t>
            </a:r>
          </a:p>
          <a:p>
            <a:r>
              <a:rPr lang="en-GB" sz="2000"/>
              <a:t>High dose melphalan and ASCT May 2020 (delay due to COVID 19)</a:t>
            </a:r>
          </a:p>
          <a:p>
            <a:r>
              <a:rPr lang="en-GB" sz="2000"/>
              <a:t>Maintenance lenalidomide until Jan 2024. </a:t>
            </a:r>
          </a:p>
        </p:txBody>
      </p:sp>
    </p:spTree>
    <p:extLst>
      <p:ext uri="{BB962C8B-B14F-4D97-AF65-F5344CB8AC3E}">
        <p14:creationId xmlns:p14="http://schemas.microsoft.com/office/powerpoint/2010/main" val="3594924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199" y="564211"/>
            <a:ext cx="4571999" cy="1165002"/>
          </a:xfrm>
        </p:spPr>
        <p:txBody>
          <a:bodyPr anchor="b">
            <a:normAutofit/>
          </a:bodyPr>
          <a:lstStyle/>
          <a:p>
            <a:r>
              <a:rPr lang="en-GB" sz="3600"/>
              <a:t>Case study </a:t>
            </a:r>
          </a:p>
        </p:txBody>
      </p:sp>
      <p:sp>
        <p:nvSpPr>
          <p:cNvPr id="3" name="Content Placeholder 2"/>
          <p:cNvSpPr>
            <a:spLocks noGrp="1"/>
          </p:cNvSpPr>
          <p:nvPr>
            <p:ph idx="1"/>
          </p:nvPr>
        </p:nvSpPr>
        <p:spPr>
          <a:xfrm>
            <a:off x="838199" y="2055327"/>
            <a:ext cx="4571999" cy="3776975"/>
          </a:xfrm>
        </p:spPr>
        <p:txBody>
          <a:bodyPr>
            <a:normAutofit/>
          </a:bodyPr>
          <a:lstStyle/>
          <a:p>
            <a:r>
              <a:rPr lang="en-GB" sz="1700" dirty="0"/>
              <a:t>Jan 2024 brisk rise in SFLC and SPE </a:t>
            </a:r>
          </a:p>
          <a:p>
            <a:r>
              <a:rPr lang="en-GB" sz="1700" dirty="0"/>
              <a:t>New bone pain</a:t>
            </a:r>
          </a:p>
          <a:p>
            <a:r>
              <a:rPr lang="en-GB" sz="1700" dirty="0"/>
              <a:t>CT PET extensive disease</a:t>
            </a:r>
          </a:p>
          <a:p>
            <a:r>
              <a:rPr lang="en-GB" sz="1700" dirty="0"/>
              <a:t>Repeat marrow, FISH 1q gain only</a:t>
            </a:r>
          </a:p>
          <a:p>
            <a:r>
              <a:rPr lang="en-GB" sz="1700" dirty="0"/>
              <a:t>Enrolled in </a:t>
            </a:r>
            <a:r>
              <a:rPr lang="en-GB" sz="1700" dirty="0" err="1"/>
              <a:t>Exacaliber</a:t>
            </a:r>
            <a:r>
              <a:rPr lang="en-GB" sz="1700" dirty="0"/>
              <a:t> trial (</a:t>
            </a:r>
            <a:r>
              <a:rPr lang="en-GB" sz="1700" dirty="0" err="1"/>
              <a:t>DVd</a:t>
            </a:r>
            <a:r>
              <a:rPr lang="en-GB" sz="1700" dirty="0"/>
              <a:t> versus </a:t>
            </a:r>
            <a:r>
              <a:rPr lang="en-GB" sz="1700" dirty="0" err="1"/>
              <a:t>Daratumumab</a:t>
            </a:r>
            <a:r>
              <a:rPr lang="en-GB" sz="1700" dirty="0"/>
              <a:t>, </a:t>
            </a:r>
            <a:r>
              <a:rPr lang="en-GB" sz="1700" dirty="0" err="1"/>
              <a:t>iberodmide</a:t>
            </a:r>
            <a:r>
              <a:rPr lang="en-GB" sz="1700" dirty="0"/>
              <a:t> and dexamethasone) and drew SOC-DVD. </a:t>
            </a:r>
          </a:p>
          <a:p>
            <a:r>
              <a:rPr lang="en-GB" sz="1700" dirty="0"/>
              <a:t>Significant progression while on </a:t>
            </a:r>
            <a:r>
              <a:rPr lang="en-GB" sz="1700" dirty="0" err="1"/>
              <a:t>DVd</a:t>
            </a:r>
            <a:r>
              <a:rPr lang="en-GB" sz="1700" dirty="0"/>
              <a:t>. Required plasma exchange and treatment of </a:t>
            </a:r>
            <a:r>
              <a:rPr lang="en-GB" sz="1700" dirty="0" err="1"/>
              <a:t>hypercalaemia</a:t>
            </a:r>
            <a:r>
              <a:rPr lang="en-GB" sz="1700" dirty="0"/>
              <a:t> (</a:t>
            </a:r>
            <a:r>
              <a:rPr lang="en-GB" sz="1700" dirty="0" err="1"/>
              <a:t>corr</a:t>
            </a:r>
            <a:r>
              <a:rPr lang="en-GB" sz="1700" dirty="0"/>
              <a:t> ca 3.04)</a:t>
            </a:r>
          </a:p>
          <a:p>
            <a:r>
              <a:rPr lang="en-GB" sz="1700" dirty="0"/>
              <a:t>What next?- 2lines of therapy, TCE and aggressive/rapid progression </a:t>
            </a:r>
          </a:p>
        </p:txBody>
      </p:sp>
      <p:pic>
        <p:nvPicPr>
          <p:cNvPr id="4" name="Content Placeholder 4" descr="A x-ray of a dog&#10;&#10;AI-generated content may be incorrect.">
            <a:extLst>
              <a:ext uri="{FF2B5EF4-FFF2-40B4-BE49-F238E27FC236}">
                <a16:creationId xmlns:a16="http://schemas.microsoft.com/office/drawing/2014/main" id="{1CCF8BC2-CC9A-06AB-40A1-8765DF9554FF}"/>
              </a:ext>
            </a:extLst>
          </p:cNvPr>
          <p:cNvPicPr>
            <a:picLocks noChangeAspect="1"/>
          </p:cNvPicPr>
          <p:nvPr/>
        </p:nvPicPr>
        <p:blipFill>
          <a:blip r:embed="rId2" cstate="print">
            <a:extLst>
              <a:ext uri="{28A0092B-C50C-407E-A947-70E740481C1C}">
                <a14:useLocalDpi xmlns:a14="http://schemas.microsoft.com/office/drawing/2010/main" val="0"/>
              </a:ext>
            </a:extLst>
          </a:blip>
          <a:srcRect l="3383" t="10085" r="7928" b="11348"/>
          <a:stretch/>
        </p:blipFill>
        <p:spPr>
          <a:xfrm rot="5400000">
            <a:off x="6100716" y="1403022"/>
            <a:ext cx="6098611" cy="4051956"/>
          </a:xfrm>
          <a:prstGeom prst="rect">
            <a:avLst/>
          </a:prstGeom>
        </p:spPr>
      </p:pic>
      <p:sp>
        <p:nvSpPr>
          <p:cNvPr id="21" name="Rectangle 20">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72880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199" y="564211"/>
            <a:ext cx="4571999" cy="1165002"/>
          </a:xfrm>
        </p:spPr>
        <p:txBody>
          <a:bodyPr anchor="b">
            <a:normAutofit/>
          </a:bodyPr>
          <a:lstStyle/>
          <a:p>
            <a:r>
              <a:rPr lang="en-GB" sz="3600"/>
              <a:t>Case study</a:t>
            </a:r>
          </a:p>
        </p:txBody>
      </p:sp>
      <p:sp>
        <p:nvSpPr>
          <p:cNvPr id="3" name="Content Placeholder 2"/>
          <p:cNvSpPr>
            <a:spLocks noGrp="1"/>
          </p:cNvSpPr>
          <p:nvPr>
            <p:ph idx="1"/>
          </p:nvPr>
        </p:nvSpPr>
        <p:spPr>
          <a:xfrm>
            <a:off x="838199" y="2055327"/>
            <a:ext cx="4571999" cy="3776975"/>
          </a:xfrm>
        </p:spPr>
        <p:txBody>
          <a:bodyPr>
            <a:normAutofit/>
          </a:bodyPr>
          <a:lstStyle/>
          <a:p>
            <a:r>
              <a:rPr lang="en-GB" sz="1800"/>
              <a:t>Bridging PACE chemotherapy</a:t>
            </a:r>
          </a:p>
          <a:p>
            <a:r>
              <a:rPr lang="en-GB" sz="1800"/>
              <a:t>Access to elranatamab via FOC scheme</a:t>
            </a:r>
          </a:p>
          <a:p>
            <a:r>
              <a:rPr lang="en-GB" sz="1800"/>
              <a:t>Complete response</a:t>
            </a:r>
          </a:p>
          <a:p>
            <a:r>
              <a:rPr lang="en-GB" sz="1800"/>
              <a:t>IVIg 4 weekly</a:t>
            </a:r>
          </a:p>
          <a:p>
            <a:r>
              <a:rPr lang="en-GB" sz="1800"/>
              <a:t>CMV monitoring </a:t>
            </a:r>
          </a:p>
          <a:p>
            <a:endParaRPr lang="en-GB" sz="1800"/>
          </a:p>
        </p:txBody>
      </p:sp>
      <p:pic>
        <p:nvPicPr>
          <p:cNvPr id="4" name="Picture 3" descr="A x-ray of a person's body&#10;&#10;AI-generated content may be incorrect.">
            <a:extLst>
              <a:ext uri="{FF2B5EF4-FFF2-40B4-BE49-F238E27FC236}">
                <a16:creationId xmlns:a16="http://schemas.microsoft.com/office/drawing/2014/main" id="{333CFA2E-5083-6D29-4344-631E5052058D}"/>
              </a:ext>
            </a:extLst>
          </p:cNvPr>
          <p:cNvPicPr>
            <a:picLocks noChangeAspect="1"/>
          </p:cNvPicPr>
          <p:nvPr/>
        </p:nvPicPr>
        <p:blipFill>
          <a:blip r:embed="rId2" cstate="print">
            <a:extLst>
              <a:ext uri="{28A0092B-C50C-407E-A947-70E740481C1C}">
                <a14:useLocalDpi xmlns:a14="http://schemas.microsoft.com/office/drawing/2010/main" val="0"/>
              </a:ext>
            </a:extLst>
          </a:blip>
          <a:srcRect l="6063" t="21621" r="16537" b="20685"/>
          <a:stretch/>
        </p:blipFill>
        <p:spPr>
          <a:xfrm rot="5400000">
            <a:off x="6139907" y="1966202"/>
            <a:ext cx="5322381" cy="2975429"/>
          </a:xfrm>
          <a:prstGeom prst="rect">
            <a:avLst/>
          </a:prstGeom>
        </p:spPr>
      </p:pic>
      <p:sp>
        <p:nvSpPr>
          <p:cNvPr id="23" name="Rectangle 22">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Rectangle 2"/>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br>
              <a:rPr kumimoji="0" lang="en-US" altLang="en-US" b="0" i="0" u="none" strike="noStrike" cap="none" normalizeH="0" baseline="0">
                <a:ln>
                  <a:noFill/>
                </a:ln>
                <a:solidFill>
                  <a:schemeClr val="tx1"/>
                </a:solidFill>
                <a:effectLst/>
                <a:latin typeface="Arial" panose="020B0604020202020204" pitchFamily="34" charset="0"/>
              </a:rPr>
            </a:br>
            <a:endParaRPr kumimoji="0" lang="en-US" altLang="en-US"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11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24250" y="0"/>
            <a:ext cx="5143500" cy="1329189"/>
          </a:xfrm>
          <a:prstGeom prst="rect">
            <a:avLst/>
          </a:prstGeom>
        </p:spPr>
      </p:pic>
      <p:sp>
        <p:nvSpPr>
          <p:cNvPr id="6" name="TextBox 5"/>
          <p:cNvSpPr txBox="1"/>
          <p:nvPr/>
        </p:nvSpPr>
        <p:spPr>
          <a:xfrm>
            <a:off x="3494416" y="1379943"/>
            <a:ext cx="5306148" cy="516680"/>
          </a:xfrm>
          <a:prstGeom prst="rect">
            <a:avLst/>
          </a:prstGeom>
          <a:solidFill>
            <a:schemeClr val="bg1"/>
          </a:solidFill>
        </p:spPr>
        <p:txBody>
          <a:bodyPr wrap="square" rtlCol="0">
            <a:spAutoFit/>
          </a:bodyPr>
          <a:lstStyle/>
          <a:p>
            <a:pPr algn="ctr"/>
            <a:r>
              <a:rPr lang="en-GB" sz="1071" b="1" dirty="0">
                <a:latin typeface="Bahnschrift SemiBold" panose="020B0502040204020203" pitchFamily="34" charset="0"/>
              </a:rPr>
              <a:t>Real World Analysis of Bi-specific Antibodies in the Management of Patients with Multiple Myeloma in Northern Ireland</a:t>
            </a:r>
          </a:p>
          <a:p>
            <a:pPr algn="ctr"/>
            <a:r>
              <a:rPr lang="en-GB" sz="616" b="1" dirty="0">
                <a:latin typeface="Bahnschrift SemiBold" panose="020B0502040204020203" pitchFamily="34" charset="0"/>
              </a:rPr>
              <a:t>D Duncan, H Hiles, S Lawless, O Sheehy, P Elder, C McConville, A Niblock, M Bowers, D Donaldson, S McCloskey, R McCormick, F McNicholl</a:t>
            </a:r>
          </a:p>
        </p:txBody>
      </p:sp>
      <p:sp>
        <p:nvSpPr>
          <p:cNvPr id="7" name="TextBox 6"/>
          <p:cNvSpPr txBox="1"/>
          <p:nvPr/>
        </p:nvSpPr>
        <p:spPr>
          <a:xfrm>
            <a:off x="3584786" y="1895143"/>
            <a:ext cx="2446503" cy="982833"/>
          </a:xfrm>
          <a:prstGeom prst="rect">
            <a:avLst/>
          </a:prstGeom>
          <a:solidFill>
            <a:schemeClr val="bg1"/>
          </a:solidFill>
        </p:spPr>
        <p:txBody>
          <a:bodyPr wrap="square" rtlCol="0">
            <a:spAutoFit/>
          </a:bodyPr>
          <a:lstStyle/>
          <a:p>
            <a:endParaRPr lang="en-GB" sz="643" dirty="0"/>
          </a:p>
          <a:p>
            <a:endParaRPr lang="en-GB" sz="750" dirty="0"/>
          </a:p>
          <a:p>
            <a:r>
              <a:rPr lang="en-GB" sz="536" dirty="0"/>
              <a:t>Bispecific antibodies are currently altering the therapeutic landscape of relapsed and refractory multiple myeloma (RRMM). In clinical trials these drugs have displayed high response rates, resulting in durable remissions lasting over a year. While two new bi-specific agents (teclistimab and elranatamab) have just received NICE approval patients with RRMM were able to gain access to three agents Teclistimab, Talquetamab and Elranatamab via compassionate use programmes spanning a 26 month period. Here we present real world data on efficacy and toxicity. </a:t>
            </a:r>
          </a:p>
          <a:p>
            <a:endParaRPr lang="en-GB" sz="107" dirty="0"/>
          </a:p>
        </p:txBody>
      </p:sp>
      <p:sp>
        <p:nvSpPr>
          <p:cNvPr id="9" name="TextBox 8"/>
          <p:cNvSpPr txBox="1"/>
          <p:nvPr/>
        </p:nvSpPr>
        <p:spPr>
          <a:xfrm>
            <a:off x="4055553" y="1912021"/>
            <a:ext cx="1287970" cy="207749"/>
          </a:xfrm>
          <a:prstGeom prst="rect">
            <a:avLst/>
          </a:prstGeom>
          <a:solidFill>
            <a:srgbClr val="CC3300"/>
          </a:solidFill>
        </p:spPr>
        <p:txBody>
          <a:bodyPr wrap="square" rtlCol="0">
            <a:spAutoFit/>
          </a:bodyPr>
          <a:lstStyle/>
          <a:p>
            <a:pPr algn="ctr"/>
            <a:r>
              <a:rPr lang="en-GB" sz="750" b="1" dirty="0">
                <a:solidFill>
                  <a:schemeClr val="bg1"/>
                </a:solidFill>
              </a:rPr>
              <a:t>Introduction</a:t>
            </a:r>
          </a:p>
        </p:txBody>
      </p:sp>
      <p:sp>
        <p:nvSpPr>
          <p:cNvPr id="13" name="TextBox 12"/>
          <p:cNvSpPr txBox="1"/>
          <p:nvPr/>
        </p:nvSpPr>
        <p:spPr>
          <a:xfrm>
            <a:off x="3584786" y="2799148"/>
            <a:ext cx="2440705" cy="1180644"/>
          </a:xfrm>
          <a:prstGeom prst="rect">
            <a:avLst/>
          </a:prstGeom>
          <a:solidFill>
            <a:schemeClr val="bg1"/>
          </a:solidFill>
        </p:spPr>
        <p:txBody>
          <a:bodyPr wrap="square" rtlCol="0">
            <a:spAutoFit/>
          </a:bodyPr>
          <a:lstStyle/>
          <a:p>
            <a:endParaRPr lang="en-GB" sz="643" dirty="0"/>
          </a:p>
          <a:p>
            <a:endParaRPr lang="en-GB" sz="643" dirty="0"/>
          </a:p>
          <a:p>
            <a:r>
              <a:rPr lang="en-GB" sz="536" dirty="0"/>
              <a:t>A retrospective analysis identified 21 patients started on a bi-specific between 1st May 2022 to 30th June 2024. Two patients received two bi-specific agents (teclistimab followed by elranatamab and talquetamab followed by elranatamab) and one patient received all three. The age range was 48-78 with a median of 66. There were 12 male patients and 9 female patients. Patients had 3-8 prior lines of therapy with a median of 5 prior lines of therapy. All patients were triple class refractory.</a:t>
            </a:r>
          </a:p>
          <a:p>
            <a:endParaRPr lang="en-GB" sz="321" dirty="0"/>
          </a:p>
          <a:p>
            <a:r>
              <a:rPr lang="en-GB" sz="536" dirty="0"/>
              <a:t>15 patients received elranatamab (March 2024-July 2024), 7 patients received talquetamab (June 2023-November 2023) and 3 patients received teclistimab (May 2022-Feb 2023).</a:t>
            </a:r>
          </a:p>
          <a:p>
            <a:endParaRPr lang="en-GB" sz="107" dirty="0"/>
          </a:p>
        </p:txBody>
      </p:sp>
      <p:sp>
        <p:nvSpPr>
          <p:cNvPr id="14" name="TextBox 13"/>
          <p:cNvSpPr txBox="1"/>
          <p:nvPr/>
        </p:nvSpPr>
        <p:spPr>
          <a:xfrm>
            <a:off x="4227535" y="2820592"/>
            <a:ext cx="951141" cy="207749"/>
          </a:xfrm>
          <a:prstGeom prst="rect">
            <a:avLst/>
          </a:prstGeom>
          <a:solidFill>
            <a:srgbClr val="CC3300"/>
          </a:solidFill>
        </p:spPr>
        <p:txBody>
          <a:bodyPr wrap="square" rtlCol="0">
            <a:spAutoFit/>
          </a:bodyPr>
          <a:lstStyle/>
          <a:p>
            <a:pPr algn="ctr"/>
            <a:r>
              <a:rPr lang="en-GB" sz="750" b="1" dirty="0">
                <a:solidFill>
                  <a:schemeClr val="bg1"/>
                </a:solidFill>
              </a:rPr>
              <a:t>Methods</a:t>
            </a:r>
          </a:p>
        </p:txBody>
      </p:sp>
      <p:sp>
        <p:nvSpPr>
          <p:cNvPr id="15" name="TextBox 14"/>
          <p:cNvSpPr txBox="1"/>
          <p:nvPr/>
        </p:nvSpPr>
        <p:spPr>
          <a:xfrm>
            <a:off x="3592671" y="4013362"/>
            <a:ext cx="2432819" cy="1263103"/>
          </a:xfrm>
          <a:prstGeom prst="rect">
            <a:avLst/>
          </a:prstGeom>
          <a:solidFill>
            <a:schemeClr val="bg1"/>
          </a:solidFill>
        </p:spPr>
        <p:txBody>
          <a:bodyPr wrap="square" rtlCol="0">
            <a:spAutoFit/>
          </a:bodyPr>
          <a:lstStyle/>
          <a:p>
            <a:endParaRPr lang="en-GB" sz="643" dirty="0"/>
          </a:p>
          <a:p>
            <a:endParaRPr lang="en-GB" sz="429" dirty="0"/>
          </a:p>
          <a:p>
            <a:r>
              <a:rPr lang="en-GB" sz="536" dirty="0"/>
              <a:t>The overall response rate was 67%. The complete response (CR) rate was 38% , very good partial response (VGPR) rate was 8% and the  partial response (PR) rate was 21% . See chart 1. </a:t>
            </a:r>
            <a:br>
              <a:rPr lang="en-GB" sz="536" dirty="0"/>
            </a:br>
            <a:endParaRPr lang="en-GB" sz="321" dirty="0"/>
          </a:p>
          <a:p>
            <a:r>
              <a:rPr lang="en-GB" sz="536" dirty="0"/>
              <a:t>4% patients had stable disease (SD) </a:t>
            </a:r>
          </a:p>
          <a:p>
            <a:r>
              <a:rPr lang="en-GB" sz="536" dirty="0"/>
              <a:t>and 29% had progressive disease </a:t>
            </a:r>
          </a:p>
          <a:p>
            <a:r>
              <a:rPr lang="en-GB" sz="536" dirty="0"/>
              <a:t>(PD). Unable to assess response in </a:t>
            </a:r>
          </a:p>
          <a:p>
            <a:r>
              <a:rPr lang="en-GB" sz="536" dirty="0"/>
              <a:t>one patient as treatment </a:t>
            </a:r>
          </a:p>
          <a:p>
            <a:r>
              <a:rPr lang="en-GB" sz="536" dirty="0"/>
              <a:t>commenced due to </a:t>
            </a:r>
            <a:r>
              <a:rPr lang="en-GB" sz="536" dirty="0" err="1"/>
              <a:t>plasmacytoma</a:t>
            </a:r>
            <a:r>
              <a:rPr lang="en-GB" sz="536" dirty="0"/>
              <a:t> </a:t>
            </a:r>
          </a:p>
          <a:p>
            <a:r>
              <a:rPr lang="en-GB" sz="536" dirty="0"/>
              <a:t>and imaging not updated.</a:t>
            </a:r>
          </a:p>
          <a:p>
            <a:endParaRPr lang="en-GB" sz="321" dirty="0"/>
          </a:p>
          <a:p>
            <a:r>
              <a:rPr lang="en-GB" sz="536" dirty="0"/>
              <a:t>Median time to best response</a:t>
            </a:r>
          </a:p>
          <a:p>
            <a:r>
              <a:rPr lang="en-GB" sz="536" dirty="0"/>
              <a:t>was 2 months.                                                              </a:t>
            </a:r>
            <a:r>
              <a:rPr lang="en-GB" sz="536" dirty="0">
                <a:solidFill>
                  <a:srgbClr val="CC3300"/>
                </a:solidFill>
              </a:rPr>
              <a:t>Best Response (Chart 1)</a:t>
            </a:r>
            <a:endParaRPr lang="en-GB" sz="536" dirty="0"/>
          </a:p>
        </p:txBody>
      </p:sp>
      <p:sp>
        <p:nvSpPr>
          <p:cNvPr id="16" name="TextBox 15"/>
          <p:cNvSpPr txBox="1"/>
          <p:nvPr/>
        </p:nvSpPr>
        <p:spPr>
          <a:xfrm>
            <a:off x="6240587" y="837209"/>
            <a:ext cx="2308266" cy="537455"/>
          </a:xfrm>
          <a:prstGeom prst="rect">
            <a:avLst/>
          </a:prstGeom>
          <a:noFill/>
        </p:spPr>
        <p:txBody>
          <a:bodyPr wrap="square" rtlCol="0">
            <a:spAutoFit/>
          </a:bodyPr>
          <a:lstStyle/>
          <a:p>
            <a:pPr algn="ctr"/>
            <a:r>
              <a:rPr lang="en-GB" sz="964" b="1" dirty="0">
                <a:solidFill>
                  <a:srgbClr val="CC3300"/>
                </a:solidFill>
              </a:rPr>
              <a:t>HAI Annual Conference</a:t>
            </a:r>
          </a:p>
          <a:p>
            <a:r>
              <a:rPr lang="en-GB" sz="964" b="1" dirty="0">
                <a:solidFill>
                  <a:srgbClr val="CC3300"/>
                </a:solidFill>
              </a:rPr>
              <a:t>Friday 11</a:t>
            </a:r>
            <a:r>
              <a:rPr lang="en-GB" sz="964" b="1" baseline="30000" dirty="0">
                <a:solidFill>
                  <a:srgbClr val="CC3300"/>
                </a:solidFill>
              </a:rPr>
              <a:t>th</a:t>
            </a:r>
            <a:r>
              <a:rPr lang="en-GB" sz="964" b="1" dirty="0">
                <a:solidFill>
                  <a:srgbClr val="CC3300"/>
                </a:solidFill>
              </a:rPr>
              <a:t> and Saturday 12</a:t>
            </a:r>
            <a:r>
              <a:rPr lang="en-GB" sz="964" b="1" baseline="30000" dirty="0">
                <a:solidFill>
                  <a:srgbClr val="CC3300"/>
                </a:solidFill>
              </a:rPr>
              <a:t>th</a:t>
            </a:r>
            <a:r>
              <a:rPr lang="en-GB" sz="964" b="1" dirty="0">
                <a:solidFill>
                  <a:srgbClr val="CC3300"/>
                </a:solidFill>
              </a:rPr>
              <a:t> October 2024</a:t>
            </a:r>
          </a:p>
        </p:txBody>
      </p:sp>
      <p:pic>
        <p:nvPicPr>
          <p:cNvPr id="20" name="Picture 19"/>
          <p:cNvPicPr>
            <a:picLocks noChangeAspect="1"/>
          </p:cNvPicPr>
          <p:nvPr/>
        </p:nvPicPr>
        <p:blipFill>
          <a:blip r:embed="rId3"/>
          <a:stretch>
            <a:fillRect/>
          </a:stretch>
        </p:blipFill>
        <p:spPr>
          <a:xfrm>
            <a:off x="4759533" y="4420773"/>
            <a:ext cx="1182724" cy="710264"/>
          </a:xfrm>
          <a:prstGeom prst="rect">
            <a:avLst/>
          </a:prstGeom>
        </p:spPr>
      </p:pic>
      <p:sp>
        <p:nvSpPr>
          <p:cNvPr id="22" name="TextBox 21"/>
          <p:cNvSpPr txBox="1"/>
          <p:nvPr/>
        </p:nvSpPr>
        <p:spPr>
          <a:xfrm>
            <a:off x="4424989" y="3947381"/>
            <a:ext cx="518501" cy="207749"/>
          </a:xfrm>
          <a:prstGeom prst="rect">
            <a:avLst/>
          </a:prstGeom>
          <a:solidFill>
            <a:srgbClr val="CC3300"/>
          </a:solidFill>
        </p:spPr>
        <p:txBody>
          <a:bodyPr wrap="square" rtlCol="0">
            <a:spAutoFit/>
          </a:bodyPr>
          <a:lstStyle/>
          <a:p>
            <a:pPr algn="ctr"/>
            <a:r>
              <a:rPr lang="en-GB" sz="750" b="1" dirty="0">
                <a:solidFill>
                  <a:schemeClr val="bg1"/>
                </a:solidFill>
              </a:rPr>
              <a:t>Efficacy</a:t>
            </a:r>
          </a:p>
        </p:txBody>
      </p:sp>
      <p:sp>
        <p:nvSpPr>
          <p:cNvPr id="23" name="TextBox 22"/>
          <p:cNvSpPr txBox="1"/>
          <p:nvPr/>
        </p:nvSpPr>
        <p:spPr>
          <a:xfrm>
            <a:off x="3604269" y="5283493"/>
            <a:ext cx="2427020" cy="1073435"/>
          </a:xfrm>
          <a:prstGeom prst="rect">
            <a:avLst/>
          </a:prstGeom>
          <a:solidFill>
            <a:schemeClr val="bg1"/>
          </a:solidFill>
        </p:spPr>
        <p:txBody>
          <a:bodyPr wrap="square" rtlCol="0">
            <a:spAutoFit/>
          </a:bodyPr>
          <a:lstStyle/>
          <a:p>
            <a:endParaRPr lang="en-GB" sz="536" dirty="0"/>
          </a:p>
          <a:p>
            <a:endParaRPr lang="en-GB" sz="589" dirty="0"/>
          </a:p>
          <a:p>
            <a:r>
              <a:rPr lang="en-GB" sz="536" dirty="0"/>
              <a:t>56% (n=14) of patients experienced Cytokine Release Syndrome (CRS) on starting a new bi-specific. 52% (n=13) had grade 1-2 CRS and 1 patient had grade 3 CRS.</a:t>
            </a:r>
            <a:br>
              <a:rPr lang="en-GB" sz="536" dirty="0"/>
            </a:br>
            <a:r>
              <a:rPr lang="en-GB" sz="536" dirty="0"/>
              <a:t>64% (9 of 14) of patients received </a:t>
            </a:r>
            <a:r>
              <a:rPr lang="en-GB" sz="536" dirty="0" err="1"/>
              <a:t>tocilizimab</a:t>
            </a:r>
            <a:r>
              <a:rPr lang="en-GB" sz="536" dirty="0"/>
              <a:t>. The patient that had grade 3 CRS required 2 doses of tocilizimib and symptoms settled within 48hours. There were no ICU admissions due to CRS. </a:t>
            </a:r>
          </a:p>
          <a:p>
            <a:endParaRPr lang="en-GB" sz="321" dirty="0"/>
          </a:p>
          <a:p>
            <a:r>
              <a:rPr lang="en-GB" sz="536" dirty="0"/>
              <a:t>Sadly 1 patient developed grade 4 ICANS following D4 elranatamab with an acute deterioration in GCS. He required ICU for vasopressor and ventilator support. He passed away 11 days after starting elranatamab.</a:t>
            </a:r>
          </a:p>
          <a:p>
            <a:endParaRPr lang="en-GB" sz="107" dirty="0"/>
          </a:p>
        </p:txBody>
      </p:sp>
      <p:sp>
        <p:nvSpPr>
          <p:cNvPr id="24" name="TextBox 23"/>
          <p:cNvSpPr txBox="1"/>
          <p:nvPr/>
        </p:nvSpPr>
        <p:spPr>
          <a:xfrm>
            <a:off x="4347392" y="5254415"/>
            <a:ext cx="912439" cy="207749"/>
          </a:xfrm>
          <a:prstGeom prst="rect">
            <a:avLst/>
          </a:prstGeom>
          <a:solidFill>
            <a:srgbClr val="CC3300"/>
          </a:solidFill>
        </p:spPr>
        <p:txBody>
          <a:bodyPr wrap="square" rtlCol="0">
            <a:spAutoFit/>
          </a:bodyPr>
          <a:lstStyle/>
          <a:p>
            <a:pPr algn="ctr"/>
            <a:r>
              <a:rPr lang="en-GB" sz="750" b="1" dirty="0">
                <a:solidFill>
                  <a:schemeClr val="bg1"/>
                </a:solidFill>
              </a:rPr>
              <a:t>Toxicity</a:t>
            </a:r>
          </a:p>
        </p:txBody>
      </p:sp>
      <p:sp>
        <p:nvSpPr>
          <p:cNvPr id="25" name="TextBox 24"/>
          <p:cNvSpPr txBox="1"/>
          <p:nvPr/>
        </p:nvSpPr>
        <p:spPr>
          <a:xfrm>
            <a:off x="3604269" y="6283726"/>
            <a:ext cx="2427020" cy="537583"/>
          </a:xfrm>
          <a:prstGeom prst="rect">
            <a:avLst/>
          </a:prstGeom>
          <a:solidFill>
            <a:schemeClr val="bg1"/>
          </a:solidFill>
        </p:spPr>
        <p:txBody>
          <a:bodyPr wrap="square" rtlCol="0">
            <a:spAutoFit/>
          </a:bodyPr>
          <a:lstStyle/>
          <a:p>
            <a:endParaRPr lang="en-GB" sz="536" dirty="0"/>
          </a:p>
          <a:p>
            <a:endParaRPr lang="en-GB" sz="750" dirty="0"/>
          </a:p>
          <a:p>
            <a:r>
              <a:rPr lang="en-GB" sz="536" dirty="0"/>
              <a:t>43% (n=9) received IVIg.  5 of these 9 patients were not on IVIG prior to starting bi-specific – these were all started pre-emptively. IgG levels were low prior to commencing IVIG and ranged between &lt;0.05 and 4.0. </a:t>
            </a:r>
          </a:p>
        </p:txBody>
      </p:sp>
      <p:sp>
        <p:nvSpPr>
          <p:cNvPr id="30" name="TextBox 29"/>
          <p:cNvSpPr txBox="1"/>
          <p:nvPr/>
        </p:nvSpPr>
        <p:spPr>
          <a:xfrm>
            <a:off x="4600450" y="6312828"/>
            <a:ext cx="343040" cy="207749"/>
          </a:xfrm>
          <a:prstGeom prst="rect">
            <a:avLst/>
          </a:prstGeom>
          <a:solidFill>
            <a:srgbClr val="CC3300"/>
          </a:solidFill>
        </p:spPr>
        <p:txBody>
          <a:bodyPr wrap="square" rtlCol="0">
            <a:spAutoFit/>
          </a:bodyPr>
          <a:lstStyle/>
          <a:p>
            <a:pPr algn="ctr"/>
            <a:r>
              <a:rPr lang="en-GB" sz="750" b="1" dirty="0">
                <a:solidFill>
                  <a:schemeClr val="bg1"/>
                </a:solidFill>
              </a:rPr>
              <a:t>IVIg</a:t>
            </a:r>
          </a:p>
        </p:txBody>
      </p:sp>
      <p:sp>
        <p:nvSpPr>
          <p:cNvPr id="31" name="TextBox 30"/>
          <p:cNvSpPr txBox="1"/>
          <p:nvPr/>
        </p:nvSpPr>
        <p:spPr>
          <a:xfrm>
            <a:off x="6147490" y="1886596"/>
            <a:ext cx="2430017" cy="2136932"/>
          </a:xfrm>
          <a:prstGeom prst="rect">
            <a:avLst/>
          </a:prstGeom>
          <a:solidFill>
            <a:schemeClr val="bg1"/>
          </a:solidFill>
        </p:spPr>
        <p:txBody>
          <a:bodyPr wrap="square" rtlCol="0">
            <a:spAutoFit/>
          </a:bodyPr>
          <a:lstStyle/>
          <a:p>
            <a:endParaRPr lang="en-GB" sz="536" dirty="0"/>
          </a:p>
          <a:p>
            <a:endParaRPr lang="en-GB" sz="750" dirty="0"/>
          </a:p>
          <a:p>
            <a:r>
              <a:rPr lang="en-GB" sz="536" dirty="0"/>
              <a:t>76% (n=16) patients had an infection while on a bi-specific with 48% (n=10) requiring at least one admission to treat infection. </a:t>
            </a:r>
            <a:br>
              <a:rPr lang="en-GB" sz="536" dirty="0"/>
            </a:br>
            <a:endParaRPr lang="en-GB" sz="321" dirty="0"/>
          </a:p>
          <a:p>
            <a:r>
              <a:rPr lang="en-GB" sz="536" dirty="0"/>
              <a:t>87% (n=13) patients on elranatamab, 100% (n=3) patients on teclistimab and 57% (n=4) patients on talquetamab had an infection. Not all patients with an infection required admission. 42% (n=7) on talquetamab, all (n=3) patients on teclistimab and 40% (n=6) on elranatamab required admission due to infection.</a:t>
            </a:r>
          </a:p>
          <a:p>
            <a:endParaRPr lang="en-GB" sz="321" dirty="0"/>
          </a:p>
          <a:p>
            <a:r>
              <a:rPr lang="en-GB" sz="536" dirty="0"/>
              <a:t>78% (n=7) patient on IVIG had an </a:t>
            </a:r>
          </a:p>
          <a:p>
            <a:r>
              <a:rPr lang="en-GB" sz="536" dirty="0"/>
              <a:t>infection and 33% (n=3) patients </a:t>
            </a:r>
            <a:br>
              <a:rPr lang="en-GB" sz="536" dirty="0"/>
            </a:br>
            <a:r>
              <a:rPr lang="en-GB" sz="536" dirty="0"/>
              <a:t>on IVIG required admission for </a:t>
            </a:r>
          </a:p>
          <a:p>
            <a:r>
              <a:rPr lang="en-GB" sz="536" dirty="0"/>
              <a:t>Treatment of infection. 75% (n=9) </a:t>
            </a:r>
          </a:p>
          <a:p>
            <a:r>
              <a:rPr lang="en-GB" sz="536" dirty="0"/>
              <a:t>patients not on IVIG had an </a:t>
            </a:r>
          </a:p>
          <a:p>
            <a:r>
              <a:rPr lang="en-GB" sz="536" dirty="0"/>
              <a:t>infection however 58%  (n=7) </a:t>
            </a:r>
          </a:p>
          <a:p>
            <a:r>
              <a:rPr lang="en-GB" sz="536" dirty="0"/>
              <a:t>required hospital admission for </a:t>
            </a:r>
          </a:p>
          <a:p>
            <a:r>
              <a:rPr lang="en-GB" sz="536" dirty="0"/>
              <a:t>treatment.  See chart 2.</a:t>
            </a:r>
          </a:p>
          <a:p>
            <a:endParaRPr lang="en-GB" sz="321" dirty="0"/>
          </a:p>
          <a:p>
            <a:r>
              <a:rPr lang="en-GB" sz="536" dirty="0"/>
              <a:t>33% (n=7) of patients had a </a:t>
            </a:r>
          </a:p>
          <a:p>
            <a:r>
              <a:rPr lang="en-GB" sz="536" dirty="0"/>
              <a:t>Respiratory transmitted viral illness </a:t>
            </a:r>
          </a:p>
          <a:p>
            <a:r>
              <a:rPr lang="en-GB" sz="536" dirty="0"/>
              <a:t>including COVID (n=4), 19% (n=4)                       </a:t>
            </a:r>
            <a:r>
              <a:rPr lang="en-GB" sz="536" dirty="0">
                <a:solidFill>
                  <a:srgbClr val="CC3300"/>
                </a:solidFill>
              </a:rPr>
              <a:t>Comparing hospital admissions</a:t>
            </a:r>
          </a:p>
          <a:p>
            <a:r>
              <a:rPr lang="en-GB" sz="536" dirty="0"/>
              <a:t>had a CAP, 2 patients had PICC                            </a:t>
            </a:r>
            <a:r>
              <a:rPr lang="en-GB" sz="536" dirty="0">
                <a:solidFill>
                  <a:srgbClr val="CC3300"/>
                </a:solidFill>
              </a:rPr>
              <a:t>due to infections while on IVIG</a:t>
            </a:r>
          </a:p>
          <a:p>
            <a:r>
              <a:rPr lang="en-GB" sz="536" dirty="0"/>
              <a:t>infections, 1 had shingles, 1 otitis media                            </a:t>
            </a:r>
            <a:r>
              <a:rPr lang="en-GB" sz="536" dirty="0">
                <a:solidFill>
                  <a:srgbClr val="CC3300"/>
                </a:solidFill>
              </a:rPr>
              <a:t>(Chart 2)</a:t>
            </a:r>
          </a:p>
          <a:p>
            <a:r>
              <a:rPr lang="en-GB" sz="536" dirty="0"/>
              <a:t>and 1 other an e coli bacteraemia.  </a:t>
            </a:r>
          </a:p>
          <a:p>
            <a:r>
              <a:rPr lang="en-GB" sz="107" dirty="0"/>
              <a:t>  </a:t>
            </a:r>
          </a:p>
          <a:p>
            <a:r>
              <a:rPr lang="en-GB" sz="107" dirty="0"/>
              <a:t>                                 </a:t>
            </a:r>
          </a:p>
          <a:p>
            <a:endParaRPr lang="en-GB" sz="107" dirty="0"/>
          </a:p>
        </p:txBody>
      </p:sp>
      <p:sp>
        <p:nvSpPr>
          <p:cNvPr id="32" name="TextBox 31"/>
          <p:cNvSpPr txBox="1"/>
          <p:nvPr/>
        </p:nvSpPr>
        <p:spPr>
          <a:xfrm>
            <a:off x="6818224" y="1896378"/>
            <a:ext cx="1013929" cy="207749"/>
          </a:xfrm>
          <a:prstGeom prst="rect">
            <a:avLst/>
          </a:prstGeom>
          <a:solidFill>
            <a:srgbClr val="CC3300"/>
          </a:solidFill>
        </p:spPr>
        <p:txBody>
          <a:bodyPr wrap="square" rtlCol="0">
            <a:spAutoFit/>
          </a:bodyPr>
          <a:lstStyle/>
          <a:p>
            <a:pPr algn="ctr"/>
            <a:r>
              <a:rPr lang="en-GB" sz="750" b="1" dirty="0">
                <a:solidFill>
                  <a:schemeClr val="bg1"/>
                </a:solidFill>
              </a:rPr>
              <a:t>Infections</a:t>
            </a:r>
          </a:p>
        </p:txBody>
      </p:sp>
      <p:pic>
        <p:nvPicPr>
          <p:cNvPr id="29" name="Picture 28"/>
          <p:cNvPicPr>
            <a:picLocks noChangeAspect="1"/>
          </p:cNvPicPr>
          <p:nvPr/>
        </p:nvPicPr>
        <p:blipFill>
          <a:blip r:embed="rId4"/>
          <a:stretch>
            <a:fillRect/>
          </a:stretch>
        </p:blipFill>
        <p:spPr>
          <a:xfrm>
            <a:off x="7296909" y="2731234"/>
            <a:ext cx="1300838" cy="785641"/>
          </a:xfrm>
          <a:prstGeom prst="rect">
            <a:avLst/>
          </a:prstGeom>
        </p:spPr>
      </p:pic>
      <p:sp>
        <p:nvSpPr>
          <p:cNvPr id="35" name="TextBox 34"/>
          <p:cNvSpPr txBox="1"/>
          <p:nvPr/>
        </p:nvSpPr>
        <p:spPr>
          <a:xfrm>
            <a:off x="6154685" y="4028807"/>
            <a:ext cx="2476561" cy="1790875"/>
          </a:xfrm>
          <a:prstGeom prst="rect">
            <a:avLst/>
          </a:prstGeom>
          <a:solidFill>
            <a:schemeClr val="bg1"/>
          </a:solidFill>
        </p:spPr>
        <p:txBody>
          <a:bodyPr wrap="square" rtlCol="0">
            <a:spAutoFit/>
          </a:bodyPr>
          <a:lstStyle/>
          <a:p>
            <a:endParaRPr lang="en-GB" sz="536" dirty="0"/>
          </a:p>
          <a:p>
            <a:endParaRPr lang="en-GB" sz="536" dirty="0"/>
          </a:p>
          <a:p>
            <a:r>
              <a:rPr lang="en-GB" sz="536" dirty="0"/>
              <a:t>28% (n=7) had CMV PCR monitoring while on treatment with at least one CMV viral load checked (see chart 3) . 4 patients had a detectable viral load indicating CMV reactivation, of these 1 </a:t>
            </a:r>
            <a:br>
              <a:rPr lang="en-GB" sz="536" dirty="0"/>
            </a:br>
            <a:r>
              <a:rPr lang="en-GB" sz="536" dirty="0"/>
              <a:t>patient needed treated with </a:t>
            </a:r>
          </a:p>
          <a:p>
            <a:r>
              <a:rPr lang="en-GB" sz="536" dirty="0"/>
              <a:t>IV Ganciclovir. The other </a:t>
            </a:r>
          </a:p>
          <a:p>
            <a:r>
              <a:rPr lang="en-GB" sz="536" dirty="0"/>
              <a:t>three had acyclovir switch </a:t>
            </a:r>
            <a:br>
              <a:rPr lang="en-GB" sz="536" dirty="0"/>
            </a:br>
            <a:r>
              <a:rPr lang="en-GB" sz="536" dirty="0"/>
              <a:t>to valaciclovir. </a:t>
            </a:r>
          </a:p>
          <a:p>
            <a:endParaRPr lang="en-GB" sz="536" dirty="0"/>
          </a:p>
          <a:p>
            <a:r>
              <a:rPr lang="en-GB" sz="536" dirty="0"/>
              <a:t>All patients that had CMV </a:t>
            </a:r>
          </a:p>
          <a:p>
            <a:r>
              <a:rPr lang="en-GB" sz="536" dirty="0"/>
              <a:t>reactivation were on </a:t>
            </a:r>
          </a:p>
          <a:p>
            <a:r>
              <a:rPr lang="en-GB" sz="536" dirty="0"/>
              <a:t>elranatamab. Of the 3 </a:t>
            </a:r>
          </a:p>
          <a:p>
            <a:r>
              <a:rPr lang="en-GB" sz="536" dirty="0"/>
              <a:t>patients that had a CMV </a:t>
            </a:r>
          </a:p>
          <a:p>
            <a:r>
              <a:rPr lang="en-GB" sz="536" dirty="0"/>
              <a:t>viral load checked that was </a:t>
            </a:r>
          </a:p>
          <a:p>
            <a:r>
              <a:rPr lang="en-GB" sz="536" dirty="0"/>
              <a:t>negative 1 was on </a:t>
            </a:r>
          </a:p>
          <a:p>
            <a:r>
              <a:rPr lang="en-GB" sz="536" dirty="0"/>
              <a:t>elranatamab and 2 were on </a:t>
            </a:r>
          </a:p>
          <a:p>
            <a:r>
              <a:rPr lang="en-GB" sz="536" dirty="0"/>
              <a:t>talquetamab. 80% (n=4)  of                  </a:t>
            </a:r>
            <a:r>
              <a:rPr lang="en-GB" sz="536" dirty="0">
                <a:solidFill>
                  <a:srgbClr val="CC3300"/>
                </a:solidFill>
              </a:rPr>
              <a:t>CMV viral load monitoring and re-activation  </a:t>
            </a:r>
          </a:p>
          <a:p>
            <a:r>
              <a:rPr lang="en-GB" sz="536" dirty="0"/>
              <a:t>patients on elranatamab that                                             </a:t>
            </a:r>
            <a:r>
              <a:rPr lang="en-GB" sz="536" dirty="0">
                <a:solidFill>
                  <a:srgbClr val="CC3300"/>
                </a:solidFill>
              </a:rPr>
              <a:t>(Chart 3)</a:t>
            </a:r>
            <a:endParaRPr lang="en-GB" sz="536" dirty="0"/>
          </a:p>
          <a:p>
            <a:r>
              <a:rPr lang="en-GB" sz="536" dirty="0"/>
              <a:t>had CMV viral load monitoring had  CMV reactivation. </a:t>
            </a:r>
          </a:p>
          <a:p>
            <a:endParaRPr lang="en-GB" sz="321" dirty="0"/>
          </a:p>
        </p:txBody>
      </p:sp>
      <p:pic>
        <p:nvPicPr>
          <p:cNvPr id="37" name="Picture 36"/>
          <p:cNvPicPr>
            <a:picLocks noChangeAspect="1"/>
          </p:cNvPicPr>
          <p:nvPr/>
        </p:nvPicPr>
        <p:blipFill>
          <a:blip r:embed="rId5"/>
          <a:stretch>
            <a:fillRect/>
          </a:stretch>
        </p:blipFill>
        <p:spPr>
          <a:xfrm>
            <a:off x="7185960" y="4438103"/>
            <a:ext cx="1344369" cy="808052"/>
          </a:xfrm>
          <a:prstGeom prst="rect">
            <a:avLst/>
          </a:prstGeom>
        </p:spPr>
      </p:pic>
      <p:sp>
        <p:nvSpPr>
          <p:cNvPr id="38" name="TextBox 37"/>
          <p:cNvSpPr txBox="1"/>
          <p:nvPr/>
        </p:nvSpPr>
        <p:spPr>
          <a:xfrm>
            <a:off x="7133978" y="3953004"/>
            <a:ext cx="640238" cy="207749"/>
          </a:xfrm>
          <a:prstGeom prst="rect">
            <a:avLst/>
          </a:prstGeom>
          <a:solidFill>
            <a:srgbClr val="CC3300"/>
          </a:solidFill>
        </p:spPr>
        <p:txBody>
          <a:bodyPr wrap="square" rtlCol="0">
            <a:spAutoFit/>
          </a:bodyPr>
          <a:lstStyle/>
          <a:p>
            <a:pPr algn="ctr"/>
            <a:r>
              <a:rPr lang="en-GB" sz="750" b="1" dirty="0">
                <a:solidFill>
                  <a:schemeClr val="bg1"/>
                </a:solidFill>
              </a:rPr>
              <a:t>CMV</a:t>
            </a:r>
          </a:p>
        </p:txBody>
      </p:sp>
      <p:sp>
        <p:nvSpPr>
          <p:cNvPr id="39" name="TextBox 38"/>
          <p:cNvSpPr txBox="1"/>
          <p:nvPr/>
        </p:nvSpPr>
        <p:spPr>
          <a:xfrm>
            <a:off x="6240587" y="5734665"/>
            <a:ext cx="2427020" cy="1098121"/>
          </a:xfrm>
          <a:prstGeom prst="rect">
            <a:avLst/>
          </a:prstGeom>
          <a:solidFill>
            <a:schemeClr val="bg1"/>
          </a:solidFill>
        </p:spPr>
        <p:txBody>
          <a:bodyPr wrap="square" rtlCol="0">
            <a:spAutoFit/>
          </a:bodyPr>
          <a:lstStyle/>
          <a:p>
            <a:endParaRPr lang="en-GB" sz="536" dirty="0"/>
          </a:p>
          <a:p>
            <a:endParaRPr lang="en-GB" sz="536" dirty="0"/>
          </a:p>
          <a:p>
            <a:r>
              <a:rPr lang="en-GB" sz="536" dirty="0"/>
              <a:t>When we compare our real world experience to the outcomes in the in MajesTEC-1 and MagnestisMM-3 trials the ORR and CR rates within our cohort are reassuringly similar.</a:t>
            </a:r>
          </a:p>
          <a:p>
            <a:endParaRPr lang="en-GB" sz="321" dirty="0"/>
          </a:p>
          <a:p>
            <a:r>
              <a:rPr lang="en-GB" sz="536" dirty="0"/>
              <a:t>CRS is common but often low grade but our experience also highlights risk of ICANs in these patients. Importantly we show the significant reduction in the need for hospital admission due to infections on those receiving IVIG. CMV reactivation was common in this cohort suggesting a role for regular CMV viral load monitoring. </a:t>
            </a:r>
          </a:p>
          <a:p>
            <a:r>
              <a:rPr lang="en-GB" sz="536" dirty="0"/>
              <a:t>This data will help inform colleagues with wider role out of these agents.</a:t>
            </a:r>
            <a:endParaRPr lang="en-GB" sz="321" dirty="0"/>
          </a:p>
          <a:p>
            <a:endParaRPr lang="en-GB" sz="321" dirty="0"/>
          </a:p>
        </p:txBody>
      </p:sp>
      <p:sp>
        <p:nvSpPr>
          <p:cNvPr id="40" name="TextBox 39"/>
          <p:cNvSpPr txBox="1"/>
          <p:nvPr/>
        </p:nvSpPr>
        <p:spPr>
          <a:xfrm>
            <a:off x="6926143" y="5729386"/>
            <a:ext cx="993654" cy="207749"/>
          </a:xfrm>
          <a:prstGeom prst="rect">
            <a:avLst/>
          </a:prstGeom>
          <a:solidFill>
            <a:srgbClr val="CC3300"/>
          </a:solidFill>
        </p:spPr>
        <p:txBody>
          <a:bodyPr wrap="square" rtlCol="0">
            <a:spAutoFit/>
          </a:bodyPr>
          <a:lstStyle/>
          <a:p>
            <a:pPr algn="ctr"/>
            <a:r>
              <a:rPr lang="en-GB" sz="750" b="1" dirty="0">
                <a:solidFill>
                  <a:schemeClr val="bg1"/>
                </a:solidFill>
              </a:rPr>
              <a:t>Conclusion</a:t>
            </a:r>
          </a:p>
        </p:txBody>
      </p:sp>
    </p:spTree>
    <p:extLst>
      <p:ext uri="{BB962C8B-B14F-4D97-AF65-F5344CB8AC3E}">
        <p14:creationId xmlns:p14="http://schemas.microsoft.com/office/powerpoint/2010/main" val="41556621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1792" y="1161288"/>
            <a:ext cx="3602736" cy="4526280"/>
          </a:xfrm>
        </p:spPr>
        <p:txBody>
          <a:bodyPr>
            <a:normAutofit/>
          </a:bodyPr>
          <a:lstStyle/>
          <a:p>
            <a:r>
              <a:rPr lang="en-GB" sz="4000"/>
              <a:t>Summary </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6D221C36-CEAF-D21C-F437-DC6BC8D80A59}"/>
              </a:ext>
            </a:extLst>
          </p:cNvPr>
          <p:cNvGraphicFramePr>
            <a:graphicFrameLocks noGrp="1"/>
          </p:cNvGraphicFramePr>
          <p:nvPr>
            <p:ph idx="1"/>
            <p:extLst>
              <p:ext uri="{D42A27DB-BD31-4B8C-83A1-F6EECF244321}">
                <p14:modId xmlns:p14="http://schemas.microsoft.com/office/powerpoint/2010/main" val="3161292651"/>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9025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TotalTime>
  <Words>2430</Words>
  <Application>Microsoft Macintosh PowerPoint</Application>
  <PresentationFormat>Widescreen</PresentationFormat>
  <Paragraphs>356</Paragraphs>
  <Slides>33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Bahnschrift SemiBold</vt:lpstr>
      <vt:lpstr>Calibri</vt:lpstr>
      <vt:lpstr>Calibri Light</vt:lpstr>
      <vt:lpstr>interfaceregular</vt:lpstr>
      <vt:lpstr>Source Sans Pro Web</vt:lpstr>
      <vt:lpstr>Office Theme</vt:lpstr>
      <vt:lpstr>Myeloma Treatment Pathway and role of  Bi-Specific Antibodies</vt:lpstr>
      <vt:lpstr>Objectives </vt:lpstr>
      <vt:lpstr>Multiple myeloma is characterised by a pattern of remission and relapse</vt:lpstr>
      <vt:lpstr>PowerPoint Presentation</vt:lpstr>
      <vt:lpstr>Multiple myeloma: patient outcomes in real‐world practice. Yong K, et al. Br J Haematol. 2016;175:252–64</vt:lpstr>
      <vt:lpstr>Current NICE approvals</vt:lpstr>
      <vt:lpstr>Choosing first line therapy </vt:lpstr>
      <vt:lpstr>Supportive Therapies </vt:lpstr>
      <vt:lpstr>Choosing therapy at relapse  </vt:lpstr>
      <vt:lpstr>Current NICE approvals</vt:lpstr>
      <vt:lpstr>PowerPoint Presentation</vt:lpstr>
      <vt:lpstr>PowerPoint Presentation</vt:lpstr>
      <vt:lpstr>PowerPoint Presentation</vt:lpstr>
      <vt:lpstr>Triple Class Exposed  UK real world outcomes </vt:lpstr>
      <vt:lpstr>Approved bi –specific antibodies in the 4th line setting </vt:lpstr>
      <vt:lpstr>Other bi-specific antibodies</vt:lpstr>
      <vt:lpstr>PowerPoint Presentation</vt:lpstr>
      <vt:lpstr>MajesTec 1</vt:lpstr>
      <vt:lpstr>PowerPoint Presentation</vt:lpstr>
      <vt:lpstr>PowerPoint Presentation</vt:lpstr>
      <vt:lpstr>PowerPoint Presentation</vt:lpstr>
      <vt:lpstr>PowerPoint Presentation</vt:lpstr>
      <vt:lpstr>PowerPoint Presentation</vt:lpstr>
      <vt:lpstr>PowerPoint Presentation</vt:lpstr>
      <vt:lpstr>Elranatamab MagnestisMM-3</vt:lpstr>
      <vt:lpstr>Elranatamab MagnestisMM-3</vt:lpstr>
      <vt:lpstr>Front line bi-specific trials </vt:lpstr>
      <vt:lpstr>Case Study</vt:lpstr>
      <vt:lpstr>Case study </vt:lpstr>
      <vt:lpstr>Case study </vt:lpstr>
      <vt:lpstr>Case study</vt:lpstr>
      <vt:lpstr>PowerPoint Presentation</vt:lpstr>
      <vt:lpstr>Summary </vt:lpstr>
    </vt:vector>
  </TitlesOfParts>
  <Company>Belfast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Myeloma Treatment Pathway and role of Bi-Specific Antibodies–</dc:title>
  <dc:creator>Lawless, Sarahh</dc:creator>
  <cp:lastModifiedBy>Wendy Notowicz</cp:lastModifiedBy>
  <cp:revision>70</cp:revision>
  <dcterms:created xsi:type="dcterms:W3CDTF">2025-02-12T16:24:17Z</dcterms:created>
  <dcterms:modified xsi:type="dcterms:W3CDTF">2025-03-12T11:05:18Z</dcterms:modified>
</cp:coreProperties>
</file>