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6" r:id="rId2"/>
    <p:sldId id="688" r:id="rId3"/>
    <p:sldId id="658" r:id="rId4"/>
    <p:sldId id="265" r:id="rId5"/>
    <p:sldId id="671" r:id="rId6"/>
    <p:sldId id="680" r:id="rId7"/>
    <p:sldId id="257" r:id="rId8"/>
    <p:sldId id="685" r:id="rId9"/>
    <p:sldId id="668" r:id="rId10"/>
    <p:sldId id="262" r:id="rId11"/>
    <p:sldId id="661" r:id="rId12"/>
    <p:sldId id="667" r:id="rId13"/>
    <p:sldId id="672" r:id="rId14"/>
    <p:sldId id="358" r:id="rId15"/>
    <p:sldId id="359" r:id="rId16"/>
    <p:sldId id="335" r:id="rId17"/>
    <p:sldId id="345" r:id="rId18"/>
    <p:sldId id="678" r:id="rId19"/>
    <p:sldId id="346" r:id="rId20"/>
    <p:sldId id="687" r:id="rId21"/>
    <p:sldId id="263" r:id="rId22"/>
    <p:sldId id="686" r:id="rId23"/>
    <p:sldId id="2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25"/>
    <p:restoredTop sz="83810"/>
  </p:normalViewPr>
  <p:slideViewPr>
    <p:cSldViewPr snapToGrid="0" snapToObjects="1" showGuides="1">
      <p:cViewPr varScale="1">
        <p:scale>
          <a:sx n="128" d="100"/>
          <a:sy n="128" d="100"/>
        </p:scale>
        <p:origin x="1064"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2-B32E-6D4D-A6F4-15486310E081}"/>
              </c:ext>
            </c:extLst>
          </c:dPt>
          <c:dPt>
            <c:idx val="1"/>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B32E-6D4D-A6F4-15486310E081}"/>
              </c:ext>
            </c:extLst>
          </c:dPt>
          <c:dPt>
            <c:idx val="2"/>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0534-42B7-9C7F-C54C838567D4}"/>
              </c:ext>
            </c:extLst>
          </c:dPt>
          <c:dPt>
            <c:idx val="3"/>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0534-42B7-9C7F-C54C838567D4}"/>
              </c:ext>
            </c:extLst>
          </c:dPt>
          <c:dLbls>
            <c:dLbl>
              <c:idx val="0"/>
              <c:layout>
                <c:manualLayout>
                  <c:x val="-0.16914075917886209"/>
                  <c:y val="0.18573681987927362"/>
                </c:manualLayout>
              </c:layout>
              <c:tx>
                <c:rich>
                  <a:bodyPr/>
                  <a:lstStyle/>
                  <a:p>
                    <a:fld id="{FD113110-F8CD-CF4D-8C4D-6C944F3528FF}" type="CATEGORYNAME">
                      <a:rPr lang="en-US" b="0"/>
                      <a:pPr/>
                      <a:t>[CATEGORY NAME]</a:t>
                    </a:fld>
                    <a:r>
                      <a:rPr lang="en-US" b="0" baseline="0"/>
                      <a:t>
</a:t>
                    </a:r>
                    <a:fld id="{7281A4B2-772E-C54E-89C0-8F3D7A6FC249}" type="PERCENTAGE">
                      <a:rPr lang="en-US" b="0" baseline="0"/>
                      <a:pPr/>
                      <a:t>[PERCENTAGE]</a:t>
                    </a:fld>
                    <a:endParaRPr lang="en-US" b="0" baseline="0"/>
                  </a:p>
                </c:rich>
              </c:tx>
              <c:showLegendKey val="0"/>
              <c:showVal val="0"/>
              <c:showCatName val="1"/>
              <c:showSerName val="0"/>
              <c:showPercent val="1"/>
              <c:showBubbleSize val="0"/>
              <c:extLst>
                <c:ext xmlns:c15="http://schemas.microsoft.com/office/drawing/2012/chart" uri="{CE6537A1-D6FC-4f65-9D91-7224C49458BB}">
                  <c15:layout>
                    <c:manualLayout>
                      <c:w val="0.35163048255251822"/>
                      <c:h val="0.32229504260199221"/>
                    </c:manualLayout>
                  </c15:layout>
                  <c15:dlblFieldTable/>
                  <c15:showDataLabelsRange val="0"/>
                </c:ext>
                <c:ext xmlns:c16="http://schemas.microsoft.com/office/drawing/2014/chart" uri="{C3380CC4-5D6E-409C-BE32-E72D297353CC}">
                  <c16:uniqueId val="{00000002-B32E-6D4D-A6F4-15486310E081}"/>
                </c:ext>
              </c:extLst>
            </c:dLbl>
            <c:dLbl>
              <c:idx val="1"/>
              <c:layout>
                <c:manualLayout>
                  <c:x val="0.1957366358021862"/>
                  <c:y val="-0.20406031940552397"/>
                </c:manualLayout>
              </c:layout>
              <c:tx>
                <c:rich>
                  <a:bodyPr/>
                  <a:lstStyle/>
                  <a:p>
                    <a:fld id="{1C609014-29A2-E04B-A76B-9955124EC596}" type="CATEGORYNAME">
                      <a:rPr lang="en-US" b="1"/>
                      <a:pPr/>
                      <a:t>[CATEGORY NAME]</a:t>
                    </a:fld>
                    <a:r>
                      <a:rPr lang="en-US" baseline="0"/>
                      <a:t>
</a:t>
                    </a:r>
                    <a:fld id="{9876BFA2-6C38-0147-8481-B3463B548077}" type="PERCENTAGE">
                      <a:rPr lang="en-US" baseline="0"/>
                      <a:pPr/>
                      <a:t>[PERCENTAGE]</a:t>
                    </a:fld>
                    <a:endParaRPr lang="en-US" baseline="0"/>
                  </a:p>
                </c:rich>
              </c:tx>
              <c:showLegendKey val="0"/>
              <c:showVal val="0"/>
              <c:showCatName val="1"/>
              <c:showSerName val="0"/>
              <c:showPercent val="1"/>
              <c:showBubbleSize val="0"/>
              <c:extLst>
                <c:ext xmlns:c15="http://schemas.microsoft.com/office/drawing/2012/chart" uri="{CE6537A1-D6FC-4f65-9D91-7224C49458BB}">
                  <c15:layout>
                    <c:manualLayout>
                      <c:w val="0.35618466058148746"/>
                      <c:h val="0.27044753679693101"/>
                    </c:manualLayout>
                  </c15:layout>
                  <c15:dlblFieldTable/>
                  <c15:showDataLabelsRange val="0"/>
                </c:ext>
                <c:ext xmlns:c16="http://schemas.microsoft.com/office/drawing/2014/chart" uri="{C3380CC4-5D6E-409C-BE32-E72D297353CC}">
                  <c16:uniqueId val="{00000001-B32E-6D4D-A6F4-15486310E081}"/>
                </c:ext>
              </c:extLst>
            </c:dLbl>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 Walked
&gt;80% predicted distance</c:v>
                </c:pt>
                <c:pt idx="1">
                  <c:v>Impaired 
&lt;80% predicted distance</c:v>
                </c:pt>
              </c:strCache>
            </c:strRef>
          </c:cat>
          <c:val>
            <c:numRef>
              <c:f>Sheet1!$B$2:$B$5</c:f>
              <c:numCache>
                <c:formatCode>General</c:formatCode>
                <c:ptCount val="4"/>
                <c:pt idx="0">
                  <c:v>28</c:v>
                </c:pt>
                <c:pt idx="1">
                  <c:v>72</c:v>
                </c:pt>
              </c:numCache>
            </c:numRef>
          </c:val>
          <c:extLst>
            <c:ext xmlns:c16="http://schemas.microsoft.com/office/drawing/2014/chart" uri="{C3380CC4-5D6E-409C-BE32-E72D297353CC}">
              <c16:uniqueId val="{00000000-B32E-6D4D-A6F4-15486310E081}"/>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rgbClr val="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pie"/>
        <c:varyColors val="1"/>
        <c:ser>
          <c:idx val="0"/>
          <c:order val="0"/>
          <c:tx>
            <c:strRef>
              <c:f>Sheet1!$B$1</c:f>
              <c:strCache>
                <c:ptCount val="1"/>
                <c:pt idx="0">
                  <c:v>Column1</c:v>
                </c:pt>
              </c:strCache>
            </c:strRef>
          </c:tx>
          <c:spPr>
            <a:effectLst/>
          </c:spPr>
          <c:dPt>
            <c:idx val="0"/>
            <c:bubble3D val="0"/>
            <c:spPr>
              <a:solidFill>
                <a:schemeClr val="accent1">
                  <a:lumMod val="75000"/>
                </a:schemeClr>
              </a:solidFill>
              <a:ln>
                <a:noFill/>
              </a:ln>
              <a:effectLst>
                <a:outerShdw blurRad="40000" dist="20000" dir="5400000" rotWithShape="0">
                  <a:srgbClr val="000000">
                    <a:alpha val="38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4-DC66-4742-94B9-A4E80F3B83C3}"/>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F856-44F2-960D-DDDC2D79D2AD}"/>
              </c:ext>
            </c:extLst>
          </c:dPt>
          <c:dPt>
            <c:idx val="2"/>
            <c:bubble3D val="0"/>
            <c:spPr>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2-DC66-4742-94B9-A4E80F3B83C3}"/>
              </c:ext>
            </c:extLst>
          </c:dPt>
          <c:dPt>
            <c:idx val="3"/>
            <c:bubble3D val="0"/>
            <c:spPr>
              <a:solidFill>
                <a:schemeClr val="accent3">
                  <a:lumMod val="90000"/>
                </a:schemeClr>
              </a:solidFill>
              <a:ln>
                <a:noFill/>
              </a:ln>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DC66-4742-94B9-A4E80F3B83C3}"/>
              </c:ext>
            </c:extLst>
          </c:dPt>
          <c:dPt>
            <c:idx val="4"/>
            <c:bubble3D val="0"/>
            <c:spPr>
              <a:solidFill>
                <a:schemeClr val="accent1"/>
              </a:solidFill>
              <a:ln>
                <a:noFill/>
              </a:ln>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DC66-4742-94B9-A4E80F3B83C3}"/>
              </c:ext>
            </c:extLst>
          </c:dPt>
          <c:dLbls>
            <c:dLbl>
              <c:idx val="0"/>
              <c:delete val="1"/>
              <c:extLst>
                <c:ext xmlns:c15="http://schemas.microsoft.com/office/drawing/2012/chart" uri="{CE6537A1-D6FC-4f65-9D91-7224C49458BB}"/>
                <c:ext xmlns:c16="http://schemas.microsoft.com/office/drawing/2014/chart" uri="{C3380CC4-5D6E-409C-BE32-E72D297353CC}">
                  <c16:uniqueId val="{00000004-DC66-4742-94B9-A4E80F3B83C3}"/>
                </c:ext>
              </c:extLst>
            </c:dLbl>
            <c:dLbl>
              <c:idx val="2"/>
              <c:delete val="1"/>
              <c:extLst>
                <c:ext xmlns:c15="http://schemas.microsoft.com/office/drawing/2012/chart" uri="{CE6537A1-D6FC-4f65-9D91-7224C49458BB}"/>
                <c:ext xmlns:c16="http://schemas.microsoft.com/office/drawing/2014/chart" uri="{C3380CC4-5D6E-409C-BE32-E72D297353CC}">
                  <c16:uniqueId val="{00000002-DC66-4742-94B9-A4E80F3B83C3}"/>
                </c:ext>
              </c:extLst>
            </c:dLbl>
            <c:dLbl>
              <c:idx val="3"/>
              <c:layout>
                <c:manualLayout>
                  <c:x val="-6.4556749242803232E-2"/>
                  <c:y val="-0.18126865211023854"/>
                </c:manualLayout>
              </c:layout>
              <c:tx>
                <c:rich>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mn-lt"/>
                        <a:ea typeface="+mn-ea"/>
                        <a:cs typeface="+mn-cs"/>
                      </a:defRPr>
                    </a:pPr>
                    <a:r>
                      <a:rPr lang="en-US" sz="1050" b="1">
                        <a:solidFill>
                          <a:srgbClr val="000000"/>
                        </a:solidFill>
                      </a:rPr>
                      <a:t>Impaired</a:t>
                    </a:r>
                  </a:p>
                  <a:p>
                    <a:pPr>
                      <a:defRPr sz="1100">
                        <a:solidFill>
                          <a:srgbClr val="000000"/>
                        </a:solidFill>
                      </a:defRPr>
                    </a:pPr>
                    <a:r>
                      <a:rPr lang="en-US" sz="1050" b="1">
                        <a:solidFill>
                          <a:srgbClr val="000000"/>
                        </a:solidFill>
                      </a:rPr>
                      <a:t>&lt;2.5th centile</a:t>
                    </a:r>
                    <a:fld id="{9F869AC3-F3FF-FC44-8B39-3EF71D8EAAD9}" type="CATEGORYNAME">
                      <a:rPr lang="en-US" sz="1050">
                        <a:solidFill>
                          <a:srgbClr val="000000"/>
                        </a:solidFill>
                      </a:rPr>
                      <a:pPr>
                        <a:defRPr sz="1100">
                          <a:solidFill>
                            <a:srgbClr val="000000"/>
                          </a:solidFill>
                        </a:defRPr>
                      </a:pPr>
                      <a:t>[CATEGORY NAME]</a:t>
                    </a:fld>
                    <a:r>
                      <a:rPr lang="en-US" sz="1050" baseline="0">
                        <a:solidFill>
                          <a:srgbClr val="000000"/>
                        </a:solidFill>
                      </a:rPr>
                      <a:t>
48%</a:t>
                    </a:r>
                  </a:p>
                </c:rich>
              </c:tx>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9847362821311629"/>
                      <c:h val="0.19596990171645506"/>
                    </c:manualLayout>
                  </c15:layout>
                  <c15:dlblFieldTable/>
                  <c15:showDataLabelsRange val="0"/>
                </c:ext>
                <c:ext xmlns:c16="http://schemas.microsoft.com/office/drawing/2014/chart" uri="{C3380CC4-5D6E-409C-BE32-E72D297353CC}">
                  <c16:uniqueId val="{00000005-DC66-4742-94B9-A4E80F3B83C3}"/>
                </c:ext>
              </c:extLst>
            </c:dLbl>
            <c:dLbl>
              <c:idx val="4"/>
              <c:layout>
                <c:manualLayout>
                  <c:x val="-0.27812458814743224"/>
                  <c:y val="5.7058311594647675E-3"/>
                </c:manualLayout>
              </c:layout>
              <c:tx>
                <c:rich>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mn-lt"/>
                        <a:ea typeface="+mn-ea"/>
                        <a:cs typeface="+mn-cs"/>
                      </a:defRPr>
                    </a:pPr>
                    <a:r>
                      <a:rPr lang="en-US" sz="1200" baseline="0" dirty="0"/>
                      <a:t>Below average</a:t>
                    </a:r>
                  </a:p>
                  <a:p>
                    <a:pPr>
                      <a:defRPr sz="1200">
                        <a:solidFill>
                          <a:sysClr val="windowText" lastClr="000000"/>
                        </a:solidFill>
                      </a:defRPr>
                    </a:pPr>
                    <a:r>
                      <a:rPr lang="en-US" sz="1200" baseline="0" dirty="0"/>
                      <a:t>&lt;25</a:t>
                    </a:r>
                    <a:r>
                      <a:rPr lang="en-US" sz="1200" baseline="30000" dirty="0"/>
                      <a:t>th</a:t>
                    </a:r>
                    <a:r>
                      <a:rPr lang="en-US" sz="1200" baseline="0" dirty="0"/>
                      <a:t> centile
</a:t>
                    </a:r>
                    <a:fld id="{301748E2-D2C7-F949-81BB-BAFC01BEC08C}" type="PERCENTAGE">
                      <a:rPr lang="en-US" sz="1200" baseline="0"/>
                      <a:pPr>
                        <a:defRPr sz="1200">
                          <a:solidFill>
                            <a:sysClr val="windowText" lastClr="000000"/>
                          </a:solidFill>
                        </a:defRPr>
                      </a:pPr>
                      <a:t>[PERCENTAGE]</a:t>
                    </a:fld>
                    <a:endParaRPr lang="en-US" sz="1200" baseline="0" dirty="0"/>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586304424682494"/>
                      <c:h val="0.24789249023115087"/>
                    </c:manualLayout>
                  </c15:layout>
                  <c15:dlblFieldTable/>
                  <c15:showDataLabelsRange val="0"/>
                </c:ext>
                <c:ext xmlns:c16="http://schemas.microsoft.com/office/drawing/2014/chart" uri="{C3380CC4-5D6E-409C-BE32-E72D297353CC}">
                  <c16:uniqueId val="{00000003-DC66-4742-94B9-A4E80F3B83C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ysClr val="windowText" lastClr="000000"/>
                    </a:solidFill>
                    <a:latin typeface="+mn-lt"/>
                    <a:ea typeface="+mn-ea"/>
                    <a:cs typeface="+mn-cs"/>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Sheet1!$A$3:$A$5</c:f>
              <c:strCache>
                <c:ptCount val="3"/>
                <c:pt idx="0">
                  <c:v>Below average
&lt;25th centile</c:v>
                </c:pt>
                <c:pt idx="1">
                  <c:v>Below average but not impaired</c:v>
                </c:pt>
                <c:pt idx="2">
                  <c:v>Impaired
&lt;2.5th centile</c:v>
                </c:pt>
              </c:strCache>
            </c:strRef>
          </c:cat>
          <c:val>
            <c:numRef>
              <c:f>Sheet1!$B$2:$B$5</c:f>
              <c:numCache>
                <c:formatCode>General</c:formatCode>
                <c:ptCount val="4"/>
                <c:pt idx="0">
                  <c:v>13</c:v>
                </c:pt>
                <c:pt idx="2">
                  <c:v>24</c:v>
                </c:pt>
                <c:pt idx="3">
                  <c:v>22</c:v>
                </c:pt>
              </c:numCache>
            </c:numRef>
          </c:val>
          <c:extLst>
            <c:ext xmlns:c16="http://schemas.microsoft.com/office/drawing/2014/chart" uri="{C3380CC4-5D6E-409C-BE32-E72D297353CC}">
              <c16:uniqueId val="{00000000-DC66-4742-94B9-A4E80F3B83C3}"/>
            </c:ext>
          </c:extLst>
        </c:ser>
        <c:dLbls>
          <c:dLblPos val="bestFit"/>
          <c:showLegendKey val="0"/>
          <c:showVal val="0"/>
          <c:showCatName val="1"/>
          <c:showSerName val="0"/>
          <c:showPercent val="1"/>
          <c:showBubbleSize val="0"/>
          <c:showLeaderLines val="1"/>
        </c:dLbls>
        <c:gapWidth val="24"/>
        <c:splitType val="pos"/>
        <c:splitPos val="2"/>
        <c:secondPieSize val="50"/>
        <c:serLines>
          <c:spPr>
            <a:ln w="9525" cap="flat" cmpd="sng" algn="ctr">
              <a:solidFill>
                <a:schemeClr val="dk1">
                  <a:shade val="95000"/>
                  <a:satMod val="105000"/>
                </a:schemeClr>
              </a:solidFill>
              <a:prstDash val="solid"/>
              <a:round/>
            </a:ln>
            <a:effectLst/>
          </c:spPr>
        </c:serLines>
      </c:of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ACEC50-66E2-4543-92F6-74BA67D0D0BB}" type="doc">
      <dgm:prSet loTypeId="urn:microsoft.com/office/officeart/2009/3/layout/DescendingProcess" loCatId="" qsTypeId="urn:microsoft.com/office/officeart/2005/8/quickstyle/simple1" qsCatId="simple" csTypeId="urn:microsoft.com/office/officeart/2005/8/colors/accent1_2" csCatId="accent1" phldr="1"/>
      <dgm:spPr/>
      <dgm:t>
        <a:bodyPr/>
        <a:lstStyle/>
        <a:p>
          <a:endParaRPr lang="en-US"/>
        </a:p>
      </dgm:t>
    </dgm:pt>
    <dgm:pt modelId="{CC94FE30-DE67-A849-8147-6955217E1E0D}">
      <dgm:prSet phldrT="[Text]"/>
      <dgm:spPr/>
      <dgm:t>
        <a:bodyPr/>
        <a:lstStyle/>
        <a:p>
          <a:r>
            <a:rPr lang="en-US" dirty="0"/>
            <a:t>Fatigue</a:t>
          </a:r>
        </a:p>
      </dgm:t>
    </dgm:pt>
    <dgm:pt modelId="{D65486A2-9C76-6B44-B11D-1AFF014F0618}" type="parTrans" cxnId="{EC3E48A1-F63C-6347-9F98-02688ADC5D29}">
      <dgm:prSet/>
      <dgm:spPr/>
      <dgm:t>
        <a:bodyPr/>
        <a:lstStyle/>
        <a:p>
          <a:endParaRPr lang="en-US"/>
        </a:p>
      </dgm:t>
    </dgm:pt>
    <dgm:pt modelId="{9EC7C1D1-68FE-1347-9897-144C35B37D2E}" type="sibTrans" cxnId="{EC3E48A1-F63C-6347-9F98-02688ADC5D29}">
      <dgm:prSet/>
      <dgm:spPr/>
      <dgm:t>
        <a:bodyPr/>
        <a:lstStyle/>
        <a:p>
          <a:endParaRPr lang="en-US"/>
        </a:p>
      </dgm:t>
    </dgm:pt>
    <dgm:pt modelId="{2B0AC496-6AE7-BB4C-9F8B-E6FC157687CF}">
      <dgm:prSet phldrT="[Text]"/>
      <dgm:spPr/>
      <dgm:t>
        <a:bodyPr/>
        <a:lstStyle/>
        <a:p>
          <a:r>
            <a:rPr lang="en-US" dirty="0"/>
            <a:t>Pain</a:t>
          </a:r>
        </a:p>
      </dgm:t>
    </dgm:pt>
    <dgm:pt modelId="{1531522B-41F6-8842-A0BA-01305BB9001F}" type="parTrans" cxnId="{518ED6CB-476F-2C4F-8320-D7954040DBD8}">
      <dgm:prSet/>
      <dgm:spPr/>
      <dgm:t>
        <a:bodyPr/>
        <a:lstStyle/>
        <a:p>
          <a:endParaRPr lang="en-US"/>
        </a:p>
      </dgm:t>
    </dgm:pt>
    <dgm:pt modelId="{A37C560D-15E8-5E42-B80A-58B4C1AB6DA2}" type="sibTrans" cxnId="{518ED6CB-476F-2C4F-8320-D7954040DBD8}">
      <dgm:prSet/>
      <dgm:spPr/>
      <dgm:t>
        <a:bodyPr/>
        <a:lstStyle/>
        <a:p>
          <a:endParaRPr lang="en-US"/>
        </a:p>
      </dgm:t>
    </dgm:pt>
    <dgm:pt modelId="{095DAA33-E82F-394F-B186-08CA16EA1006}">
      <dgm:prSet phldrT="[Text]"/>
      <dgm:spPr/>
      <dgm:t>
        <a:bodyPr/>
        <a:lstStyle/>
        <a:p>
          <a:r>
            <a:rPr lang="en-US" dirty="0"/>
            <a:t>Reduced physical functioning</a:t>
          </a:r>
        </a:p>
      </dgm:t>
    </dgm:pt>
    <dgm:pt modelId="{E1B91041-E87C-574B-ABB2-48937477B744}" type="parTrans" cxnId="{2C10C106-2764-0947-AF1C-6BB2DD6E1E0D}">
      <dgm:prSet/>
      <dgm:spPr/>
      <dgm:t>
        <a:bodyPr/>
        <a:lstStyle/>
        <a:p>
          <a:endParaRPr lang="en-US"/>
        </a:p>
      </dgm:t>
    </dgm:pt>
    <dgm:pt modelId="{3F0E0889-04E6-9A42-8335-5D294F34488E}" type="sibTrans" cxnId="{2C10C106-2764-0947-AF1C-6BB2DD6E1E0D}">
      <dgm:prSet/>
      <dgm:spPr/>
      <dgm:t>
        <a:bodyPr/>
        <a:lstStyle/>
        <a:p>
          <a:endParaRPr lang="en-US"/>
        </a:p>
      </dgm:t>
    </dgm:pt>
    <dgm:pt modelId="{876E6686-B38C-B34E-AF4B-BDF1D5131BF7}">
      <dgm:prSet/>
      <dgm:spPr/>
      <dgm:t>
        <a:bodyPr/>
        <a:lstStyle/>
        <a:p>
          <a:r>
            <a:rPr lang="en-US" dirty="0"/>
            <a:t>Reduced Quality of Life</a:t>
          </a:r>
        </a:p>
      </dgm:t>
    </dgm:pt>
    <dgm:pt modelId="{91F4127C-8E84-544C-A145-763C8F9F1411}" type="parTrans" cxnId="{4C15DF2D-553E-5E4D-BBEF-4FDC9610CBD0}">
      <dgm:prSet/>
      <dgm:spPr/>
      <dgm:t>
        <a:bodyPr/>
        <a:lstStyle/>
        <a:p>
          <a:endParaRPr lang="en-US"/>
        </a:p>
      </dgm:t>
    </dgm:pt>
    <dgm:pt modelId="{9E827A25-C27F-0847-8893-148A2675DB6C}" type="sibTrans" cxnId="{4C15DF2D-553E-5E4D-BBEF-4FDC9610CBD0}">
      <dgm:prSet/>
      <dgm:spPr/>
      <dgm:t>
        <a:bodyPr/>
        <a:lstStyle/>
        <a:p>
          <a:endParaRPr lang="en-US"/>
        </a:p>
      </dgm:t>
    </dgm:pt>
    <dgm:pt modelId="{44F27C86-D93D-9546-A525-09D063CAACDA}" type="pres">
      <dgm:prSet presAssocID="{A5ACEC50-66E2-4543-92F6-74BA67D0D0BB}" presName="Name0" presStyleCnt="0">
        <dgm:presLayoutVars>
          <dgm:chMax val="7"/>
          <dgm:chPref val="5"/>
        </dgm:presLayoutVars>
      </dgm:prSet>
      <dgm:spPr/>
    </dgm:pt>
    <dgm:pt modelId="{C91CAD9F-052F-444D-8B10-B6CCD4065BC5}" type="pres">
      <dgm:prSet presAssocID="{A5ACEC50-66E2-4543-92F6-74BA67D0D0BB}" presName="arrowNode" presStyleLbl="node1" presStyleIdx="0" presStyleCnt="1"/>
      <dgm:spPr/>
    </dgm:pt>
    <dgm:pt modelId="{FFE8D441-4700-0F4B-BF03-3AABAE7B2B72}" type="pres">
      <dgm:prSet presAssocID="{CC94FE30-DE67-A849-8147-6955217E1E0D}" presName="txNode1" presStyleLbl="revTx" presStyleIdx="0" presStyleCnt="4">
        <dgm:presLayoutVars>
          <dgm:bulletEnabled val="1"/>
        </dgm:presLayoutVars>
      </dgm:prSet>
      <dgm:spPr/>
    </dgm:pt>
    <dgm:pt modelId="{9A651D3C-3134-FE40-A454-27E121EC11CA}" type="pres">
      <dgm:prSet presAssocID="{2B0AC496-6AE7-BB4C-9F8B-E6FC157687CF}" presName="txNode2" presStyleLbl="revTx" presStyleIdx="1" presStyleCnt="4">
        <dgm:presLayoutVars>
          <dgm:bulletEnabled val="1"/>
        </dgm:presLayoutVars>
      </dgm:prSet>
      <dgm:spPr/>
    </dgm:pt>
    <dgm:pt modelId="{31E331B6-4251-274E-9520-EBB205676DCE}" type="pres">
      <dgm:prSet presAssocID="{A37C560D-15E8-5E42-B80A-58B4C1AB6DA2}" presName="dotNode2" presStyleCnt="0"/>
      <dgm:spPr/>
    </dgm:pt>
    <dgm:pt modelId="{C02B5F8E-75DF-B347-8A50-182A5AB60D04}" type="pres">
      <dgm:prSet presAssocID="{A37C560D-15E8-5E42-B80A-58B4C1AB6DA2}" presName="dotRepeatNode" presStyleLbl="fgShp" presStyleIdx="0" presStyleCnt="2"/>
      <dgm:spPr/>
    </dgm:pt>
    <dgm:pt modelId="{62199C1B-F692-0243-953E-2F842B2A9ADF}" type="pres">
      <dgm:prSet presAssocID="{095DAA33-E82F-394F-B186-08CA16EA1006}" presName="txNode3" presStyleLbl="revTx" presStyleIdx="2" presStyleCnt="4" custLinFactNeighborY="32029">
        <dgm:presLayoutVars>
          <dgm:bulletEnabled val="1"/>
        </dgm:presLayoutVars>
      </dgm:prSet>
      <dgm:spPr/>
    </dgm:pt>
    <dgm:pt modelId="{5023E44D-F196-2F44-A4F4-466624A6E081}" type="pres">
      <dgm:prSet presAssocID="{3F0E0889-04E6-9A42-8335-5D294F34488E}" presName="dotNode3" presStyleCnt="0"/>
      <dgm:spPr/>
    </dgm:pt>
    <dgm:pt modelId="{38FB9E9F-EB41-2649-8A5F-68429CBBD275}" type="pres">
      <dgm:prSet presAssocID="{3F0E0889-04E6-9A42-8335-5D294F34488E}" presName="dotRepeatNode" presStyleLbl="fgShp" presStyleIdx="1" presStyleCnt="2"/>
      <dgm:spPr/>
    </dgm:pt>
    <dgm:pt modelId="{1C5CA879-903A-2642-8206-E3598FF439C5}" type="pres">
      <dgm:prSet presAssocID="{876E6686-B38C-B34E-AF4B-BDF1D5131BF7}" presName="txNode4" presStyleLbl="revTx" presStyleIdx="3" presStyleCnt="4">
        <dgm:presLayoutVars>
          <dgm:bulletEnabled val="1"/>
        </dgm:presLayoutVars>
      </dgm:prSet>
      <dgm:spPr/>
    </dgm:pt>
  </dgm:ptLst>
  <dgm:cxnLst>
    <dgm:cxn modelId="{2C10C106-2764-0947-AF1C-6BB2DD6E1E0D}" srcId="{A5ACEC50-66E2-4543-92F6-74BA67D0D0BB}" destId="{095DAA33-E82F-394F-B186-08CA16EA1006}" srcOrd="2" destOrd="0" parTransId="{E1B91041-E87C-574B-ABB2-48937477B744}" sibTransId="{3F0E0889-04E6-9A42-8335-5D294F34488E}"/>
    <dgm:cxn modelId="{56A5B027-7821-2F4B-9D55-20E1B1028273}" type="presOf" srcId="{A5ACEC50-66E2-4543-92F6-74BA67D0D0BB}" destId="{44F27C86-D93D-9546-A525-09D063CAACDA}" srcOrd="0" destOrd="0" presId="urn:microsoft.com/office/officeart/2009/3/layout/DescendingProcess"/>
    <dgm:cxn modelId="{CA9EA428-4B14-834E-96CD-7C1D695F8DAF}" type="presOf" srcId="{CC94FE30-DE67-A849-8147-6955217E1E0D}" destId="{FFE8D441-4700-0F4B-BF03-3AABAE7B2B72}" srcOrd="0" destOrd="0" presId="urn:microsoft.com/office/officeart/2009/3/layout/DescendingProcess"/>
    <dgm:cxn modelId="{4C15DF2D-553E-5E4D-BBEF-4FDC9610CBD0}" srcId="{A5ACEC50-66E2-4543-92F6-74BA67D0D0BB}" destId="{876E6686-B38C-B34E-AF4B-BDF1D5131BF7}" srcOrd="3" destOrd="0" parTransId="{91F4127C-8E84-544C-A145-763C8F9F1411}" sibTransId="{9E827A25-C27F-0847-8893-148A2675DB6C}"/>
    <dgm:cxn modelId="{FDC4FC78-7333-8240-8AA5-1EDC2405BC2E}" type="presOf" srcId="{3F0E0889-04E6-9A42-8335-5D294F34488E}" destId="{38FB9E9F-EB41-2649-8A5F-68429CBBD275}" srcOrd="0" destOrd="0" presId="urn:microsoft.com/office/officeart/2009/3/layout/DescendingProcess"/>
    <dgm:cxn modelId="{47A37D97-3866-B74E-AED3-BCBCF3733F1C}" type="presOf" srcId="{2B0AC496-6AE7-BB4C-9F8B-E6FC157687CF}" destId="{9A651D3C-3134-FE40-A454-27E121EC11CA}" srcOrd="0" destOrd="0" presId="urn:microsoft.com/office/officeart/2009/3/layout/DescendingProcess"/>
    <dgm:cxn modelId="{EC3E48A1-F63C-6347-9F98-02688ADC5D29}" srcId="{A5ACEC50-66E2-4543-92F6-74BA67D0D0BB}" destId="{CC94FE30-DE67-A849-8147-6955217E1E0D}" srcOrd="0" destOrd="0" parTransId="{D65486A2-9C76-6B44-B11D-1AFF014F0618}" sibTransId="{9EC7C1D1-68FE-1347-9897-144C35B37D2E}"/>
    <dgm:cxn modelId="{EDA62DA2-665F-2F4F-A85E-6B3671CEB36C}" type="presOf" srcId="{876E6686-B38C-B34E-AF4B-BDF1D5131BF7}" destId="{1C5CA879-903A-2642-8206-E3598FF439C5}" srcOrd="0" destOrd="0" presId="urn:microsoft.com/office/officeart/2009/3/layout/DescendingProcess"/>
    <dgm:cxn modelId="{518ED6CB-476F-2C4F-8320-D7954040DBD8}" srcId="{A5ACEC50-66E2-4543-92F6-74BA67D0D0BB}" destId="{2B0AC496-6AE7-BB4C-9F8B-E6FC157687CF}" srcOrd="1" destOrd="0" parTransId="{1531522B-41F6-8842-A0BA-01305BB9001F}" sibTransId="{A37C560D-15E8-5E42-B80A-58B4C1AB6DA2}"/>
    <dgm:cxn modelId="{C74AABCD-E686-8942-9B3D-3AFFCDFB5527}" type="presOf" srcId="{095DAA33-E82F-394F-B186-08CA16EA1006}" destId="{62199C1B-F692-0243-953E-2F842B2A9ADF}" srcOrd="0" destOrd="0" presId="urn:microsoft.com/office/officeart/2009/3/layout/DescendingProcess"/>
    <dgm:cxn modelId="{94970DFC-F96F-434A-A445-481C33E07934}" type="presOf" srcId="{A37C560D-15E8-5E42-B80A-58B4C1AB6DA2}" destId="{C02B5F8E-75DF-B347-8A50-182A5AB60D04}" srcOrd="0" destOrd="0" presId="urn:microsoft.com/office/officeart/2009/3/layout/DescendingProcess"/>
    <dgm:cxn modelId="{33D147E8-C1A8-F54D-9FD5-541101B1C3BF}" type="presParOf" srcId="{44F27C86-D93D-9546-A525-09D063CAACDA}" destId="{C91CAD9F-052F-444D-8B10-B6CCD4065BC5}" srcOrd="0" destOrd="0" presId="urn:microsoft.com/office/officeart/2009/3/layout/DescendingProcess"/>
    <dgm:cxn modelId="{B03CE78F-1A59-D040-9166-28080094D77D}" type="presParOf" srcId="{44F27C86-D93D-9546-A525-09D063CAACDA}" destId="{FFE8D441-4700-0F4B-BF03-3AABAE7B2B72}" srcOrd="1" destOrd="0" presId="urn:microsoft.com/office/officeart/2009/3/layout/DescendingProcess"/>
    <dgm:cxn modelId="{28CE1CE1-9A01-FC40-B426-94747C98A0E5}" type="presParOf" srcId="{44F27C86-D93D-9546-A525-09D063CAACDA}" destId="{9A651D3C-3134-FE40-A454-27E121EC11CA}" srcOrd="2" destOrd="0" presId="urn:microsoft.com/office/officeart/2009/3/layout/DescendingProcess"/>
    <dgm:cxn modelId="{59FBCC28-6F3D-EE46-ADF2-3AB70C972AE7}" type="presParOf" srcId="{44F27C86-D93D-9546-A525-09D063CAACDA}" destId="{31E331B6-4251-274E-9520-EBB205676DCE}" srcOrd="3" destOrd="0" presId="urn:microsoft.com/office/officeart/2009/3/layout/DescendingProcess"/>
    <dgm:cxn modelId="{51840A5A-F6E0-7743-A960-F741722CC140}" type="presParOf" srcId="{31E331B6-4251-274E-9520-EBB205676DCE}" destId="{C02B5F8E-75DF-B347-8A50-182A5AB60D04}" srcOrd="0" destOrd="0" presId="urn:microsoft.com/office/officeart/2009/3/layout/DescendingProcess"/>
    <dgm:cxn modelId="{E4A97833-A8E4-F649-B1E0-24F84309D226}" type="presParOf" srcId="{44F27C86-D93D-9546-A525-09D063CAACDA}" destId="{62199C1B-F692-0243-953E-2F842B2A9ADF}" srcOrd="4" destOrd="0" presId="urn:microsoft.com/office/officeart/2009/3/layout/DescendingProcess"/>
    <dgm:cxn modelId="{F6544D49-4318-F649-8CB4-90D27A0758A2}" type="presParOf" srcId="{44F27C86-D93D-9546-A525-09D063CAACDA}" destId="{5023E44D-F196-2F44-A4F4-466624A6E081}" srcOrd="5" destOrd="0" presId="urn:microsoft.com/office/officeart/2009/3/layout/DescendingProcess"/>
    <dgm:cxn modelId="{37C15068-8278-E94B-9D5D-99891EB1E18E}" type="presParOf" srcId="{5023E44D-F196-2F44-A4F4-466624A6E081}" destId="{38FB9E9F-EB41-2649-8A5F-68429CBBD275}" srcOrd="0" destOrd="0" presId="urn:microsoft.com/office/officeart/2009/3/layout/DescendingProcess"/>
    <dgm:cxn modelId="{C58310AC-2993-5D4F-B8C8-0207722F363B}" type="presParOf" srcId="{44F27C86-D93D-9546-A525-09D063CAACDA}" destId="{1C5CA879-903A-2642-8206-E3598FF439C5}" srcOrd="6"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1CAD9F-052F-444D-8B10-B6CCD4065BC5}">
      <dsp:nvSpPr>
        <dsp:cNvPr id="0" name=""/>
        <dsp:cNvSpPr/>
      </dsp:nvSpPr>
      <dsp:spPr>
        <a:xfrm rot="4396374">
          <a:off x="242011" y="979105"/>
          <a:ext cx="3610122" cy="2517610"/>
        </a:xfrm>
        <a:prstGeom prst="swooshArrow">
          <a:avLst>
            <a:gd name="adj1" fmla="val 16310"/>
            <a:gd name="adj2" fmla="val 313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2B5F8E-75DF-B347-8A50-182A5AB60D04}">
      <dsp:nvSpPr>
        <dsp:cNvPr id="0" name=""/>
        <dsp:cNvSpPr/>
      </dsp:nvSpPr>
      <dsp:spPr>
        <a:xfrm>
          <a:off x="1748480" y="1419917"/>
          <a:ext cx="91166" cy="91166"/>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FB9E9F-EB41-2649-8A5F-68429CBBD275}">
      <dsp:nvSpPr>
        <dsp:cNvPr id="0" name=""/>
        <dsp:cNvSpPr/>
      </dsp:nvSpPr>
      <dsp:spPr>
        <a:xfrm>
          <a:off x="2542468" y="2193999"/>
          <a:ext cx="91166" cy="91166"/>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E8D441-4700-0F4B-BF03-3AABAE7B2B72}">
      <dsp:nvSpPr>
        <dsp:cNvPr id="0" name=""/>
        <dsp:cNvSpPr/>
      </dsp:nvSpPr>
      <dsp:spPr>
        <a:xfrm>
          <a:off x="0" y="146926"/>
          <a:ext cx="1702060" cy="669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b" anchorCtr="0">
          <a:noAutofit/>
        </a:bodyPr>
        <a:lstStyle/>
        <a:p>
          <a:pPr marL="0" lvl="0" indent="0" algn="ctr" defTabSz="977900">
            <a:lnSpc>
              <a:spcPct val="90000"/>
            </a:lnSpc>
            <a:spcBef>
              <a:spcPct val="0"/>
            </a:spcBef>
            <a:spcAft>
              <a:spcPct val="35000"/>
            </a:spcAft>
            <a:buNone/>
          </a:pPr>
          <a:r>
            <a:rPr lang="en-US" sz="2200" kern="1200" dirty="0"/>
            <a:t>Fatigue</a:t>
          </a:r>
        </a:p>
      </dsp:txBody>
      <dsp:txXfrm>
        <a:off x="0" y="146926"/>
        <a:ext cx="1702060" cy="669114"/>
      </dsp:txXfrm>
    </dsp:sp>
    <dsp:sp modelId="{9A651D3C-3134-FE40-A454-27E121EC11CA}">
      <dsp:nvSpPr>
        <dsp:cNvPr id="0" name=""/>
        <dsp:cNvSpPr/>
      </dsp:nvSpPr>
      <dsp:spPr>
        <a:xfrm>
          <a:off x="2254080" y="1130943"/>
          <a:ext cx="2346083" cy="669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35000"/>
            </a:spcAft>
            <a:buNone/>
          </a:pPr>
          <a:r>
            <a:rPr lang="en-US" sz="2200" kern="1200" dirty="0"/>
            <a:t>Pain</a:t>
          </a:r>
        </a:p>
      </dsp:txBody>
      <dsp:txXfrm>
        <a:off x="2254080" y="1130943"/>
        <a:ext cx="2346083" cy="669114"/>
      </dsp:txXfrm>
    </dsp:sp>
    <dsp:sp modelId="{62199C1B-F692-0243-953E-2F842B2A9ADF}">
      <dsp:nvSpPr>
        <dsp:cNvPr id="0" name=""/>
        <dsp:cNvSpPr/>
      </dsp:nvSpPr>
      <dsp:spPr>
        <a:xfrm>
          <a:off x="0" y="2119336"/>
          <a:ext cx="2300082" cy="669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r" defTabSz="977900">
            <a:lnSpc>
              <a:spcPct val="90000"/>
            </a:lnSpc>
            <a:spcBef>
              <a:spcPct val="0"/>
            </a:spcBef>
            <a:spcAft>
              <a:spcPct val="35000"/>
            </a:spcAft>
            <a:buNone/>
          </a:pPr>
          <a:r>
            <a:rPr lang="en-US" sz="2200" kern="1200" dirty="0"/>
            <a:t>Reduced physical functioning</a:t>
          </a:r>
        </a:p>
      </dsp:txBody>
      <dsp:txXfrm>
        <a:off x="0" y="2119336"/>
        <a:ext cx="2300082" cy="669114"/>
      </dsp:txXfrm>
    </dsp:sp>
    <dsp:sp modelId="{1C5CA879-903A-2642-8206-E3598FF439C5}">
      <dsp:nvSpPr>
        <dsp:cNvPr id="0" name=""/>
        <dsp:cNvSpPr/>
      </dsp:nvSpPr>
      <dsp:spPr>
        <a:xfrm>
          <a:off x="2300082" y="3659779"/>
          <a:ext cx="2300082" cy="669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marL="0" lvl="0" indent="0" algn="ctr" defTabSz="977900">
            <a:lnSpc>
              <a:spcPct val="90000"/>
            </a:lnSpc>
            <a:spcBef>
              <a:spcPct val="0"/>
            </a:spcBef>
            <a:spcAft>
              <a:spcPct val="35000"/>
            </a:spcAft>
            <a:buNone/>
          </a:pPr>
          <a:r>
            <a:rPr lang="en-US" sz="2200" kern="1200" dirty="0"/>
            <a:t>Reduced Quality of Life</a:t>
          </a:r>
        </a:p>
      </dsp:txBody>
      <dsp:txXfrm>
        <a:off x="2300082" y="3659779"/>
        <a:ext cx="2300082" cy="669114"/>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C0E69C-D183-4C47-9898-4ECE9EC89A00}" type="datetimeFigureOut">
              <a:rPr lang="en-US" smtClean="0"/>
              <a:t>3/12/25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E09220-57D7-0648-A4E5-2B4625FD74B2}" type="slidenum">
              <a:rPr lang="en-US" smtClean="0"/>
              <a:t>‹#›</a:t>
            </a:fld>
            <a:endParaRPr lang="en-US"/>
          </a:p>
        </p:txBody>
      </p:sp>
    </p:spTree>
    <p:extLst>
      <p:ext uri="{BB962C8B-B14F-4D97-AF65-F5344CB8AC3E}">
        <p14:creationId xmlns:p14="http://schemas.microsoft.com/office/powerpoint/2010/main" val="2448964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Ramsenthaler</a:t>
            </a:r>
            <a:r>
              <a:rPr lang="en-US" dirty="0">
                <a:cs typeface="Calibri"/>
              </a:rPr>
              <a:t> </a:t>
            </a:r>
            <a:r>
              <a:rPr lang="en-US" dirty="0" err="1">
                <a:cs typeface="Calibri"/>
              </a:rPr>
              <a:t>systematric</a:t>
            </a:r>
            <a:r>
              <a:rPr lang="en-US" dirty="0">
                <a:cs typeface="Calibri"/>
              </a:rPr>
              <a:t> r/v n=35 studies</a:t>
            </a:r>
          </a:p>
          <a:p>
            <a:r>
              <a:rPr lang="en-US" dirty="0">
                <a:cs typeface="Calibri"/>
              </a:rPr>
              <a:t>Mian et al – figures =  </a:t>
            </a:r>
            <a:r>
              <a:rPr lang="en-US" dirty="0"/>
              <a:t>The trajectory of moderate to severe symptoms in each month following diagnosis in NDMM transplant-</a:t>
            </a:r>
            <a:r>
              <a:rPr lang="en-US" dirty="0" err="1"/>
              <a:t>ineligable</a:t>
            </a:r>
            <a:r>
              <a:rPr lang="en-US" dirty="0"/>
              <a:t> pts (n=2876) (wellbeing='impaired' well-being)</a:t>
            </a: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Psychological impact of relapse perceived as more devastating than initial diagnosis  (</a:t>
            </a:r>
            <a:r>
              <a:rPr lang="en-US" dirty="0" err="1"/>
              <a:t>Carwford</a:t>
            </a:r>
            <a:r>
              <a:rPr lang="en-US" dirty="0"/>
              <a:t> et al 2021, Cancer Reports e1603)</a:t>
            </a:r>
          </a:p>
          <a:p>
            <a:endParaRPr lang="en-US" dirty="0">
              <a:cs typeface="Calibri"/>
            </a:endParaRPr>
          </a:p>
        </p:txBody>
      </p:sp>
      <p:sp>
        <p:nvSpPr>
          <p:cNvPr id="4" name="Slide Number Placeholder 3"/>
          <p:cNvSpPr>
            <a:spLocks noGrp="1"/>
          </p:cNvSpPr>
          <p:nvPr>
            <p:ph type="sldNum" sz="quarter" idx="5"/>
          </p:nvPr>
        </p:nvSpPr>
        <p:spPr/>
        <p:txBody>
          <a:bodyPr/>
          <a:lstStyle/>
          <a:p>
            <a:fld id="{50A45232-FB51-4B1D-8F86-92A76D2F414C}" type="slidenum">
              <a:rPr lang="en-GB"/>
              <a:t>4</a:t>
            </a:fld>
            <a:endParaRPr lang="en-GB"/>
          </a:p>
        </p:txBody>
      </p:sp>
    </p:spTree>
    <p:extLst>
      <p:ext uri="{BB962C8B-B14F-4D97-AF65-F5344CB8AC3E}">
        <p14:creationId xmlns:p14="http://schemas.microsoft.com/office/powerpoint/2010/main" val="3563736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Efficace</a:t>
            </a:r>
            <a:r>
              <a:rPr lang="en-US" dirty="0"/>
              <a:t> study – n=415 mean age 69.8yrs median 4.4 </a:t>
            </a:r>
            <a:r>
              <a:rPr lang="en-US" dirty="0" err="1"/>
              <a:t>yrs</a:t>
            </a:r>
            <a:r>
              <a:rPr lang="en-US" dirty="0"/>
              <a:t> post diag. 85%&gt; lines.</a:t>
            </a:r>
          </a:p>
        </p:txBody>
      </p:sp>
      <p:sp>
        <p:nvSpPr>
          <p:cNvPr id="4" name="Slide Number Placeholder 3"/>
          <p:cNvSpPr>
            <a:spLocks noGrp="1"/>
          </p:cNvSpPr>
          <p:nvPr>
            <p:ph type="sldNum" sz="quarter" idx="5"/>
          </p:nvPr>
        </p:nvSpPr>
        <p:spPr/>
        <p:txBody>
          <a:bodyPr/>
          <a:lstStyle/>
          <a:p>
            <a:fld id="{5AE09220-57D7-0648-A4E5-2B4625FD74B2}" type="slidenum">
              <a:rPr lang="en-US" smtClean="0"/>
              <a:t>5</a:t>
            </a:fld>
            <a:endParaRPr lang="en-US"/>
          </a:p>
        </p:txBody>
      </p:sp>
    </p:spTree>
    <p:extLst>
      <p:ext uri="{BB962C8B-B14F-4D97-AF65-F5344CB8AC3E}">
        <p14:creationId xmlns:p14="http://schemas.microsoft.com/office/powerpoint/2010/main" val="605505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Enhancing ADL scoring may alter frailty categorising as assessed through the IMWG FS, is likely to enhance HRQOL and may impact on treatment tolerability in older patients. </a:t>
            </a:r>
            <a:endParaRPr lang="en-GB" dirty="0">
              <a:effectLst/>
            </a:endParaRPr>
          </a:p>
          <a:p>
            <a:endParaRPr lang="en-US" dirty="0"/>
          </a:p>
          <a:p>
            <a:r>
              <a:rPr lang="en-US" dirty="0"/>
              <a:t>N=559 pts enrolled in </a:t>
            </a:r>
            <a:r>
              <a:rPr lang="en-US" dirty="0" err="1"/>
              <a:t>FiTNEss</a:t>
            </a:r>
            <a:r>
              <a:rPr lang="en-US" dirty="0"/>
              <a:t> – ND,NTE, median age 76 </a:t>
            </a:r>
            <a:r>
              <a:rPr lang="en-US" dirty="0" err="1"/>
              <a:t>yrs</a:t>
            </a:r>
            <a:endParaRPr lang="en-US" dirty="0"/>
          </a:p>
        </p:txBody>
      </p:sp>
      <p:sp>
        <p:nvSpPr>
          <p:cNvPr id="4" name="Slide Number Placeholder 3"/>
          <p:cNvSpPr>
            <a:spLocks noGrp="1"/>
          </p:cNvSpPr>
          <p:nvPr>
            <p:ph type="sldNum" sz="quarter" idx="5"/>
          </p:nvPr>
        </p:nvSpPr>
        <p:spPr/>
        <p:txBody>
          <a:bodyPr/>
          <a:lstStyle/>
          <a:p>
            <a:fld id="{DA1D500D-13AC-4A60-B8C9-8E682F40C086}" type="slidenum">
              <a:rPr lang="en-GB" smtClean="0"/>
              <a:t>6</a:t>
            </a:fld>
            <a:endParaRPr lang="en-GB"/>
          </a:p>
        </p:txBody>
      </p:sp>
    </p:spTree>
    <p:extLst>
      <p:ext uri="{BB962C8B-B14F-4D97-AF65-F5344CB8AC3E}">
        <p14:creationId xmlns:p14="http://schemas.microsoft.com/office/powerpoint/2010/main" val="2784023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common – compounded by context of bone damage. Psychological impact of patients associating these symptoms with signs of relapse.</a:t>
            </a:r>
          </a:p>
          <a:p>
            <a:endParaRPr lang="en-US" dirty="0"/>
          </a:p>
          <a:p>
            <a:r>
              <a:rPr lang="en-US" dirty="0"/>
              <a:t>Impact on QOL – reduced mobility, inability to carry out ADLs, limited leisure and work. Perceived loss of independence and control in life – source of emotional distress</a:t>
            </a:r>
          </a:p>
          <a:p>
            <a:endParaRPr lang="en-US" dirty="0"/>
          </a:p>
          <a:p>
            <a:endParaRPr lang="en-US" dirty="0"/>
          </a:p>
          <a:p>
            <a:r>
              <a:rPr lang="en-US" dirty="0" err="1">
                <a:cs typeface="Calibri"/>
              </a:rPr>
              <a:t>Stasser-Weippl</a:t>
            </a:r>
            <a:r>
              <a:rPr lang="en-US" dirty="0">
                <a:cs typeface="Calibri"/>
              </a:rPr>
              <a:t> – n=92 QOL </a:t>
            </a:r>
            <a:r>
              <a:rPr lang="en-US" dirty="0" err="1">
                <a:cs typeface="Calibri"/>
              </a:rPr>
              <a:t>substudy</a:t>
            </a:r>
            <a:r>
              <a:rPr lang="en-US" dirty="0">
                <a:cs typeface="Calibri"/>
              </a:rPr>
              <a:t>. Prognostic relevance of QOL – most commonly PF. Variability in PF can be explained by disease activity – supports notion of need for better physical and psychosocial support around medical care.</a:t>
            </a:r>
          </a:p>
          <a:p>
            <a:endParaRPr lang="en-US" dirty="0">
              <a:cs typeface="Calibri"/>
            </a:endParaRPr>
          </a:p>
          <a:p>
            <a:r>
              <a:rPr lang="en-US" dirty="0">
                <a:cs typeface="Calibri"/>
              </a:rPr>
              <a:t>Although PF is likely influenced by disease features, other functional domains are most likely influenced by individual psychological factors.</a:t>
            </a:r>
          </a:p>
          <a:p>
            <a:endParaRPr lang="en-US" dirty="0"/>
          </a:p>
        </p:txBody>
      </p:sp>
      <p:sp>
        <p:nvSpPr>
          <p:cNvPr id="4" name="Slide Number Placeholder 3"/>
          <p:cNvSpPr>
            <a:spLocks noGrp="1"/>
          </p:cNvSpPr>
          <p:nvPr>
            <p:ph type="sldNum" sz="quarter" idx="5"/>
          </p:nvPr>
        </p:nvSpPr>
        <p:spPr/>
        <p:txBody>
          <a:bodyPr/>
          <a:lstStyle/>
          <a:p>
            <a:fld id="{5AE09220-57D7-0648-A4E5-2B4625FD74B2}" type="slidenum">
              <a:rPr lang="en-US" smtClean="0"/>
              <a:t>7</a:t>
            </a:fld>
            <a:endParaRPr lang="en-US"/>
          </a:p>
        </p:txBody>
      </p:sp>
    </p:spTree>
    <p:extLst>
      <p:ext uri="{BB962C8B-B14F-4D97-AF65-F5344CB8AC3E}">
        <p14:creationId xmlns:p14="http://schemas.microsoft.com/office/powerpoint/2010/main" val="209672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Rehab is </a:t>
            </a:r>
            <a:r>
              <a:rPr lang="en-GB" sz="1200" b="0" i="0" u="none" strike="noStrike" kern="1200" dirty="0">
                <a:solidFill>
                  <a:schemeClr val="tx1"/>
                </a:solidFill>
                <a:effectLst/>
                <a:latin typeface="+mn-lt"/>
                <a:ea typeface="+mn-ea"/>
                <a:cs typeface="+mn-cs"/>
              </a:rPr>
              <a:t>“</a:t>
            </a:r>
            <a:r>
              <a:rPr lang="en-GB" sz="1200" b="0" i="1" u="none" strike="noStrike" kern="1200" dirty="0">
                <a:solidFill>
                  <a:schemeClr val="tx1"/>
                </a:solidFill>
                <a:effectLst/>
                <a:latin typeface="+mn-lt"/>
                <a:ea typeface="+mn-ea"/>
                <a:cs typeface="+mn-cs"/>
              </a:rPr>
              <a:t>a set of interventions designed to optimize functioning and reduce disability in individuals with health conditions in interaction with their environment” </a:t>
            </a:r>
            <a:r>
              <a:rPr lang="en-GB" sz="1200" b="0" i="0" u="none" strike="noStrike" kern="1200" dirty="0">
                <a:solidFill>
                  <a:schemeClr val="tx1"/>
                </a:solidFill>
                <a:effectLst/>
                <a:latin typeface="+mn-lt"/>
                <a:ea typeface="+mn-ea"/>
                <a:cs typeface="+mn-cs"/>
              </a:rPr>
              <a:t>​</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 is recommended and highlighted in numerous guidelines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85750" indent="-285750">
              <a:buFont typeface="Arial" panose="020B0604020202020204" pitchFamily="34" charset="0"/>
              <a:buChar char="•"/>
            </a:pPr>
            <a:r>
              <a:rPr lang="en-US" dirty="0"/>
              <a:t>People have goals and aims whether it be regaining or maintaining abilities to take part in their own lives</a:t>
            </a:r>
          </a:p>
          <a:p>
            <a:endParaRPr lang="en-US" dirty="0"/>
          </a:p>
        </p:txBody>
      </p:sp>
      <p:sp>
        <p:nvSpPr>
          <p:cNvPr id="4" name="Slide Number Placeholder 3"/>
          <p:cNvSpPr>
            <a:spLocks noGrp="1"/>
          </p:cNvSpPr>
          <p:nvPr>
            <p:ph type="sldNum" sz="quarter" idx="5"/>
          </p:nvPr>
        </p:nvSpPr>
        <p:spPr/>
        <p:txBody>
          <a:bodyPr/>
          <a:lstStyle/>
          <a:p>
            <a:fld id="{DA1D500D-13AC-4A60-B8C9-8E682F40C086}" type="slidenum">
              <a:rPr lang="en-GB" smtClean="0"/>
              <a:t>8</a:t>
            </a:fld>
            <a:endParaRPr lang="en-GB"/>
          </a:p>
        </p:txBody>
      </p:sp>
    </p:spTree>
    <p:extLst>
      <p:ext uri="{BB962C8B-B14F-4D97-AF65-F5344CB8AC3E}">
        <p14:creationId xmlns:p14="http://schemas.microsoft.com/office/powerpoint/2010/main" val="95327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of cancer rehabilitation on functional outcomes (sleight et al 2022) </a:t>
            </a:r>
          </a:p>
          <a:p>
            <a:r>
              <a:rPr lang="en-US" dirty="0"/>
              <a:t>n=362 studies, 54% post-Rx (12 studies </a:t>
            </a:r>
            <a:r>
              <a:rPr lang="en-US" dirty="0" err="1"/>
              <a:t>haem</a:t>
            </a:r>
            <a:r>
              <a:rPr lang="en-US" dirty="0"/>
              <a:t>)</a:t>
            </a:r>
          </a:p>
          <a:p>
            <a:endParaRPr lang="en-US" dirty="0"/>
          </a:p>
          <a:p>
            <a:r>
              <a:rPr lang="en-US" dirty="0"/>
              <a:t>73% of 108 studies had significant effect on QOL as primary outcome</a:t>
            </a:r>
          </a:p>
          <a:p>
            <a:endParaRPr lang="en-US" dirty="0"/>
          </a:p>
          <a:p>
            <a:r>
              <a:rPr lang="en-US" dirty="0"/>
              <a:t>Emphasis – not all about recovery – adaptation key component of rehab</a:t>
            </a:r>
          </a:p>
        </p:txBody>
      </p:sp>
      <p:sp>
        <p:nvSpPr>
          <p:cNvPr id="4" name="Slide Number Placeholder 3"/>
          <p:cNvSpPr>
            <a:spLocks noGrp="1"/>
          </p:cNvSpPr>
          <p:nvPr>
            <p:ph type="sldNum" sz="quarter" idx="5"/>
          </p:nvPr>
        </p:nvSpPr>
        <p:spPr/>
        <p:txBody>
          <a:bodyPr/>
          <a:lstStyle/>
          <a:p>
            <a:fld id="{5AE09220-57D7-0648-A4E5-2B4625FD74B2}" type="slidenum">
              <a:rPr lang="en-US" smtClean="0"/>
              <a:t>9</a:t>
            </a:fld>
            <a:endParaRPr lang="en-US"/>
          </a:p>
        </p:txBody>
      </p:sp>
    </p:spTree>
    <p:extLst>
      <p:ext uri="{BB962C8B-B14F-4D97-AF65-F5344CB8AC3E}">
        <p14:creationId xmlns:p14="http://schemas.microsoft.com/office/powerpoint/2010/main" val="1257874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will sound like a lot for most people. The important thing is to start with some level of regular physical activity and build up gradually.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Physical activity guidelines: UK Chief Medical Officers' report</a:t>
            </a:r>
          </a:p>
          <a:p>
            <a:endParaRPr lang="en-US" dirty="0"/>
          </a:p>
        </p:txBody>
      </p:sp>
      <p:sp>
        <p:nvSpPr>
          <p:cNvPr id="4" name="Slide Number Placeholder 3"/>
          <p:cNvSpPr>
            <a:spLocks noGrp="1"/>
          </p:cNvSpPr>
          <p:nvPr>
            <p:ph type="sldNum" sz="quarter" idx="5"/>
          </p:nvPr>
        </p:nvSpPr>
        <p:spPr/>
        <p:txBody>
          <a:bodyPr/>
          <a:lstStyle/>
          <a:p>
            <a:fld id="{DA1D500D-13AC-4A60-B8C9-8E682F40C086}" type="slidenum">
              <a:rPr lang="en-GB" smtClean="0"/>
              <a:t>11</a:t>
            </a:fld>
            <a:endParaRPr lang="en-GB"/>
          </a:p>
        </p:txBody>
      </p:sp>
    </p:spTree>
    <p:extLst>
      <p:ext uri="{BB962C8B-B14F-4D97-AF65-F5344CB8AC3E}">
        <p14:creationId xmlns:p14="http://schemas.microsoft.com/office/powerpoint/2010/main" val="1768754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Potentially remove</a:t>
            </a:r>
          </a:p>
        </p:txBody>
      </p:sp>
      <p:sp>
        <p:nvSpPr>
          <p:cNvPr id="4" name="Slide Number Placeholder 3"/>
          <p:cNvSpPr>
            <a:spLocks noGrp="1"/>
          </p:cNvSpPr>
          <p:nvPr>
            <p:ph type="sldNum" sz="quarter" idx="5"/>
          </p:nvPr>
        </p:nvSpPr>
        <p:spPr/>
        <p:txBody>
          <a:bodyPr/>
          <a:lstStyle/>
          <a:p>
            <a:fld id="{751E05D8-D9AF-4B7B-9120-1B2DE74AAB1E}" type="slidenum">
              <a:rPr lang="en-GB" smtClean="0"/>
              <a:t>12</a:t>
            </a:fld>
            <a:endParaRPr lang="en-GB"/>
          </a:p>
        </p:txBody>
      </p:sp>
    </p:spTree>
    <p:extLst>
      <p:ext uri="{BB962C8B-B14F-4D97-AF65-F5344CB8AC3E}">
        <p14:creationId xmlns:p14="http://schemas.microsoft.com/office/powerpoint/2010/main" val="1589491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now have strong evidence for safety of exercise during SCT – with few adverse events and no serious ones related to exercise reported in the literature.</a:t>
            </a:r>
          </a:p>
          <a:p>
            <a:r>
              <a:rPr lang="en-GB" sz="1800" dirty="0">
                <a:solidFill>
                  <a:srgbClr val="1F1F1F"/>
                </a:solidFill>
                <a:latin typeface="Merriweather-Regular"/>
              </a:rPr>
              <a:t>This most recent review found exercise is effective at improving multiple domains of physical and psychosocial health, with good evidence for improved functional capacity, QOL, and reduced fatigue.</a:t>
            </a:r>
          </a:p>
          <a:p>
            <a:r>
              <a:rPr lang="en-GB" sz="1800" dirty="0">
                <a:solidFill>
                  <a:srgbClr val="1F1F1F"/>
                </a:solidFill>
                <a:latin typeface="Merriweather-Regular"/>
              </a:rPr>
              <a:t>There is also indication of significantly reduced hospital LOS.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1F1F1F"/>
                </a:solidFill>
                <a:latin typeface="Merriweather-Regular"/>
                <a:cs typeface="Calibri"/>
              </a:rPr>
              <a:t>Importantly, many of these effects were seen to be more significant among allogenic SCT recipients than those receiving an auto and in interventions started before or during transplant admission. So earlier input may make the greatest difference, rather than focussing on recovery after transplant alone.</a:t>
            </a:r>
          </a:p>
          <a:p>
            <a:endParaRPr lang="en-US" dirty="0"/>
          </a:p>
          <a:p>
            <a:r>
              <a:rPr lang="en-US" dirty="0"/>
              <a:t>[</a:t>
            </a:r>
            <a:r>
              <a:rPr lang="en-US" dirty="0">
                <a:cs typeface="Calibri"/>
              </a:rPr>
              <a:t>This review included over 2000 patients from 27 studies.</a:t>
            </a:r>
          </a:p>
          <a:p>
            <a:r>
              <a:rPr lang="en-US" dirty="0">
                <a:cs typeface="Calibri"/>
              </a:rPr>
              <a:t>Median study size was n=42 (IQR 30-100) and studies included: 13 </a:t>
            </a:r>
            <a:r>
              <a:rPr lang="en-US" dirty="0" err="1">
                <a:cs typeface="Calibri"/>
              </a:rPr>
              <a:t>allo</a:t>
            </a:r>
            <a:r>
              <a:rPr lang="en-US" dirty="0">
                <a:cs typeface="Calibri"/>
              </a:rPr>
              <a:t>; 5 auto; 10 both</a:t>
            </a:r>
          </a:p>
          <a:p>
            <a:r>
              <a:rPr lang="en-US" dirty="0">
                <a:cs typeface="Calibri"/>
              </a:rPr>
              <a:t>Timing: 6 post-SCT; 10 during admission; 2 pre-SCT only; 10 continuum pre-post]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0E2D67-FB2B-2147-A2A6-ECF3CEE6DD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592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Common themes related to impact of diagnosis and early chemotherapy on functional impairment, with lack of access to PA/Rehab support.</a:t>
            </a:r>
          </a:p>
          <a:p>
            <a:pPr marL="171450" indent="-171450">
              <a:buFont typeface="Arial" panose="020B0604020202020204" pitchFamily="34" charset="0"/>
              <a:buChar char="•"/>
            </a:pPr>
            <a:r>
              <a:rPr lang="en-US" dirty="0"/>
              <a:t>Patients identify the time </a:t>
            </a:r>
            <a:r>
              <a:rPr lang="en-US" b="1" dirty="0"/>
              <a:t>pre transplant as a key moment of motivation </a:t>
            </a:r>
            <a:r>
              <a:rPr lang="en-US" dirty="0"/>
              <a:t>for engaging in PA.</a:t>
            </a:r>
          </a:p>
          <a:p>
            <a:pPr marL="171450" indent="-171450">
              <a:buFont typeface="Arial" panose="020B0604020202020204" pitchFamily="34" charset="0"/>
              <a:buChar char="•"/>
            </a:pPr>
            <a:r>
              <a:rPr lang="en-US" dirty="0"/>
              <a:t>Completers – indications of </a:t>
            </a:r>
            <a:r>
              <a:rPr lang="en-US" b="1" dirty="0"/>
              <a:t>dissatisfaction with ‘no exercise’ control</a:t>
            </a:r>
            <a:r>
              <a:rPr lang="en-US" dirty="0"/>
              <a:t>, led to engaging in PA/physio elsewhere and indicates </a:t>
            </a:r>
            <a:r>
              <a:rPr lang="en-US" b="1" dirty="0"/>
              <a:t>contamination of control arm.</a:t>
            </a:r>
          </a:p>
          <a:p>
            <a:pPr marL="171450" indent="-171450">
              <a:buFont typeface="Arial" panose="020B0604020202020204" pitchFamily="34" charset="0"/>
              <a:buChar char="•"/>
            </a:pPr>
            <a:r>
              <a:rPr lang="en-US" dirty="0"/>
              <a:t>But we did see </a:t>
            </a:r>
            <a:r>
              <a:rPr lang="en-US" b="1" dirty="0"/>
              <a:t>differences in experience of recovery </a:t>
            </a:r>
            <a:r>
              <a:rPr lang="en-US" dirty="0"/>
              <a:t>between exercise group and controls,</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CC03F89-1949-E64B-AC42-D3BE5974B6D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84203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Arial" charset="0"/>
              <a:ea typeface="ＭＳ Ｐゴシック" charset="-128"/>
            </a:endParaRPr>
          </a:p>
          <a:p>
            <a:r>
              <a:rPr lang="en-US" dirty="0"/>
              <a:t>Context 	- predicted 6MWT for 61 </a:t>
            </a:r>
            <a:r>
              <a:rPr lang="en-US" dirty="0" err="1"/>
              <a:t>yo</a:t>
            </a:r>
            <a:r>
              <a:rPr lang="en-US" dirty="0"/>
              <a:t> male = ~686m</a:t>
            </a:r>
          </a:p>
          <a:p>
            <a:r>
              <a:rPr lang="en-US" dirty="0"/>
              <a:t>	- average STS for 60-64yo &gt;28 women or &gt;31 male</a:t>
            </a:r>
          </a:p>
          <a:p>
            <a:endParaRPr lang="en-US" dirty="0"/>
          </a:p>
          <a:p>
            <a:r>
              <a:rPr lang="en-US" dirty="0"/>
              <a:t>53% trial participants &lt;80%</a:t>
            </a:r>
          </a:p>
          <a:p>
            <a:endParaRPr lang="en-US" dirty="0"/>
          </a:p>
        </p:txBody>
      </p:sp>
      <p:sp>
        <p:nvSpPr>
          <p:cNvPr id="4" name="Slide Number Placeholder 3"/>
          <p:cNvSpPr>
            <a:spLocks noGrp="1"/>
          </p:cNvSpPr>
          <p:nvPr>
            <p:ph type="sldNum" sz="quarter" idx="5"/>
          </p:nvPr>
        </p:nvSpPr>
        <p:spPr/>
        <p:txBody>
          <a:bodyPr/>
          <a:lstStyle/>
          <a:p>
            <a:fld id="{E7BFC901-1AB6-44C9-BABF-5007816E3536}" type="slidenum">
              <a:rPr lang="en-GB" altLang="en-US" smtClean="0"/>
              <a:pPr/>
              <a:t>17</a:t>
            </a:fld>
            <a:endParaRPr lang="en-GB" altLang="en-US"/>
          </a:p>
        </p:txBody>
      </p:sp>
    </p:spTree>
    <p:extLst>
      <p:ext uri="{BB962C8B-B14F-4D97-AF65-F5344CB8AC3E}">
        <p14:creationId xmlns:p14="http://schemas.microsoft.com/office/powerpoint/2010/main" val="2329469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EE2EC0-2E0A-1C48-AF7E-3ABBA156610F}" type="slidenum">
              <a:rPr lang="en-US" smtClean="0"/>
              <a:t>19</a:t>
            </a:fld>
            <a:endParaRPr lang="en-US"/>
          </a:p>
        </p:txBody>
      </p:sp>
    </p:spTree>
    <p:extLst>
      <p:ext uri="{BB962C8B-B14F-4D97-AF65-F5344CB8AC3E}">
        <p14:creationId xmlns:p14="http://schemas.microsoft.com/office/powerpoint/2010/main" val="7277803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503D1E0D-7395-EA2A-F17A-B40D71DB1C49}"/>
              </a:ext>
            </a:extLst>
          </p:cNvPr>
          <p:cNvSpPr txBox="1">
            <a:spLocks noChangeArrowheads="1"/>
          </p:cNvSpPr>
          <p:nvPr/>
        </p:nvSpPr>
        <p:spPr bwMode="auto">
          <a:xfrm>
            <a:off x="1267646" y="2031882"/>
            <a:ext cx="10492317" cy="1655233"/>
          </a:xfrm>
          <a:prstGeom prst="rect">
            <a:avLst/>
          </a:prstGeom>
          <a:solidFill>
            <a:srgbClr val="006A71"/>
          </a:solidFill>
          <a:ln w="9525">
            <a:noFill/>
            <a:miter lim="800000"/>
            <a:headEnd/>
            <a:tailEnd/>
          </a:ln>
        </p:spPr>
        <p:txBody>
          <a:bodyPr lIns="48000" tIns="0" rIns="0" bIns="0"/>
          <a:lstStyle>
            <a:lvl1pPr defTabSz="457200" eaLnBrk="0" hangingPunct="0">
              <a:defRPr sz="2400" b="1">
                <a:solidFill>
                  <a:schemeClr val="tx1"/>
                </a:solidFill>
                <a:latin typeface="Arial" charset="0"/>
                <a:ea typeface="ＭＳ Ｐゴシック" charset="-128"/>
              </a:defRPr>
            </a:lvl1pPr>
            <a:lvl2pPr marL="37931725" indent="-37474525" defTabSz="457200" eaLnBrk="0" hangingPunct="0">
              <a:defRPr sz="2400" b="1">
                <a:solidFill>
                  <a:schemeClr val="tx1"/>
                </a:solidFill>
                <a:latin typeface="Arial" charset="0"/>
                <a:ea typeface="ＭＳ Ｐゴシック" charset="-128"/>
              </a:defRPr>
            </a:lvl2pPr>
            <a:lvl3pPr eaLnBrk="0" hangingPunct="0">
              <a:defRPr sz="2400" b="1">
                <a:solidFill>
                  <a:schemeClr val="tx1"/>
                </a:solidFill>
                <a:latin typeface="Arial" charset="0"/>
                <a:ea typeface="ＭＳ Ｐゴシック" charset="-128"/>
              </a:defRPr>
            </a:lvl3pPr>
            <a:lvl4pPr eaLnBrk="0" hangingPunct="0">
              <a:defRPr sz="2400" b="1">
                <a:solidFill>
                  <a:schemeClr val="tx1"/>
                </a:solidFill>
                <a:latin typeface="Arial" charset="0"/>
                <a:ea typeface="ＭＳ Ｐゴシック" charset="-128"/>
              </a:defRPr>
            </a:lvl4pPr>
            <a:lvl5pPr eaLnBrk="0" hangingPunct="0">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eaLnBrk="1" hangingPunct="1">
              <a:lnSpc>
                <a:spcPts val="4400"/>
              </a:lnSpc>
              <a:defRPr/>
            </a:pPr>
            <a:endParaRPr lang="en-US" altLang="en-US" sz="4267" b="0" baseline="0">
              <a:solidFill>
                <a:schemeClr val="bg1"/>
              </a:solidFill>
              <a:latin typeface="Calibri" pitchFamily="34" charset="0"/>
            </a:endParaRPr>
          </a:p>
        </p:txBody>
      </p:sp>
      <p:sp>
        <p:nvSpPr>
          <p:cNvPr id="5" name="Rectangle 4">
            <a:extLst>
              <a:ext uri="{FF2B5EF4-FFF2-40B4-BE49-F238E27FC236}">
                <a16:creationId xmlns:a16="http://schemas.microsoft.com/office/drawing/2014/main" id="{AED00962-5112-DA5A-59B7-81B359329CC6}"/>
              </a:ext>
            </a:extLst>
          </p:cNvPr>
          <p:cNvSpPr/>
          <p:nvPr/>
        </p:nvSpPr>
        <p:spPr>
          <a:xfrm>
            <a:off x="1267646" y="3689232"/>
            <a:ext cx="10492317" cy="1154231"/>
          </a:xfrm>
          <a:prstGeom prst="rect">
            <a:avLst/>
          </a:prstGeom>
          <a:solidFill>
            <a:srgbClr val="82CE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baseline="0"/>
          </a:p>
        </p:txBody>
      </p:sp>
      <p:sp>
        <p:nvSpPr>
          <p:cNvPr id="6" name="Rectangle 5">
            <a:extLst>
              <a:ext uri="{FF2B5EF4-FFF2-40B4-BE49-F238E27FC236}">
                <a16:creationId xmlns:a16="http://schemas.microsoft.com/office/drawing/2014/main" id="{1E920D99-15D2-289F-014C-106221AE5A8E}"/>
              </a:ext>
            </a:extLst>
          </p:cNvPr>
          <p:cNvSpPr txBox="1">
            <a:spLocks noChangeArrowheads="1"/>
          </p:cNvSpPr>
          <p:nvPr/>
        </p:nvSpPr>
        <p:spPr bwMode="auto">
          <a:xfrm>
            <a:off x="2246604" y="2887800"/>
            <a:ext cx="8534400" cy="850900"/>
          </a:xfrm>
          <a:prstGeom prst="rect">
            <a:avLst/>
          </a:prstGeom>
          <a:noFill/>
          <a:ln w="9525">
            <a:noFill/>
            <a:miter lim="800000"/>
            <a:headEnd/>
            <a:tailEnd/>
          </a:ln>
        </p:spPr>
        <p:txBody>
          <a:bodyPr lIns="0" tIns="120000" rIns="0" bIns="0"/>
          <a:lstStyle>
            <a:lvl1pPr defTabSz="457200" eaLnBrk="0" hangingPunct="0">
              <a:defRPr sz="2400" b="1">
                <a:solidFill>
                  <a:schemeClr val="tx1"/>
                </a:solidFill>
                <a:latin typeface="Arial" charset="0"/>
                <a:ea typeface="ＭＳ Ｐゴシック" charset="-128"/>
              </a:defRPr>
            </a:lvl1pPr>
            <a:lvl2pPr marL="37931725" indent="-37474525" defTabSz="457200" eaLnBrk="0" hangingPunct="0">
              <a:defRPr sz="2400" b="1">
                <a:solidFill>
                  <a:schemeClr val="tx1"/>
                </a:solidFill>
                <a:latin typeface="Arial" charset="0"/>
                <a:ea typeface="ＭＳ Ｐゴシック" charset="-128"/>
              </a:defRPr>
            </a:lvl2pPr>
            <a:lvl3pPr eaLnBrk="0" hangingPunct="0">
              <a:defRPr sz="2400" b="1">
                <a:solidFill>
                  <a:schemeClr val="tx1"/>
                </a:solidFill>
                <a:latin typeface="Arial" charset="0"/>
                <a:ea typeface="ＭＳ Ｐゴシック" charset="-128"/>
              </a:defRPr>
            </a:lvl3pPr>
            <a:lvl4pPr eaLnBrk="0" hangingPunct="0">
              <a:defRPr sz="2400" b="1">
                <a:solidFill>
                  <a:schemeClr val="tx1"/>
                </a:solidFill>
                <a:latin typeface="Arial" charset="0"/>
                <a:ea typeface="ＭＳ Ｐゴシック" charset="-128"/>
              </a:defRPr>
            </a:lvl4pPr>
            <a:lvl5pPr eaLnBrk="0" hangingPunct="0">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eaLnBrk="1" hangingPunct="1">
              <a:lnSpc>
                <a:spcPts val="2667"/>
              </a:lnSpc>
              <a:buFont typeface="Arial" charset="0"/>
              <a:buNone/>
              <a:defRPr/>
            </a:pPr>
            <a:endParaRPr lang="en-US" altLang="en-US" sz="2667" b="0" baseline="0">
              <a:solidFill>
                <a:srgbClr val="FFFFFF"/>
              </a:solidFill>
            </a:endParaRPr>
          </a:p>
        </p:txBody>
      </p:sp>
      <p:pic>
        <p:nvPicPr>
          <p:cNvPr id="7" name="Picture 9">
            <a:extLst>
              <a:ext uri="{FF2B5EF4-FFF2-40B4-BE49-F238E27FC236}">
                <a16:creationId xmlns:a16="http://schemas.microsoft.com/office/drawing/2014/main" id="{7862AC72-3CDB-573D-C099-9E3F4E07E8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47468" y="220134"/>
            <a:ext cx="453601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a:extLst>
              <a:ext uri="{FF2B5EF4-FFF2-40B4-BE49-F238E27FC236}">
                <a16:creationId xmlns:a16="http://schemas.microsoft.com/office/drawing/2014/main" id="{A16C60F6-8A17-9D39-9267-2BBE3C862EB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268" y="1485900"/>
            <a:ext cx="893233" cy="159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 Placeholder 2"/>
          <p:cNvSpPr>
            <a:spLocks noGrp="1"/>
          </p:cNvSpPr>
          <p:nvPr>
            <p:ph type="subTitle" idx="1"/>
          </p:nvPr>
        </p:nvSpPr>
        <p:spPr>
          <a:xfrm>
            <a:off x="1408401" y="3744794"/>
            <a:ext cx="10210807" cy="1027231"/>
          </a:xfrm>
        </p:spPr>
        <p:txBody>
          <a:bodyPr/>
          <a:lstStyle>
            <a:lvl1pPr marL="0" indent="0">
              <a:buFont typeface="Wingdings" pitchFamily="2" charset="2"/>
              <a:buNone/>
              <a:defRPr>
                <a:solidFill>
                  <a:schemeClr val="bg2"/>
                </a:solidFill>
              </a:defRPr>
            </a:lvl1pPr>
          </a:lstStyle>
          <a:p>
            <a:pPr lvl="0"/>
            <a:r>
              <a:rPr lang="en-US" altLang="en-US" noProof="0" dirty="0"/>
              <a:t>Click to edit Master subtitle style</a:t>
            </a:r>
            <a:endParaRPr lang="en-GB" altLang="en-US" noProof="0" dirty="0"/>
          </a:p>
        </p:txBody>
      </p:sp>
      <p:sp>
        <p:nvSpPr>
          <p:cNvPr id="23560" name="Title Placeholder 1"/>
          <p:cNvSpPr>
            <a:spLocks noGrp="1"/>
          </p:cNvSpPr>
          <p:nvPr>
            <p:ph type="ctrTitle"/>
          </p:nvPr>
        </p:nvSpPr>
        <p:spPr>
          <a:xfrm>
            <a:off x="1427454" y="2120781"/>
            <a:ext cx="10172700" cy="1420813"/>
          </a:xfrm>
        </p:spPr>
        <p:txBody>
          <a:bodyPr/>
          <a:lstStyle>
            <a:lvl1pPr>
              <a:defRPr>
                <a:solidFill>
                  <a:schemeClr val="bg1"/>
                </a:solidFill>
              </a:defRPr>
            </a:lvl1pPr>
          </a:lstStyle>
          <a:p>
            <a:pPr lvl="0"/>
            <a:r>
              <a:rPr lang="en-US" altLang="en-US" noProof="0"/>
              <a:t>Click to edit Master title style</a:t>
            </a:r>
            <a:endParaRPr lang="en-GB" altLang="en-US" noProof="0"/>
          </a:p>
        </p:txBody>
      </p:sp>
    </p:spTree>
    <p:extLst>
      <p:ext uri="{BB962C8B-B14F-4D97-AF65-F5344CB8AC3E}">
        <p14:creationId xmlns:p14="http://schemas.microsoft.com/office/powerpoint/2010/main" val="279597446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874" y="872161"/>
            <a:ext cx="9652000" cy="782639"/>
          </a:xfrm>
        </p:spPr>
        <p:txBody>
          <a:bodyPr anchor="ctr"/>
          <a:lstStyle>
            <a:lvl1pPr>
              <a:defRPr sz="3400" b="0"/>
            </a:lvl1pPr>
          </a:lstStyle>
          <a:p>
            <a:r>
              <a:rPr lang="en-US" dirty="0"/>
              <a:t>Click to edit Master title style</a:t>
            </a:r>
            <a:endParaRPr lang="en-GB" dirty="0"/>
          </a:p>
        </p:txBody>
      </p:sp>
      <p:sp>
        <p:nvSpPr>
          <p:cNvPr id="3" name="Content Placeholder 2"/>
          <p:cNvSpPr>
            <a:spLocks noGrp="1"/>
          </p:cNvSpPr>
          <p:nvPr>
            <p:ph idx="1"/>
          </p:nvPr>
        </p:nvSpPr>
        <p:spPr>
          <a:xfrm>
            <a:off x="921175" y="1950720"/>
            <a:ext cx="10880681" cy="46374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281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4" name="Slide Number Placeholder 5">
            <a:extLst>
              <a:ext uri="{FF2B5EF4-FFF2-40B4-BE49-F238E27FC236}">
                <a16:creationId xmlns:a16="http://schemas.microsoft.com/office/drawing/2014/main" id="{83D28EAC-6E8D-9EC8-46F3-A4CF5EAD847F}"/>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7A7CF78C-41A3-4A23-AB64-64ABCF551649}" type="slidenum">
              <a:rPr lang="en-GB" altLang="en-US"/>
              <a:pPr/>
              <a:t>‹#›</a:t>
            </a:fld>
            <a:endParaRPr lang="en-GB" altLang="en-US"/>
          </a:p>
        </p:txBody>
      </p:sp>
    </p:spTree>
    <p:extLst>
      <p:ext uri="{BB962C8B-B14F-4D97-AF65-F5344CB8AC3E}">
        <p14:creationId xmlns:p14="http://schemas.microsoft.com/office/powerpoint/2010/main" val="3723844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661584" y="2173288"/>
            <a:ext cx="4415367" cy="442912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80151" y="2173288"/>
            <a:ext cx="4417483" cy="442912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E9E8A4D5-AAC2-A03E-E693-AF8511843C4E}"/>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D304A425-E487-421D-B80D-832C69ACF9BC}" type="slidenum">
              <a:rPr lang="en-GB" altLang="en-US"/>
              <a:pPr/>
              <a:t>‹#›</a:t>
            </a:fld>
            <a:endParaRPr lang="en-GB" altLang="en-US"/>
          </a:p>
        </p:txBody>
      </p:sp>
    </p:spTree>
    <p:extLst>
      <p:ext uri="{BB962C8B-B14F-4D97-AF65-F5344CB8AC3E}">
        <p14:creationId xmlns:p14="http://schemas.microsoft.com/office/powerpoint/2010/main" val="2146585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5">
            <a:extLst>
              <a:ext uri="{FF2B5EF4-FFF2-40B4-BE49-F238E27FC236}">
                <a16:creationId xmlns:a16="http://schemas.microsoft.com/office/drawing/2014/main" id="{F42A758A-C731-8542-78A0-9E159373D10D}"/>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D4E1EC21-C982-4551-9F63-6E0E434AF9CB}" type="slidenum">
              <a:rPr lang="en-GB" altLang="en-US"/>
              <a:pPr/>
              <a:t>‹#›</a:t>
            </a:fld>
            <a:endParaRPr lang="en-GB" altLang="en-US"/>
          </a:p>
        </p:txBody>
      </p:sp>
    </p:spTree>
    <p:extLst>
      <p:ext uri="{BB962C8B-B14F-4D97-AF65-F5344CB8AC3E}">
        <p14:creationId xmlns:p14="http://schemas.microsoft.com/office/powerpoint/2010/main" val="202235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D4EC77A0-075A-B4B7-D518-5C4058DE8115}"/>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C456CB6B-277A-4F0F-80C9-ADF3DB33E779}" type="slidenum">
              <a:rPr lang="en-GB" altLang="en-US"/>
              <a:pPr/>
              <a:t>‹#›</a:t>
            </a:fld>
            <a:endParaRPr lang="en-GB" altLang="en-US"/>
          </a:p>
        </p:txBody>
      </p:sp>
      <p:sp>
        <p:nvSpPr>
          <p:cNvPr id="4" name="Title 1">
            <a:extLst>
              <a:ext uri="{FF2B5EF4-FFF2-40B4-BE49-F238E27FC236}">
                <a16:creationId xmlns:a16="http://schemas.microsoft.com/office/drawing/2014/main" id="{4938D2B6-983A-2A4F-8429-B3576B3B81CE}"/>
              </a:ext>
            </a:extLst>
          </p:cNvPr>
          <p:cNvSpPr>
            <a:spLocks noGrp="1"/>
          </p:cNvSpPr>
          <p:nvPr>
            <p:ph type="title"/>
          </p:nvPr>
        </p:nvSpPr>
        <p:spPr>
          <a:xfrm>
            <a:off x="206490" y="299137"/>
            <a:ext cx="9652000" cy="782639"/>
          </a:xfrm>
        </p:spPr>
        <p:txBody>
          <a:bodyPr anchor="ctr"/>
          <a:lstStyle>
            <a:lvl1pPr>
              <a:defRPr sz="3600" b="1"/>
            </a:lvl1pPr>
          </a:lstStyle>
          <a:p>
            <a:r>
              <a:rPr lang="en-US" dirty="0"/>
              <a:t>Click to edit Master title style</a:t>
            </a:r>
            <a:endParaRPr lang="en-GB" dirty="0"/>
          </a:p>
        </p:txBody>
      </p:sp>
    </p:spTree>
    <p:extLst>
      <p:ext uri="{BB962C8B-B14F-4D97-AF65-F5344CB8AC3E}">
        <p14:creationId xmlns:p14="http://schemas.microsoft.com/office/powerpoint/2010/main" val="362363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6E313CA-D4EF-6CD0-F750-938F9B56A9AA}"/>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F56795F8-66C9-4B11-A04C-733AB8454164}" type="slidenum">
              <a:rPr lang="en-GB" altLang="en-US"/>
              <a:pPr/>
              <a:t>‹#›</a:t>
            </a:fld>
            <a:endParaRPr lang="en-GB" altLang="en-US"/>
          </a:p>
        </p:txBody>
      </p:sp>
    </p:spTree>
    <p:extLst>
      <p:ext uri="{BB962C8B-B14F-4D97-AF65-F5344CB8AC3E}">
        <p14:creationId xmlns:p14="http://schemas.microsoft.com/office/powerpoint/2010/main" val="101315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4"/>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7"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5">
            <a:extLst>
              <a:ext uri="{FF2B5EF4-FFF2-40B4-BE49-F238E27FC236}">
                <a16:creationId xmlns:a16="http://schemas.microsoft.com/office/drawing/2014/main" id="{D2A365E8-6CA9-A3A6-9415-4E2A985D7F34}"/>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4A762FFD-5464-4190-8DF4-AE1F14D8CC51}" type="slidenum">
              <a:rPr lang="en-GB" altLang="en-US"/>
              <a:pPr/>
              <a:t>‹#›</a:t>
            </a:fld>
            <a:endParaRPr lang="en-GB" altLang="en-US"/>
          </a:p>
        </p:txBody>
      </p:sp>
    </p:spTree>
    <p:extLst>
      <p:ext uri="{BB962C8B-B14F-4D97-AF65-F5344CB8AC3E}">
        <p14:creationId xmlns:p14="http://schemas.microsoft.com/office/powerpoint/2010/main" val="356202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9446683"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1117599"/>
            <a:ext cx="9412816" cy="3609975"/>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41"/>
            <a:ext cx="9463616"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5">
            <a:extLst>
              <a:ext uri="{FF2B5EF4-FFF2-40B4-BE49-F238E27FC236}">
                <a16:creationId xmlns:a16="http://schemas.microsoft.com/office/drawing/2014/main" id="{D122F7F1-7C43-57A3-76E4-2E5111488077}"/>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967854C3-EEF5-4A5E-9B81-5520F344E0A1}" type="slidenum">
              <a:rPr lang="en-GB" altLang="en-US"/>
              <a:pPr/>
              <a:t>‹#›</a:t>
            </a:fld>
            <a:endParaRPr lang="en-GB" altLang="en-US"/>
          </a:p>
        </p:txBody>
      </p:sp>
    </p:spTree>
    <p:extLst>
      <p:ext uri="{BB962C8B-B14F-4D97-AF65-F5344CB8AC3E}">
        <p14:creationId xmlns:p14="http://schemas.microsoft.com/office/powerpoint/2010/main" val="188062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F6A786C2-336D-D7B0-5610-88F2F473919F}"/>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95FEAADF-D6D2-47AE-BDC3-DC77042ACE2A}" type="slidenum">
              <a:rPr lang="en-GB" altLang="en-US"/>
              <a:pPr/>
              <a:t>‹#›</a:t>
            </a:fld>
            <a:endParaRPr lang="en-GB" altLang="en-US"/>
          </a:p>
        </p:txBody>
      </p:sp>
    </p:spTree>
    <p:extLst>
      <p:ext uri="{BB962C8B-B14F-4D97-AF65-F5344CB8AC3E}">
        <p14:creationId xmlns:p14="http://schemas.microsoft.com/office/powerpoint/2010/main" val="4085057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2534" y="1177925"/>
            <a:ext cx="2531533" cy="54244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661584" y="1177925"/>
            <a:ext cx="7397749" cy="5424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E8BA9643-81D3-6B5E-709C-23271677BD5A}"/>
              </a:ext>
            </a:extLst>
          </p:cNvPr>
          <p:cNvSpPr>
            <a:spLocks noGrp="1"/>
          </p:cNvSpPr>
          <p:nvPr>
            <p:ph type="sldNum" sz="quarter" idx="10"/>
          </p:nvPr>
        </p:nvSpPr>
        <p:spPr>
          <a:xfrm>
            <a:off x="10915651" y="6356351"/>
            <a:ext cx="869949" cy="245533"/>
          </a:xfrm>
          <a:prstGeom prst="rect">
            <a:avLst/>
          </a:prstGeom>
        </p:spPr>
        <p:txBody>
          <a:bodyPr/>
          <a:lstStyle>
            <a:lvl1pPr>
              <a:defRPr/>
            </a:lvl1pPr>
          </a:lstStyle>
          <a:p>
            <a:fld id="{33A26B47-FC3B-4EA2-B258-662CEDE4E765}" type="slidenum">
              <a:rPr lang="en-GB" altLang="en-US"/>
              <a:pPr/>
              <a:t>‹#›</a:t>
            </a:fld>
            <a:endParaRPr lang="en-GB" altLang="en-US"/>
          </a:p>
        </p:txBody>
      </p:sp>
    </p:spTree>
    <p:extLst>
      <p:ext uri="{BB962C8B-B14F-4D97-AF65-F5344CB8AC3E}">
        <p14:creationId xmlns:p14="http://schemas.microsoft.com/office/powerpoint/2010/main" val="415220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image">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D65DCE93-0274-FD4F-A2CE-B75E47FCAF0B}"/>
              </a:ext>
            </a:extLst>
          </p:cNvPr>
          <p:cNvSpPr>
            <a:spLocks noGrp="1"/>
          </p:cNvSpPr>
          <p:nvPr>
            <p:ph type="pic" sz="quarter" idx="10" hasCustomPrompt="1"/>
          </p:nvPr>
        </p:nvSpPr>
        <p:spPr>
          <a:xfrm>
            <a:off x="0" y="0"/>
            <a:ext cx="12192000" cy="6858000"/>
          </a:xfrm>
        </p:spPr>
        <p:txBody>
          <a:bodyPr anchor="ctr"/>
          <a:lstStyle>
            <a:lvl1pPr algn="ctr">
              <a:defRPr/>
            </a:lvl1pPr>
          </a:lstStyle>
          <a:p>
            <a:r>
              <a:rPr lang="en-GB" noProof="0" dirty="0"/>
              <a:t>Click to add full image</a:t>
            </a:r>
          </a:p>
        </p:txBody>
      </p:sp>
    </p:spTree>
    <p:extLst>
      <p:ext uri="{BB962C8B-B14F-4D97-AF65-F5344CB8AC3E}">
        <p14:creationId xmlns:p14="http://schemas.microsoft.com/office/powerpoint/2010/main" val="70155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ortada">
    <p:spTree>
      <p:nvGrpSpPr>
        <p:cNvPr id="1" name=""/>
        <p:cNvGrpSpPr/>
        <p:nvPr/>
      </p:nvGrpSpPr>
      <p:grpSpPr>
        <a:xfrm>
          <a:off x="0" y="0"/>
          <a:ext cx="0" cy="0"/>
          <a:chOff x="0" y="0"/>
          <a:chExt cx="0" cy="0"/>
        </a:xfrm>
      </p:grpSpPr>
      <p:pic>
        <p:nvPicPr>
          <p:cNvPr id="10" name="Picture 9" descr="A black background with hexagons&#10;&#10;Description automatically generated">
            <a:extLst>
              <a:ext uri="{FF2B5EF4-FFF2-40B4-BE49-F238E27FC236}">
                <a16:creationId xmlns:a16="http://schemas.microsoft.com/office/drawing/2014/main" id="{2E07BEB4-6946-78FE-9E8B-1858EB55B2BE}"/>
              </a:ext>
            </a:extLst>
          </p:cNvPr>
          <p:cNvPicPr>
            <a:picLocks noChangeAspect="1"/>
          </p:cNvPicPr>
          <p:nvPr userDrawn="1"/>
        </p:nvPicPr>
        <p:blipFill>
          <a:blip r:embed="rId2">
            <a:alphaModFix amt="59000"/>
            <a:extLst>
              <a:ext uri="{28A0092B-C50C-407E-A947-70E740481C1C}">
                <a14:useLocalDpi xmlns:a14="http://schemas.microsoft.com/office/drawing/2010/main" val="0"/>
              </a:ext>
            </a:extLst>
          </a:blip>
          <a:stretch>
            <a:fillRect/>
          </a:stretch>
        </p:blipFill>
        <p:spPr>
          <a:xfrm rot="17453396">
            <a:off x="6349662" y="3247752"/>
            <a:ext cx="9560933" cy="5370129"/>
          </a:xfrm>
          <a:prstGeom prst="rect">
            <a:avLst/>
          </a:prstGeom>
        </p:spPr>
      </p:pic>
      <p:sp>
        <p:nvSpPr>
          <p:cNvPr id="4" name="Rectangle 3">
            <a:extLst>
              <a:ext uri="{FF2B5EF4-FFF2-40B4-BE49-F238E27FC236}">
                <a16:creationId xmlns:a16="http://schemas.microsoft.com/office/drawing/2014/main" id="{EE081829-A045-DDF3-58E3-81E9803AA0C9}"/>
              </a:ext>
            </a:extLst>
          </p:cNvPr>
          <p:cNvSpPr/>
          <p:nvPr userDrawn="1"/>
        </p:nvSpPr>
        <p:spPr>
          <a:xfrm>
            <a:off x="0" y="-20887"/>
            <a:ext cx="12192000" cy="1135646"/>
          </a:xfrm>
          <a:prstGeom prst="rect">
            <a:avLst/>
          </a:prstGeom>
          <a:solidFill>
            <a:srgbClr val="3C13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3C1335"/>
              </a:solidFill>
            </a:endParaRPr>
          </a:p>
        </p:txBody>
      </p:sp>
      <p:sp>
        <p:nvSpPr>
          <p:cNvPr id="5" name="Holder 6"/>
          <p:cNvSpPr txBox="1">
            <a:spLocks/>
          </p:cNvSpPr>
          <p:nvPr userDrawn="1"/>
        </p:nvSpPr>
        <p:spPr>
          <a:xfrm>
            <a:off x="11786275" y="6206413"/>
            <a:ext cx="405724" cy="204883"/>
          </a:xfrm>
          <a:prstGeom prst="rect">
            <a:avLst/>
          </a:prstGeom>
        </p:spPr>
        <p:txBody>
          <a:bodyPr lIns="0" tIns="0" rIns="0" bIns="0"/>
          <a:lstStyle>
            <a:defPPr>
              <a:defRPr lang="es-ES"/>
            </a:defPPr>
            <a:lvl1pPr marL="0" algn="l" defTabSz="914400" rtl="0" eaLnBrk="1" latinLnBrk="0" hangingPunct="1">
              <a:defRPr sz="750" b="0" i="0" kern="1200">
                <a:solidFill>
                  <a:srgbClr val="878786"/>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933" algn="ctr"/>
            <a:fld id="{81D60167-4931-47E6-BA6A-407CBD079E47}" type="slidenum">
              <a:rPr lang="es-ES" sz="1000" spc="-7" smtClean="0">
                <a:solidFill>
                  <a:schemeClr val="bg1"/>
                </a:solidFill>
              </a:rPr>
              <a:pPr marL="16933" algn="ctr"/>
              <a:t>‹#›</a:t>
            </a:fld>
            <a:endParaRPr lang="es-ES" sz="1000" spc="-7" dirty="0">
              <a:solidFill>
                <a:schemeClr val="bg1"/>
              </a:solidFill>
            </a:endParaRPr>
          </a:p>
        </p:txBody>
      </p:sp>
      <p:sp>
        <p:nvSpPr>
          <p:cNvPr id="6" name="1 Título"/>
          <p:cNvSpPr>
            <a:spLocks noGrp="1"/>
          </p:cNvSpPr>
          <p:nvPr>
            <p:ph type="ctrTitle" hasCustomPrompt="1"/>
          </p:nvPr>
        </p:nvSpPr>
        <p:spPr>
          <a:xfrm>
            <a:off x="405725" y="194776"/>
            <a:ext cx="8534399" cy="389425"/>
          </a:xfrm>
          <a:prstGeom prst="rect">
            <a:avLst/>
          </a:prstGeom>
        </p:spPr>
        <p:txBody>
          <a:bodyPr/>
          <a:lstStyle>
            <a:lvl1pPr algn="l">
              <a:defRPr sz="2400" b="1">
                <a:solidFill>
                  <a:schemeClr val="bg1"/>
                </a:solidFill>
              </a:defRPr>
            </a:lvl1pPr>
          </a:lstStyle>
          <a:p>
            <a:r>
              <a:rPr lang="en-GB" sz="2400" noProof="0" dirty="0">
                <a:latin typeface="Arial" panose="020B0604020202020204" pitchFamily="34" charset="0"/>
                <a:cs typeface="Arial" panose="020B0604020202020204" pitchFamily="34" charset="0"/>
              </a:rPr>
              <a:t>TITLE</a:t>
            </a:r>
            <a:endParaRPr lang="en-GB" sz="1867" b="0" noProof="0" dirty="0">
              <a:latin typeface="Arial" panose="020B0604020202020204" pitchFamily="34" charset="0"/>
              <a:cs typeface="Arial" panose="020B0604020202020204" pitchFamily="34" charset="0"/>
            </a:endParaRPr>
          </a:p>
        </p:txBody>
      </p:sp>
      <p:sp>
        <p:nvSpPr>
          <p:cNvPr id="7" name="2 Subtítulo"/>
          <p:cNvSpPr>
            <a:spLocks noGrp="1"/>
          </p:cNvSpPr>
          <p:nvPr>
            <p:ph type="subTitle" idx="1" hasCustomPrompt="1"/>
          </p:nvPr>
        </p:nvSpPr>
        <p:spPr>
          <a:xfrm>
            <a:off x="405725" y="641350"/>
            <a:ext cx="8534400" cy="368300"/>
          </a:xfrm>
          <a:prstGeom prst="rect">
            <a:avLst/>
          </a:prstGeom>
        </p:spPr>
        <p:txBody>
          <a:bodyPr/>
          <a:lstStyle>
            <a:lvl1pPr marL="0" indent="0" algn="l">
              <a:buNone/>
              <a:defRPr sz="1867" baseline="0">
                <a:solidFill>
                  <a:schemeClr val="bg1"/>
                </a:solidFill>
                <a:latin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noProof="0" dirty="0"/>
              <a:t>SUB TITLE</a:t>
            </a:r>
          </a:p>
        </p:txBody>
      </p:sp>
      <p:sp>
        <p:nvSpPr>
          <p:cNvPr id="8" name="22 Marcador de texto"/>
          <p:cNvSpPr>
            <a:spLocks noGrp="1"/>
          </p:cNvSpPr>
          <p:nvPr>
            <p:ph type="body" sz="quarter" idx="10" hasCustomPrompt="1"/>
          </p:nvPr>
        </p:nvSpPr>
        <p:spPr>
          <a:xfrm>
            <a:off x="407561" y="1440446"/>
            <a:ext cx="11299165" cy="368301"/>
          </a:xfrm>
          <a:prstGeom prst="rect">
            <a:avLst/>
          </a:prstGeom>
        </p:spPr>
        <p:txBody>
          <a:bodyPr/>
          <a:lstStyle>
            <a:lvl1pPr marL="0" indent="0">
              <a:buFontTx/>
              <a:buNone/>
              <a:defRPr sz="1867" b="1" baseline="0">
                <a:solidFill>
                  <a:srgbClr val="894B52"/>
                </a:solidFill>
                <a:latin typeface="Arial" panose="020B0604020202020204" pitchFamily="34" charset="0"/>
                <a:cs typeface="Arial" panose="020B0604020202020204" pitchFamily="34" charset="0"/>
              </a:defRPr>
            </a:lvl1pPr>
            <a:lvl2pPr marL="609585" indent="0">
              <a:buFontTx/>
              <a:buNone/>
              <a:defRPr sz="1333"/>
            </a:lvl2pPr>
            <a:lvl3pPr marL="1219170" indent="0">
              <a:buFontTx/>
              <a:buNone/>
              <a:defRPr sz="1333"/>
            </a:lvl3pPr>
            <a:lvl4pPr marL="1828754" indent="0">
              <a:buFontTx/>
              <a:buNone/>
              <a:defRPr sz="1333"/>
            </a:lvl4pPr>
            <a:lvl5pPr marL="2438339" indent="0">
              <a:buFontTx/>
              <a:buNone/>
              <a:defRPr sz="1333"/>
            </a:lvl5pPr>
          </a:lstStyle>
          <a:p>
            <a:pPr lvl="0"/>
            <a:r>
              <a:rPr lang="en-GB" noProof="0" dirty="0"/>
              <a:t>TITLE OF THE PAGE</a:t>
            </a:r>
            <a:endParaRPr lang="en-GB" sz="1333" noProof="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3 Marcador de texto"/>
          <p:cNvSpPr>
            <a:spLocks noGrp="1"/>
          </p:cNvSpPr>
          <p:nvPr>
            <p:ph type="body" sz="half" idx="2" hasCustomPrompt="1"/>
          </p:nvPr>
        </p:nvSpPr>
        <p:spPr>
          <a:xfrm>
            <a:off x="405725" y="2306338"/>
            <a:ext cx="11301001" cy="124714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13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r>
              <a:rPr lang="en-GB" sz="1333" noProof="0" dirty="0">
                <a:solidFill>
                  <a:schemeClr val="tx1">
                    <a:lumMod val="65000"/>
                    <a:lumOff val="35000"/>
                  </a:schemeClr>
                </a:solidFill>
                <a:latin typeface="Arial" panose="020B0604020202020204" pitchFamily="34" charset="0"/>
                <a:cs typeface="Arial" panose="020B0604020202020204" pitchFamily="34" charset="0"/>
              </a:rPr>
              <a:t>Lorem ipsum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dolor</a:t>
            </a:r>
            <a:r>
              <a:rPr lang="en-GB" sz="1333" noProof="0" dirty="0">
                <a:solidFill>
                  <a:schemeClr val="tx1">
                    <a:lumMod val="65000"/>
                    <a:lumOff val="35000"/>
                  </a:schemeClr>
                </a:solidFill>
                <a:latin typeface="Arial" panose="020B0604020202020204" pitchFamily="34" charset="0"/>
                <a:cs typeface="Arial" panose="020B0604020202020204" pitchFamily="34" charset="0"/>
              </a:rPr>
              <a:t> sit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amet</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consectetur</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adipiscing</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elit</a:t>
            </a:r>
            <a:r>
              <a:rPr lang="en-GB" sz="1333" noProof="0" dirty="0">
                <a:solidFill>
                  <a:schemeClr val="tx1">
                    <a:lumMod val="65000"/>
                    <a:lumOff val="35000"/>
                  </a:schemeClr>
                </a:solidFill>
                <a:latin typeface="Arial" panose="020B0604020202020204" pitchFamily="34" charset="0"/>
                <a:cs typeface="Arial" panose="020B0604020202020204" pitchFamily="34" charset="0"/>
              </a:rPr>
              <a:t>. Proin eros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neque</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porttitor</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tristique</a:t>
            </a:r>
            <a:r>
              <a:rPr lang="en-GB" sz="1333" noProof="0" dirty="0">
                <a:solidFill>
                  <a:schemeClr val="tx1">
                    <a:lumMod val="65000"/>
                    <a:lumOff val="35000"/>
                  </a:schemeClr>
                </a:solidFill>
                <a:latin typeface="Arial" panose="020B0604020202020204" pitchFamily="34" charset="0"/>
                <a:cs typeface="Arial" panose="020B0604020202020204" pitchFamily="34" charset="0"/>
              </a:rPr>
              <a:t> maximus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quis</a:t>
            </a:r>
            <a:r>
              <a:rPr lang="en-GB" sz="1333" noProof="0" dirty="0">
                <a:solidFill>
                  <a:schemeClr val="tx1">
                    <a:lumMod val="65000"/>
                    <a:lumOff val="35000"/>
                  </a:schemeClr>
                </a:solidFill>
                <a:latin typeface="Arial" panose="020B0604020202020204" pitchFamily="34" charset="0"/>
                <a:cs typeface="Arial" panose="020B0604020202020204" pitchFamily="34" charset="0"/>
              </a:rPr>
              <a:t>, convallis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nec</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lacus</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Nulla</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laoreet</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tortor</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ut</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nunc</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viverra</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euismod</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Suspendisse</a:t>
            </a:r>
            <a:r>
              <a:rPr lang="en-GB" sz="1333" noProof="0" dirty="0">
                <a:solidFill>
                  <a:schemeClr val="tx1">
                    <a:lumMod val="65000"/>
                    <a:lumOff val="35000"/>
                  </a:schemeClr>
                </a:solidFill>
                <a:latin typeface="Arial" panose="020B0604020202020204" pitchFamily="34" charset="0"/>
                <a:cs typeface="Arial" panose="020B0604020202020204" pitchFamily="34" charset="0"/>
              </a:rPr>
              <a:t> a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accumsan</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metus</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quis</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accumsan</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elit</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Sed</a:t>
            </a:r>
            <a:r>
              <a:rPr lang="en-GB" sz="1333" noProof="0" dirty="0">
                <a:solidFill>
                  <a:schemeClr val="tx1">
                    <a:lumMod val="65000"/>
                    <a:lumOff val="35000"/>
                  </a:schemeClr>
                </a:solidFill>
                <a:latin typeface="Arial" panose="020B0604020202020204" pitchFamily="34" charset="0"/>
                <a:cs typeface="Arial" panose="020B0604020202020204" pitchFamily="34" charset="0"/>
              </a:rPr>
              <a:t> in ex nisi. Cras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pellentesque</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est</a:t>
            </a:r>
            <a:r>
              <a:rPr lang="en-GB" sz="1333" noProof="0" dirty="0">
                <a:solidFill>
                  <a:schemeClr val="tx1">
                    <a:lumMod val="65000"/>
                    <a:lumOff val="35000"/>
                  </a:schemeClr>
                </a:solidFill>
                <a:latin typeface="Arial" panose="020B0604020202020204" pitchFamily="34" charset="0"/>
                <a:cs typeface="Arial" panose="020B0604020202020204" pitchFamily="34" charset="0"/>
              </a:rPr>
              <a:t> maximus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massa</a:t>
            </a:r>
            <a:r>
              <a:rPr lang="en-GB" sz="1333" noProof="0" dirty="0">
                <a:solidFill>
                  <a:schemeClr val="tx1">
                    <a:lumMod val="65000"/>
                    <a:lumOff val="35000"/>
                  </a:schemeClr>
                </a:solidFill>
                <a:latin typeface="Arial" panose="020B0604020202020204" pitchFamily="34" charset="0"/>
                <a:cs typeface="Arial" panose="020B0604020202020204" pitchFamily="34" charset="0"/>
              </a:rPr>
              <a:t> maximus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commodo</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Phasellus</a:t>
            </a:r>
            <a:r>
              <a:rPr lang="en-GB" sz="1333" noProof="0" dirty="0">
                <a:solidFill>
                  <a:schemeClr val="tx1">
                    <a:lumMod val="65000"/>
                    <a:lumOff val="35000"/>
                  </a:schemeClr>
                </a:solidFill>
                <a:latin typeface="Arial" panose="020B0604020202020204" pitchFamily="34" charset="0"/>
                <a:cs typeface="Arial" panose="020B0604020202020204" pitchFamily="34" charset="0"/>
              </a:rPr>
              <a:t> porta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quam</a:t>
            </a:r>
            <a:r>
              <a:rPr lang="en-GB" sz="1333" noProof="0" dirty="0">
                <a:solidFill>
                  <a:schemeClr val="tx1">
                    <a:lumMod val="65000"/>
                    <a:lumOff val="35000"/>
                  </a:schemeClr>
                </a:solidFill>
                <a:latin typeface="Arial" panose="020B0604020202020204" pitchFamily="34" charset="0"/>
                <a:cs typeface="Arial" panose="020B0604020202020204" pitchFamily="34" charset="0"/>
              </a:rPr>
              <a:t> sit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amet</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odio</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lobortis</a:t>
            </a:r>
            <a:r>
              <a:rPr lang="en-GB" sz="1333" noProof="0" dirty="0">
                <a:solidFill>
                  <a:schemeClr val="tx1">
                    <a:lumMod val="65000"/>
                    <a:lumOff val="35000"/>
                  </a:schemeClr>
                </a:solidFill>
                <a:latin typeface="Arial" panose="020B0604020202020204" pitchFamily="34" charset="0"/>
                <a:cs typeface="Arial" panose="020B0604020202020204" pitchFamily="34" charset="0"/>
              </a:rPr>
              <a:t> </a:t>
            </a:r>
            <a:r>
              <a:rPr lang="en-GB" sz="1333" noProof="0" dirty="0" err="1">
                <a:solidFill>
                  <a:schemeClr val="tx1">
                    <a:lumMod val="65000"/>
                    <a:lumOff val="35000"/>
                  </a:schemeClr>
                </a:solidFill>
                <a:latin typeface="Arial" panose="020B0604020202020204" pitchFamily="34" charset="0"/>
                <a:cs typeface="Arial" panose="020B0604020202020204" pitchFamily="34" charset="0"/>
              </a:rPr>
              <a:t>euismod</a:t>
            </a:r>
            <a:r>
              <a:rPr lang="en-GB" sz="1333" noProof="0" dirty="0">
                <a:solidFill>
                  <a:schemeClr val="tx1">
                    <a:lumMod val="65000"/>
                    <a:lumOff val="35000"/>
                  </a:schemeClr>
                </a:solidFill>
                <a:latin typeface="Arial" panose="020B0604020202020204" pitchFamily="34" charset="0"/>
                <a:cs typeface="Arial" panose="020B0604020202020204" pitchFamily="34" charset="0"/>
              </a:rPr>
              <a:t>.</a:t>
            </a:r>
          </a:p>
        </p:txBody>
      </p:sp>
      <p:sp>
        <p:nvSpPr>
          <p:cNvPr id="11" name="3 Marcador de texto"/>
          <p:cNvSpPr>
            <a:spLocks noGrp="1"/>
          </p:cNvSpPr>
          <p:nvPr>
            <p:ph type="body" sz="half" idx="12" hasCustomPrompt="1"/>
          </p:nvPr>
        </p:nvSpPr>
        <p:spPr>
          <a:xfrm>
            <a:off x="405725" y="5422547"/>
            <a:ext cx="11301001" cy="926293"/>
          </a:xfrm>
          <a:prstGeom prst="rect">
            <a:avLst/>
          </a:prstGeom>
        </p:spPr>
        <p:txBody>
          <a:bodyPr/>
          <a:lstStyle>
            <a:lvl1pPr marL="0" indent="0">
              <a:buNone/>
              <a:defRPr sz="1600" b="1" i="1">
                <a:solidFill>
                  <a:srgbClr val="894B5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r>
              <a:rPr lang="en-GB" sz="1600" b="1" i="1" noProof="0" dirty="0" err="1">
                <a:solidFill>
                  <a:srgbClr val="894B52"/>
                </a:solidFill>
                <a:latin typeface="Arial" panose="020B0604020202020204" pitchFamily="34" charset="0"/>
                <a:cs typeface="Arial" panose="020B0604020202020204" pitchFamily="34" charset="0"/>
              </a:rPr>
              <a:t>Nulla</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laoreet</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tortor</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ut</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nunc</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viverra</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euismod</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Suspendisse</a:t>
            </a:r>
            <a:r>
              <a:rPr lang="en-GB" sz="1600" b="1" i="1" noProof="0" dirty="0">
                <a:solidFill>
                  <a:srgbClr val="894B52"/>
                </a:solidFill>
                <a:latin typeface="Arial" panose="020B0604020202020204" pitchFamily="34" charset="0"/>
                <a:cs typeface="Arial" panose="020B0604020202020204" pitchFamily="34" charset="0"/>
              </a:rPr>
              <a:t> a </a:t>
            </a:r>
            <a:r>
              <a:rPr lang="en-GB" sz="1600" b="1" i="1" noProof="0" dirty="0" err="1">
                <a:solidFill>
                  <a:srgbClr val="894B52"/>
                </a:solidFill>
                <a:latin typeface="Arial" panose="020B0604020202020204" pitchFamily="34" charset="0"/>
                <a:cs typeface="Arial" panose="020B0604020202020204" pitchFamily="34" charset="0"/>
              </a:rPr>
              <a:t>accumsan</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metus</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quis</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accumsan</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elit</a:t>
            </a:r>
            <a:r>
              <a:rPr lang="en-GB" sz="1600" b="1" i="1" noProof="0" dirty="0">
                <a:solidFill>
                  <a:srgbClr val="894B52"/>
                </a:solidFill>
                <a:latin typeface="Arial" panose="020B0604020202020204" pitchFamily="34" charset="0"/>
                <a:cs typeface="Arial" panose="020B0604020202020204" pitchFamily="34" charset="0"/>
              </a:rPr>
              <a:t>. </a:t>
            </a:r>
            <a:r>
              <a:rPr lang="en-GB" sz="1600" b="1" i="1" noProof="0" dirty="0" err="1">
                <a:solidFill>
                  <a:srgbClr val="894B52"/>
                </a:solidFill>
                <a:latin typeface="Arial" panose="020B0604020202020204" pitchFamily="34" charset="0"/>
                <a:cs typeface="Arial" panose="020B0604020202020204" pitchFamily="34" charset="0"/>
              </a:rPr>
              <a:t>Sed</a:t>
            </a:r>
            <a:r>
              <a:rPr lang="en-GB" sz="1600" b="1" i="1" noProof="0" dirty="0">
                <a:solidFill>
                  <a:srgbClr val="894B52"/>
                </a:solidFill>
                <a:latin typeface="Arial" panose="020B0604020202020204" pitchFamily="34" charset="0"/>
                <a:cs typeface="Arial" panose="020B0604020202020204" pitchFamily="34" charset="0"/>
              </a:rPr>
              <a:t> in ex nisi.</a:t>
            </a:r>
            <a:endParaRPr lang="en-GB" sz="1600" i="1" noProof="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Flowchart: Card 2">
            <a:extLst>
              <a:ext uri="{FF2B5EF4-FFF2-40B4-BE49-F238E27FC236}">
                <a16:creationId xmlns:a16="http://schemas.microsoft.com/office/drawing/2014/main" id="{70BF1DAA-D763-42B2-B052-B5FE2B14F1E7}"/>
              </a:ext>
            </a:extLst>
          </p:cNvPr>
          <p:cNvSpPr/>
          <p:nvPr userDrawn="1"/>
        </p:nvSpPr>
        <p:spPr>
          <a:xfrm>
            <a:off x="11856121" y="828287"/>
            <a:ext cx="335879" cy="322843"/>
          </a:xfrm>
          <a:prstGeom prst="flowChartPunchedCa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fld id="{325373C0-C199-48BA-83EF-44C16C16A316}" type="slidenum">
              <a:rPr lang="en-GB" sz="900" smtClean="0">
                <a:solidFill>
                  <a:schemeClr val="tx1"/>
                </a:solidFill>
              </a:rPr>
              <a:t>‹#›</a:t>
            </a:fld>
            <a:endParaRPr lang="en-GB" sz="900" dirty="0">
              <a:solidFill>
                <a:schemeClr val="tx1"/>
              </a:solidFill>
            </a:endParaRPr>
          </a:p>
        </p:txBody>
      </p:sp>
      <p:sp>
        <p:nvSpPr>
          <p:cNvPr id="18" name="TextBox 17">
            <a:extLst>
              <a:ext uri="{FF2B5EF4-FFF2-40B4-BE49-F238E27FC236}">
                <a16:creationId xmlns:a16="http://schemas.microsoft.com/office/drawing/2014/main" id="{0735D463-BCB0-4708-BD48-AAFCD0CAA00D}"/>
              </a:ext>
            </a:extLst>
          </p:cNvPr>
          <p:cNvSpPr txBox="1"/>
          <p:nvPr userDrawn="1"/>
        </p:nvSpPr>
        <p:spPr>
          <a:xfrm>
            <a:off x="10042657" y="6423819"/>
            <a:ext cx="1645103" cy="307777"/>
          </a:xfrm>
          <a:prstGeom prst="rect">
            <a:avLst/>
          </a:prstGeom>
          <a:noFill/>
        </p:spPr>
        <p:txBody>
          <a:bodyPr wrap="square">
            <a:spAutoFit/>
          </a:bodyPr>
          <a:lstStyle/>
          <a:p>
            <a:r>
              <a:rPr lang="en-GB" sz="1400" b="1" dirty="0">
                <a:solidFill>
                  <a:srgbClr val="3C1335"/>
                </a:solidFill>
                <a:effectLst/>
                <a:latin typeface="Lato" panose="020F0502020204030203" pitchFamily="34" charset="0"/>
              </a:rPr>
              <a:t>#MPEMasterclass</a:t>
            </a:r>
          </a:p>
        </p:txBody>
      </p:sp>
      <p:pic>
        <p:nvPicPr>
          <p:cNvPr id="13" name="Picture 12" descr="A black background with hexagons&#10;&#10;Description automatically generated">
            <a:extLst>
              <a:ext uri="{FF2B5EF4-FFF2-40B4-BE49-F238E27FC236}">
                <a16:creationId xmlns:a16="http://schemas.microsoft.com/office/drawing/2014/main" id="{C596C2E4-5040-5153-1494-F99FAD81C38F}"/>
              </a:ext>
            </a:extLst>
          </p:cNvPr>
          <p:cNvPicPr>
            <a:picLocks noChangeAspect="1"/>
          </p:cNvPicPr>
          <p:nvPr userDrawn="1"/>
        </p:nvPicPr>
        <p:blipFill rotWithShape="1">
          <a:blip r:embed="rId2">
            <a:alphaModFix amt="59000"/>
            <a:extLst>
              <a:ext uri="{28A0092B-C50C-407E-A947-70E740481C1C}">
                <a14:useLocalDpi xmlns:a14="http://schemas.microsoft.com/office/drawing/2010/main" val="0"/>
              </a:ext>
            </a:extLst>
          </a:blip>
          <a:srcRect t="22604" r="17436" b="18625"/>
          <a:stretch/>
        </p:blipFill>
        <p:spPr>
          <a:xfrm rot="20580310">
            <a:off x="4279903" y="-1333892"/>
            <a:ext cx="7893945" cy="3156058"/>
          </a:xfrm>
          <a:prstGeom prst="rect">
            <a:avLst/>
          </a:prstGeom>
        </p:spPr>
      </p:pic>
      <p:pic>
        <p:nvPicPr>
          <p:cNvPr id="12" name="Picture 11" descr="Logo, company name&#10;&#10;Description automatically generated">
            <a:extLst>
              <a:ext uri="{FF2B5EF4-FFF2-40B4-BE49-F238E27FC236}">
                <a16:creationId xmlns:a16="http://schemas.microsoft.com/office/drawing/2014/main" id="{D56ECDFD-64DB-4F15-8DA6-2F88C6915C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7535" y="104164"/>
            <a:ext cx="1068585" cy="885544"/>
          </a:xfrm>
          <a:prstGeom prst="rect">
            <a:avLst/>
          </a:prstGeom>
        </p:spPr>
      </p:pic>
    </p:spTree>
    <p:extLst>
      <p:ext uri="{BB962C8B-B14F-4D97-AF65-F5344CB8AC3E}">
        <p14:creationId xmlns:p14="http://schemas.microsoft.com/office/powerpoint/2010/main" val="986536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Portada">
    <p:spTree>
      <p:nvGrpSpPr>
        <p:cNvPr id="1" name=""/>
        <p:cNvGrpSpPr/>
        <p:nvPr/>
      </p:nvGrpSpPr>
      <p:grpSpPr>
        <a:xfrm>
          <a:off x="0" y="0"/>
          <a:ext cx="0" cy="0"/>
          <a:chOff x="0" y="0"/>
          <a:chExt cx="0" cy="0"/>
        </a:xfrm>
      </p:grpSpPr>
      <p:sp>
        <p:nvSpPr>
          <p:cNvPr id="5" name="Holder 6"/>
          <p:cNvSpPr txBox="1">
            <a:spLocks/>
          </p:cNvSpPr>
          <p:nvPr userDrawn="1"/>
        </p:nvSpPr>
        <p:spPr>
          <a:xfrm>
            <a:off x="11786275" y="6305996"/>
            <a:ext cx="405724" cy="204883"/>
          </a:xfrm>
          <a:prstGeom prst="rect">
            <a:avLst/>
          </a:prstGeom>
        </p:spPr>
        <p:txBody>
          <a:bodyPr lIns="0" tIns="0" rIns="0" bIns="0"/>
          <a:lstStyle>
            <a:defPPr>
              <a:defRPr lang="es-ES"/>
            </a:defPPr>
            <a:lvl1pPr marL="0" algn="l" defTabSz="914400" rtl="0" eaLnBrk="1" latinLnBrk="0" hangingPunct="1">
              <a:defRPr sz="750" b="0" i="0" kern="1200">
                <a:solidFill>
                  <a:srgbClr val="878786"/>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933" algn="ctr"/>
            <a:fld id="{81D60167-4931-47E6-BA6A-407CBD079E47}" type="slidenum">
              <a:rPr lang="es-ES" sz="1000" spc="-7" smtClean="0">
                <a:solidFill>
                  <a:schemeClr val="bg1"/>
                </a:solidFill>
              </a:rPr>
              <a:pPr marL="16933" algn="ctr"/>
              <a:t>‹#›</a:t>
            </a:fld>
            <a:endParaRPr lang="es-ES" sz="1000" spc="-7" dirty="0">
              <a:solidFill>
                <a:schemeClr val="bg1"/>
              </a:solidFill>
            </a:endParaRPr>
          </a:p>
        </p:txBody>
      </p:sp>
      <p:sp>
        <p:nvSpPr>
          <p:cNvPr id="9" name="22 Marcador de texto"/>
          <p:cNvSpPr>
            <a:spLocks noGrp="1"/>
          </p:cNvSpPr>
          <p:nvPr>
            <p:ph type="body" sz="quarter" idx="10" hasCustomPrompt="1"/>
          </p:nvPr>
        </p:nvSpPr>
        <p:spPr>
          <a:xfrm>
            <a:off x="1235073" y="834027"/>
            <a:ext cx="6477675" cy="368301"/>
          </a:xfrm>
          <a:prstGeom prst="rect">
            <a:avLst/>
          </a:prstGeom>
        </p:spPr>
        <p:txBody>
          <a:bodyPr/>
          <a:lstStyle>
            <a:lvl1pPr marL="0" indent="0">
              <a:buFontTx/>
              <a:buNone/>
              <a:defRPr sz="2400" b="1" baseline="0">
                <a:solidFill>
                  <a:srgbClr val="894B52"/>
                </a:solidFill>
                <a:latin typeface="Arial" panose="020B0604020202020204" pitchFamily="34" charset="0"/>
                <a:cs typeface="Arial" panose="020B0604020202020204" pitchFamily="34" charset="0"/>
              </a:defRPr>
            </a:lvl1pPr>
            <a:lvl2pPr marL="609585" indent="0">
              <a:buFontTx/>
              <a:buNone/>
              <a:defRPr sz="1333"/>
            </a:lvl2pPr>
            <a:lvl3pPr marL="1219170" indent="0">
              <a:buFontTx/>
              <a:buNone/>
              <a:defRPr sz="1333"/>
            </a:lvl3pPr>
            <a:lvl4pPr marL="1828754" indent="0">
              <a:buFontTx/>
              <a:buNone/>
              <a:defRPr sz="1333"/>
            </a:lvl4pPr>
            <a:lvl5pPr marL="2438339" indent="0">
              <a:buFontTx/>
              <a:buNone/>
              <a:defRPr sz="1333"/>
            </a:lvl5pPr>
          </a:lstStyle>
          <a:p>
            <a:pPr lvl="0"/>
            <a:r>
              <a:rPr lang="es-ES" dirty="0"/>
              <a:t>TÍTULO DE LA PÁGINA</a:t>
            </a:r>
            <a:endParaRPr lang="es-ES" sz="1333"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3 Marcador de texto"/>
          <p:cNvSpPr>
            <a:spLocks noGrp="1"/>
          </p:cNvSpPr>
          <p:nvPr>
            <p:ph type="body" sz="half" idx="2" hasCustomPrompt="1"/>
          </p:nvPr>
        </p:nvSpPr>
        <p:spPr>
          <a:xfrm>
            <a:off x="1235073" y="1560119"/>
            <a:ext cx="8181882" cy="124714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200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r>
              <a:rPr lang="es-ES" sz="1333" dirty="0" err="1">
                <a:solidFill>
                  <a:schemeClr val="tx1">
                    <a:lumMod val="65000"/>
                    <a:lumOff val="35000"/>
                  </a:schemeClr>
                </a:solidFill>
                <a:latin typeface="Arial" panose="020B0604020202020204" pitchFamily="34" charset="0"/>
                <a:cs typeface="Arial" panose="020B0604020202020204" pitchFamily="34" charset="0"/>
              </a:rPr>
              <a:t>Lorem</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ipsum</a:t>
            </a:r>
            <a:r>
              <a:rPr lang="es-ES" sz="1333" dirty="0">
                <a:solidFill>
                  <a:schemeClr val="tx1">
                    <a:lumMod val="65000"/>
                    <a:lumOff val="35000"/>
                  </a:schemeClr>
                </a:solidFill>
                <a:latin typeface="Arial" panose="020B0604020202020204" pitchFamily="34" charset="0"/>
                <a:cs typeface="Arial" panose="020B0604020202020204" pitchFamily="34" charset="0"/>
              </a:rPr>
              <a:t> dolor </a:t>
            </a:r>
            <a:r>
              <a:rPr lang="es-ES" sz="1333" dirty="0" err="1">
                <a:solidFill>
                  <a:schemeClr val="tx1">
                    <a:lumMod val="65000"/>
                    <a:lumOff val="35000"/>
                  </a:schemeClr>
                </a:solidFill>
                <a:latin typeface="Arial" panose="020B0604020202020204" pitchFamily="34" charset="0"/>
                <a:cs typeface="Arial" panose="020B0604020202020204" pitchFamily="34" charset="0"/>
              </a:rPr>
              <a:t>sit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amet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consectetur</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adipiscing</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elit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Proin</a:t>
            </a:r>
            <a:r>
              <a:rPr lang="es-ES" sz="1333" dirty="0">
                <a:solidFill>
                  <a:schemeClr val="tx1">
                    <a:lumMod val="65000"/>
                    <a:lumOff val="35000"/>
                  </a:schemeClr>
                </a:solidFill>
                <a:latin typeface="Arial" panose="020B0604020202020204" pitchFamily="34" charset="0"/>
                <a:cs typeface="Arial" panose="020B0604020202020204" pitchFamily="34" charset="0"/>
              </a:rPr>
              <a:t> eros </a:t>
            </a:r>
            <a:r>
              <a:rPr lang="es-ES" sz="1333" dirty="0" err="1">
                <a:solidFill>
                  <a:schemeClr val="tx1">
                    <a:lumMod val="65000"/>
                    <a:lumOff val="35000"/>
                  </a:schemeClr>
                </a:solidFill>
                <a:latin typeface="Arial" panose="020B0604020202020204" pitchFamily="34" charset="0"/>
                <a:cs typeface="Arial" panose="020B0604020202020204" pitchFamily="34" charset="0"/>
              </a:rPr>
              <a:t>neque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porttitor</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tristique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maximus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quis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convallis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nec</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lacus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Nulla</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laoreet</a:t>
            </a:r>
            <a:r>
              <a:rPr lang="es-ES" sz="1333" dirty="0">
                <a:solidFill>
                  <a:schemeClr val="tx1">
                    <a:lumMod val="65000"/>
                    <a:lumOff val="35000"/>
                  </a:schemeClr>
                </a:solidFill>
                <a:latin typeface="Arial" panose="020B0604020202020204" pitchFamily="34" charset="0"/>
                <a:cs typeface="Arial" panose="020B0604020202020204" pitchFamily="34" charset="0"/>
              </a:rPr>
              <a:t> tortor ut nunc </a:t>
            </a:r>
            <a:r>
              <a:rPr lang="es-ES" sz="1333" dirty="0" err="1">
                <a:solidFill>
                  <a:schemeClr val="tx1">
                    <a:lumMod val="65000"/>
                    <a:lumOff val="35000"/>
                  </a:schemeClr>
                </a:solidFill>
                <a:latin typeface="Arial" panose="020B0604020202020204" pitchFamily="34" charset="0"/>
                <a:cs typeface="Arial" panose="020B0604020202020204" pitchFamily="34" charset="0"/>
              </a:rPr>
              <a:t>viverra</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euismod</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Suspendisse</a:t>
            </a:r>
            <a:r>
              <a:rPr lang="es-ES" sz="1333" dirty="0">
                <a:solidFill>
                  <a:schemeClr val="tx1">
                    <a:lumMod val="65000"/>
                    <a:lumOff val="35000"/>
                  </a:schemeClr>
                </a:solidFill>
                <a:latin typeface="Arial" panose="020B0604020202020204" pitchFamily="34" charset="0"/>
                <a:cs typeface="Arial" panose="020B0604020202020204" pitchFamily="34" charset="0"/>
              </a:rPr>
              <a:t> a </a:t>
            </a:r>
            <a:r>
              <a:rPr lang="es-ES" sz="1333" dirty="0" err="1">
                <a:solidFill>
                  <a:schemeClr val="tx1">
                    <a:lumMod val="65000"/>
                    <a:lumOff val="35000"/>
                  </a:schemeClr>
                </a:solidFill>
                <a:latin typeface="Arial" panose="020B0604020202020204" pitchFamily="34" charset="0"/>
                <a:cs typeface="Arial" panose="020B0604020202020204" pitchFamily="34" charset="0"/>
              </a:rPr>
              <a:t>accumsan</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metus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quis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accumsan</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elit</a:t>
            </a:r>
            <a:r>
              <a:rPr lang="es-ES" sz="1333" dirty="0">
                <a:solidFill>
                  <a:schemeClr val="tx1">
                    <a:lumMod val="65000"/>
                    <a:lumOff val="35000"/>
                  </a:schemeClr>
                </a:solidFill>
                <a:latin typeface="Arial" panose="020B0604020202020204" pitchFamily="34" charset="0"/>
                <a:cs typeface="Arial" panose="020B0604020202020204" pitchFamily="34" charset="0"/>
              </a:rPr>
              <a:t>. Sed in ex </a:t>
            </a:r>
            <a:r>
              <a:rPr lang="es-ES" sz="1333" dirty="0" err="1">
                <a:solidFill>
                  <a:schemeClr val="tx1">
                    <a:lumMod val="65000"/>
                    <a:lumOff val="35000"/>
                  </a:schemeClr>
                </a:solidFill>
                <a:latin typeface="Arial" panose="020B0604020202020204" pitchFamily="34" charset="0"/>
                <a:cs typeface="Arial" panose="020B0604020202020204" pitchFamily="34" charset="0"/>
              </a:rPr>
              <a:t>nisi</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Cras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pellentesque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est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maximus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massa</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maximus</a:t>
            </a:r>
            <a:r>
              <a:rPr lang="es-ES" sz="1333" dirty="0">
                <a:solidFill>
                  <a:schemeClr val="tx1">
                    <a:lumMod val="65000"/>
                    <a:lumOff val="35000"/>
                  </a:schemeClr>
                </a:solidFill>
                <a:latin typeface="Arial" panose="020B0604020202020204" pitchFamily="34" charset="0"/>
                <a:cs typeface="Arial" panose="020B0604020202020204" pitchFamily="34" charset="0"/>
              </a:rPr>
              <a:t> commodo. </a:t>
            </a:r>
            <a:r>
              <a:rPr lang="es-ES" sz="1333" dirty="0" err="1">
                <a:solidFill>
                  <a:schemeClr val="tx1">
                    <a:lumMod val="65000"/>
                    <a:lumOff val="35000"/>
                  </a:schemeClr>
                </a:solidFill>
                <a:latin typeface="Arial" panose="020B0604020202020204" pitchFamily="34" charset="0"/>
                <a:cs typeface="Arial" panose="020B0604020202020204" pitchFamily="34" charset="0"/>
              </a:rPr>
              <a:t>Phasellus</a:t>
            </a:r>
            <a:r>
              <a:rPr lang="es-ES" sz="1333" dirty="0">
                <a:solidFill>
                  <a:schemeClr val="tx1">
                    <a:lumMod val="65000"/>
                    <a:lumOff val="35000"/>
                  </a:schemeClr>
                </a:solidFill>
                <a:latin typeface="Arial" panose="020B0604020202020204" pitchFamily="34" charset="0"/>
                <a:cs typeface="Arial" panose="020B0604020202020204" pitchFamily="34" charset="0"/>
              </a:rPr>
              <a:t> porta </a:t>
            </a:r>
            <a:r>
              <a:rPr lang="es-ES" sz="1333" dirty="0" err="1">
                <a:solidFill>
                  <a:schemeClr val="tx1">
                    <a:lumMod val="65000"/>
                    <a:lumOff val="35000"/>
                  </a:schemeClr>
                </a:solidFill>
                <a:latin typeface="Arial" panose="020B0604020202020204" pitchFamily="34" charset="0"/>
                <a:cs typeface="Arial" panose="020B0604020202020204" pitchFamily="34" charset="0"/>
              </a:rPr>
              <a:t>quam</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sit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amet</a:t>
            </a:r>
            <a:r>
              <a:rPr lang="es-ES" sz="1333" dirty="0">
                <a:solidFill>
                  <a:schemeClr val="tx1">
                    <a:lumMod val="65000"/>
                    <a:lumOff val="35000"/>
                  </a:schemeClr>
                </a:solidFill>
                <a:latin typeface="Arial" panose="020B0604020202020204" pitchFamily="34" charset="0"/>
                <a:cs typeface="Arial" panose="020B0604020202020204" pitchFamily="34" charset="0"/>
              </a:rPr>
              <a:t> odio </a:t>
            </a:r>
            <a:r>
              <a:rPr lang="es-ES" sz="1333" dirty="0" err="1">
                <a:solidFill>
                  <a:schemeClr val="tx1">
                    <a:lumMod val="65000"/>
                    <a:lumOff val="35000"/>
                  </a:schemeClr>
                </a:solidFill>
                <a:latin typeface="Arial" panose="020B0604020202020204" pitchFamily="34" charset="0"/>
                <a:cs typeface="Arial" panose="020B0604020202020204" pitchFamily="34" charset="0"/>
              </a:rPr>
              <a:t>lobortis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euismod</a:t>
            </a:r>
            <a:r>
              <a:rPr lang="es-ES" sz="1333" dirty="0">
                <a:solidFill>
                  <a:schemeClr val="tx1">
                    <a:lumMod val="65000"/>
                    <a:lumOff val="35000"/>
                  </a:schemeClr>
                </a:solidFill>
                <a:latin typeface="Arial" panose="020B0604020202020204" pitchFamily="34" charset="0"/>
                <a:cs typeface="Arial" panose="020B0604020202020204" pitchFamily="34" charset="0"/>
              </a:rPr>
              <a:t>.</a:t>
            </a:r>
          </a:p>
        </p:txBody>
      </p:sp>
      <p:sp>
        <p:nvSpPr>
          <p:cNvPr id="11" name="3 Marcador de texto"/>
          <p:cNvSpPr>
            <a:spLocks noGrp="1"/>
          </p:cNvSpPr>
          <p:nvPr>
            <p:ph type="body" sz="half" idx="11" hasCustomPrompt="1"/>
          </p:nvPr>
        </p:nvSpPr>
        <p:spPr>
          <a:xfrm>
            <a:off x="1235076" y="4916606"/>
            <a:ext cx="5233872" cy="102444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13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r>
              <a:rPr lang="es-ES" sz="1333" dirty="0" err="1">
                <a:solidFill>
                  <a:schemeClr val="tx1">
                    <a:lumMod val="65000"/>
                    <a:lumOff val="35000"/>
                  </a:schemeClr>
                </a:solidFill>
                <a:latin typeface="Arial" panose="020B0604020202020204" pitchFamily="34" charset="0"/>
                <a:cs typeface="Arial" panose="020B0604020202020204" pitchFamily="34" charset="0"/>
              </a:rPr>
              <a:t>Praesent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malesuada</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scelerisque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efficitur</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Praesent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congue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ipsum</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sapien</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sit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amet</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rhoncus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ipsum</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rutrum</a:t>
            </a:r>
            <a:r>
              <a:rPr lang="es-ES" sz="1333" dirty="0">
                <a:solidFill>
                  <a:schemeClr val="tx1">
                    <a:lumMod val="65000"/>
                    <a:lumOff val="35000"/>
                  </a:schemeClr>
                </a:solidFill>
                <a:latin typeface="Arial" panose="020B0604020202020204" pitchFamily="34" charset="0"/>
                <a:cs typeface="Arial" panose="020B0604020202020204" pitchFamily="34" charset="0"/>
              </a:rPr>
              <a:t> id. </a:t>
            </a:r>
            <a:r>
              <a:rPr lang="es-ES" sz="1333" dirty="0" err="1">
                <a:solidFill>
                  <a:schemeClr val="tx1">
                    <a:lumMod val="65000"/>
                    <a:lumOff val="35000"/>
                  </a:schemeClr>
                </a:solidFill>
                <a:latin typeface="Arial" panose="020B0604020202020204" pitchFamily="34" charset="0"/>
                <a:cs typeface="Arial" panose="020B0604020202020204" pitchFamily="34" charset="0"/>
              </a:rPr>
              <a:t>Quisque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massa</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neque</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rhoncus</a:t>
            </a:r>
            <a:r>
              <a:rPr lang="es-ES" sz="1333" dirty="0">
                <a:solidFill>
                  <a:schemeClr val="tx1">
                    <a:lumMod val="65000"/>
                    <a:lumOff val="35000"/>
                  </a:schemeClr>
                </a:solidFill>
                <a:latin typeface="Arial" panose="020B0604020202020204" pitchFamily="34" charset="0"/>
                <a:cs typeface="Arial" panose="020B0604020202020204" pitchFamily="34" charset="0"/>
              </a:rPr>
              <a:t> in </a:t>
            </a:r>
            <a:r>
              <a:rPr lang="es-ES" sz="1333" dirty="0" err="1">
                <a:solidFill>
                  <a:schemeClr val="tx1">
                    <a:lumMod val="65000"/>
                    <a:lumOff val="35000"/>
                  </a:schemeClr>
                </a:solidFill>
                <a:latin typeface="Arial" panose="020B0604020202020204" pitchFamily="34" charset="0"/>
                <a:cs typeface="Arial" panose="020B0604020202020204" pitchFamily="34" charset="0"/>
              </a:rPr>
              <a:t>lobortis</a:t>
            </a:r>
            <a:r>
              <a:rPr lang="es-ES" sz="1333" dirty="0">
                <a:solidFill>
                  <a:schemeClr val="tx1">
                    <a:lumMod val="65000"/>
                    <a:lumOff val="35000"/>
                  </a:schemeClr>
                </a:solidFill>
                <a:latin typeface="Arial" panose="020B0604020202020204" pitchFamily="34" charset="0"/>
                <a:cs typeface="Arial" panose="020B0604020202020204" pitchFamily="34" charset="0"/>
              </a:rPr>
              <a:t> at, </a:t>
            </a:r>
            <a:r>
              <a:rPr lang="es-ES" sz="1333" dirty="0" err="1">
                <a:solidFill>
                  <a:schemeClr val="tx1">
                    <a:lumMod val="65000"/>
                    <a:lumOff val="35000"/>
                  </a:schemeClr>
                </a:solidFill>
                <a:latin typeface="Arial" panose="020B0604020202020204" pitchFamily="34" charset="0"/>
                <a:cs typeface="Arial" panose="020B0604020202020204" pitchFamily="34" charset="0"/>
              </a:rPr>
              <a:t>vestibulum</a:t>
            </a:r>
            <a:r>
              <a:rPr lang="es-ES" sz="1333" dirty="0">
                <a:solidFill>
                  <a:schemeClr val="tx1">
                    <a:lumMod val="65000"/>
                    <a:lumOff val="35000"/>
                  </a:schemeClr>
                </a:solidFill>
                <a:latin typeface="Arial" panose="020B0604020202020204" pitchFamily="34" charset="0"/>
                <a:cs typeface="Arial" panose="020B0604020202020204" pitchFamily="34" charset="0"/>
              </a:rPr>
              <a:t> vitae </a:t>
            </a:r>
            <a:r>
              <a:rPr lang="es-ES" sz="1333" dirty="0" err="1">
                <a:solidFill>
                  <a:schemeClr val="tx1">
                    <a:lumMod val="65000"/>
                    <a:lumOff val="35000"/>
                  </a:schemeClr>
                </a:solidFill>
                <a:latin typeface="Arial" panose="020B0604020202020204" pitchFamily="34" charset="0"/>
                <a:cs typeface="Arial" panose="020B0604020202020204" pitchFamily="34" charset="0"/>
              </a:rPr>
              <a:t>ipsum</a:t>
            </a:r>
            <a:r>
              <a:rPr lang="es-ES" sz="1333" dirty="0">
                <a:solidFill>
                  <a:schemeClr val="tx1">
                    <a:lumMod val="65000"/>
                    <a:lumOff val="35000"/>
                  </a:schemeClr>
                </a:solidFill>
                <a:latin typeface="Arial" panose="020B0604020202020204" pitchFamily="34" charset="0"/>
                <a:cs typeface="Arial" panose="020B0604020202020204" pitchFamily="34" charset="0"/>
              </a:rPr>
              <a:t>. Sed </a:t>
            </a:r>
            <a:r>
              <a:rPr lang="es-ES" sz="1333" dirty="0" err="1">
                <a:solidFill>
                  <a:schemeClr val="tx1">
                    <a:lumMod val="65000"/>
                    <a:lumOff val="35000"/>
                  </a:schemeClr>
                </a:solidFill>
                <a:latin typeface="Arial" panose="020B0604020202020204" pitchFamily="34" charset="0"/>
                <a:cs typeface="Arial" panose="020B0604020202020204" pitchFamily="34" charset="0"/>
              </a:rPr>
              <a:t>nec</a:t>
            </a:r>
            <a:r>
              <a:rPr lang="es-ES" sz="1333" dirty="0">
                <a:solidFill>
                  <a:schemeClr val="tx1">
                    <a:lumMod val="65000"/>
                    <a:lumOff val="35000"/>
                  </a:schemeClr>
                </a:solidFill>
                <a:latin typeface="Arial" panose="020B0604020202020204" pitchFamily="34" charset="0"/>
                <a:cs typeface="Arial" panose="020B0604020202020204" pitchFamily="34" charset="0"/>
              </a:rPr>
              <a:t> magna </a:t>
            </a:r>
            <a:r>
              <a:rPr lang="es-ES" sz="1333" dirty="0" err="1">
                <a:solidFill>
                  <a:schemeClr val="tx1">
                    <a:lumMod val="65000"/>
                    <a:lumOff val="35000"/>
                  </a:schemeClr>
                </a:solidFill>
                <a:latin typeface="Arial" panose="020B0604020202020204" pitchFamily="34" charset="0"/>
                <a:cs typeface="Arial" panose="020B0604020202020204" pitchFamily="34" charset="0"/>
              </a:rPr>
              <a:t>sollicitudin</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maximus</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sapien</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ac</a:t>
            </a:r>
            <a:r>
              <a:rPr lang="es-ES" sz="1333" dirty="0">
                <a:solidFill>
                  <a:schemeClr val="tx1">
                    <a:lumMod val="65000"/>
                    <a:lumOff val="35000"/>
                  </a:schemeClr>
                </a:solidFill>
                <a:latin typeface="Arial" panose="020B0604020202020204" pitchFamily="34" charset="0"/>
                <a:cs typeface="Arial" panose="020B0604020202020204" pitchFamily="34" charset="0"/>
              </a:rPr>
              <a:t>, </a:t>
            </a:r>
            <a:r>
              <a:rPr lang="es-ES" sz="1333" dirty="0" err="1">
                <a:solidFill>
                  <a:schemeClr val="tx1">
                    <a:lumMod val="65000"/>
                    <a:lumOff val="35000"/>
                  </a:schemeClr>
                </a:solidFill>
                <a:latin typeface="Arial" panose="020B0604020202020204" pitchFamily="34" charset="0"/>
                <a:cs typeface="Arial" panose="020B0604020202020204" pitchFamily="34" charset="0"/>
              </a:rPr>
              <a:t>euismod</a:t>
            </a:r>
            <a:r>
              <a:rPr lang="es-ES" sz="1333" dirty="0">
                <a:solidFill>
                  <a:schemeClr val="tx1">
                    <a:lumMod val="65000"/>
                    <a:lumOff val="35000"/>
                  </a:schemeClr>
                </a:solidFill>
                <a:latin typeface="Arial" panose="020B0604020202020204" pitchFamily="34" charset="0"/>
                <a:cs typeface="Arial" panose="020B0604020202020204" pitchFamily="34" charset="0"/>
              </a:rPr>
              <a:t> ex.</a:t>
            </a:r>
          </a:p>
        </p:txBody>
      </p:sp>
      <p:sp>
        <p:nvSpPr>
          <p:cNvPr id="12" name="3 Marcador de texto"/>
          <p:cNvSpPr>
            <a:spLocks noGrp="1"/>
          </p:cNvSpPr>
          <p:nvPr>
            <p:ph type="body" sz="half" idx="12" hasCustomPrompt="1"/>
          </p:nvPr>
        </p:nvSpPr>
        <p:spPr>
          <a:xfrm>
            <a:off x="1830919" y="3771899"/>
            <a:ext cx="4480981" cy="926293"/>
          </a:xfrm>
          <a:prstGeom prst="rect">
            <a:avLst/>
          </a:prstGeom>
        </p:spPr>
        <p:txBody>
          <a:bodyPr/>
          <a:lstStyle>
            <a:lvl1pPr marL="0" indent="0">
              <a:buNone/>
              <a:defRPr sz="1600" b="1" i="1">
                <a:solidFill>
                  <a:srgbClr val="894B5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r>
              <a:rPr lang="es-ES" sz="1600" b="1" i="1" dirty="0" err="1">
                <a:solidFill>
                  <a:srgbClr val="894B52"/>
                </a:solidFill>
                <a:latin typeface="Arial" panose="020B0604020202020204" pitchFamily="34" charset="0"/>
                <a:cs typeface="Arial" panose="020B0604020202020204" pitchFamily="34" charset="0"/>
              </a:rPr>
              <a:t>Nulla</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laoreet</a:t>
            </a:r>
            <a:r>
              <a:rPr lang="es-ES" sz="1600" b="1" i="1" dirty="0">
                <a:solidFill>
                  <a:srgbClr val="894B52"/>
                </a:solidFill>
                <a:latin typeface="Arial" panose="020B0604020202020204" pitchFamily="34" charset="0"/>
                <a:cs typeface="Arial" panose="020B0604020202020204" pitchFamily="34" charset="0"/>
              </a:rPr>
              <a:t> tortor ut nunc </a:t>
            </a:r>
            <a:r>
              <a:rPr lang="es-ES" sz="1600" b="1" i="1" dirty="0" err="1">
                <a:solidFill>
                  <a:srgbClr val="894B52"/>
                </a:solidFill>
                <a:latin typeface="Arial" panose="020B0604020202020204" pitchFamily="34" charset="0"/>
                <a:cs typeface="Arial" panose="020B0604020202020204" pitchFamily="34" charset="0"/>
              </a:rPr>
              <a:t>viverra</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euismod</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Suspendisse</a:t>
            </a:r>
            <a:r>
              <a:rPr lang="es-ES" sz="1600" b="1" i="1" dirty="0">
                <a:solidFill>
                  <a:srgbClr val="894B52"/>
                </a:solidFill>
                <a:latin typeface="Arial" panose="020B0604020202020204" pitchFamily="34" charset="0"/>
                <a:cs typeface="Arial" panose="020B0604020202020204" pitchFamily="34" charset="0"/>
              </a:rPr>
              <a:t> a </a:t>
            </a:r>
            <a:r>
              <a:rPr lang="es-ES" sz="1600" b="1" i="1" dirty="0" err="1">
                <a:solidFill>
                  <a:srgbClr val="894B52"/>
                </a:solidFill>
                <a:latin typeface="Arial" panose="020B0604020202020204" pitchFamily="34" charset="0"/>
                <a:cs typeface="Arial" panose="020B0604020202020204" pitchFamily="34" charset="0"/>
              </a:rPr>
              <a:t>accumsan</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metus</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quis</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accumsan</a:t>
            </a:r>
            <a:r>
              <a:rPr lang="es-ES" sz="1600" b="1" i="1" dirty="0">
                <a:solidFill>
                  <a:srgbClr val="894B52"/>
                </a:solidFill>
                <a:latin typeface="Arial" panose="020B0604020202020204" pitchFamily="34" charset="0"/>
                <a:cs typeface="Arial" panose="020B0604020202020204" pitchFamily="34" charset="0"/>
              </a:rPr>
              <a:t> </a:t>
            </a:r>
            <a:r>
              <a:rPr lang="es-ES" sz="1600" b="1" i="1" dirty="0" err="1">
                <a:solidFill>
                  <a:srgbClr val="894B52"/>
                </a:solidFill>
                <a:latin typeface="Arial" panose="020B0604020202020204" pitchFamily="34" charset="0"/>
                <a:cs typeface="Arial" panose="020B0604020202020204" pitchFamily="34" charset="0"/>
              </a:rPr>
              <a:t>elit</a:t>
            </a:r>
            <a:r>
              <a:rPr lang="es-ES" sz="1600" b="1" i="1" dirty="0">
                <a:solidFill>
                  <a:srgbClr val="894B52"/>
                </a:solidFill>
                <a:latin typeface="Arial" panose="020B0604020202020204" pitchFamily="34" charset="0"/>
                <a:cs typeface="Arial" panose="020B0604020202020204" pitchFamily="34" charset="0"/>
              </a:rPr>
              <a:t>. Sed in ex </a:t>
            </a:r>
            <a:r>
              <a:rPr lang="es-ES" sz="1600" b="1" i="1" dirty="0" err="1">
                <a:solidFill>
                  <a:srgbClr val="894B52"/>
                </a:solidFill>
                <a:latin typeface="Arial" panose="020B0604020202020204" pitchFamily="34" charset="0"/>
                <a:cs typeface="Arial" panose="020B0604020202020204" pitchFamily="34" charset="0"/>
              </a:rPr>
              <a:t>nisi</a:t>
            </a:r>
            <a:r>
              <a:rPr lang="es-ES" sz="1600" b="1" i="1" dirty="0">
                <a:solidFill>
                  <a:srgbClr val="894B52"/>
                </a:solidFill>
                <a:latin typeface="Arial" panose="020B0604020202020204" pitchFamily="34" charset="0"/>
                <a:cs typeface="Arial" panose="020B0604020202020204" pitchFamily="34" charset="0"/>
              </a:rPr>
              <a:t>.</a:t>
            </a:r>
            <a:endParaRPr lang="es-ES" sz="1600" i="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Holder 6">
            <a:extLst>
              <a:ext uri="{FF2B5EF4-FFF2-40B4-BE49-F238E27FC236}">
                <a16:creationId xmlns:a16="http://schemas.microsoft.com/office/drawing/2014/main" id="{F3065FB3-5A41-4134-8C8C-EA782446149D}"/>
              </a:ext>
            </a:extLst>
          </p:cNvPr>
          <p:cNvSpPr txBox="1">
            <a:spLocks/>
          </p:cNvSpPr>
          <p:nvPr userDrawn="1"/>
        </p:nvSpPr>
        <p:spPr>
          <a:xfrm>
            <a:off x="11826479" y="6294667"/>
            <a:ext cx="325315" cy="208227"/>
          </a:xfrm>
          <a:prstGeom prst="rect">
            <a:avLst/>
          </a:prstGeom>
        </p:spPr>
        <p:txBody>
          <a:bodyPr lIns="0" tIns="0" rIns="0" bIns="0"/>
          <a:lstStyle>
            <a:defPPr>
              <a:defRPr lang="es-ES"/>
            </a:defPPr>
            <a:lvl1pPr marL="0" algn="l" defTabSz="914400" rtl="0" eaLnBrk="1" latinLnBrk="0" hangingPunct="1">
              <a:defRPr sz="750" b="0" i="0" kern="1200">
                <a:solidFill>
                  <a:srgbClr val="878786"/>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ctr"/>
            <a:fld id="{81D60167-4931-47E6-BA6A-407CBD079E47}" type="slidenum">
              <a:rPr lang="es-ES" spc="-5" smtClean="0">
                <a:solidFill>
                  <a:schemeClr val="bg1"/>
                </a:solidFill>
              </a:rPr>
              <a:pPr marL="12700" algn="ctr"/>
              <a:t>‹#›</a:t>
            </a:fld>
            <a:endParaRPr lang="es-ES" spc="-5" dirty="0">
              <a:solidFill>
                <a:schemeClr val="bg1"/>
              </a:solidFill>
            </a:endParaRPr>
          </a:p>
        </p:txBody>
      </p:sp>
    </p:spTree>
    <p:extLst>
      <p:ext uri="{BB962C8B-B14F-4D97-AF65-F5344CB8AC3E}">
        <p14:creationId xmlns:p14="http://schemas.microsoft.com/office/powerpoint/2010/main" val="4167443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A496BCE-25E0-8A3D-D81C-02778BF4EF75}"/>
              </a:ext>
            </a:extLst>
          </p:cNvPr>
          <p:cNvSpPr>
            <a:spLocks noGrp="1"/>
          </p:cNvSpPr>
          <p:nvPr>
            <p:ph type="title"/>
          </p:nvPr>
        </p:nvSpPr>
        <p:spPr bwMode="auto">
          <a:xfrm>
            <a:off x="350182" y="889764"/>
            <a:ext cx="10151533" cy="78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endParaRPr lang="en-GB" altLang="en-US" dirty="0"/>
          </a:p>
        </p:txBody>
      </p:sp>
      <p:sp>
        <p:nvSpPr>
          <p:cNvPr id="1027" name="Text Placeholder 2">
            <a:extLst>
              <a:ext uri="{FF2B5EF4-FFF2-40B4-BE49-F238E27FC236}">
                <a16:creationId xmlns:a16="http://schemas.microsoft.com/office/drawing/2014/main" id="{C936F13C-713B-D291-A3A0-D1EDE1BD237F}"/>
              </a:ext>
            </a:extLst>
          </p:cNvPr>
          <p:cNvSpPr>
            <a:spLocks noGrp="1"/>
          </p:cNvSpPr>
          <p:nvPr>
            <p:ph type="body" idx="1"/>
          </p:nvPr>
        </p:nvSpPr>
        <p:spPr bwMode="auto">
          <a:xfrm>
            <a:off x="893489" y="1782320"/>
            <a:ext cx="10957135" cy="4825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pic>
        <p:nvPicPr>
          <p:cNvPr id="1029" name="Picture 1">
            <a:extLst>
              <a:ext uri="{FF2B5EF4-FFF2-40B4-BE49-F238E27FC236}">
                <a16:creationId xmlns:a16="http://schemas.microsoft.com/office/drawing/2014/main" id="{2BCC3273-CA3C-1AED-DAC7-D3BEC7D9638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247468" y="220134"/>
            <a:ext cx="453601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
            <a:extLst>
              <a:ext uri="{FF2B5EF4-FFF2-40B4-BE49-F238E27FC236}">
                <a16:creationId xmlns:a16="http://schemas.microsoft.com/office/drawing/2014/main" id="{9C202685-65CE-0CDB-D0E9-94699C83D494}"/>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59267" y="5151968"/>
            <a:ext cx="804333" cy="1437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70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609585" rtl="0" eaLnBrk="1" fontAlgn="base" hangingPunct="1">
        <a:spcBef>
          <a:spcPct val="0"/>
        </a:spcBef>
        <a:spcAft>
          <a:spcPct val="0"/>
        </a:spcAft>
        <a:defRPr sz="3200" b="1">
          <a:solidFill>
            <a:srgbClr val="006A71"/>
          </a:solidFill>
          <a:latin typeface="+mj-lt"/>
          <a:ea typeface="+mj-ea"/>
          <a:cs typeface="+mj-cs"/>
        </a:defRPr>
      </a:lvl1pPr>
      <a:lvl2pPr algn="l" defTabSz="609585" rtl="0" eaLnBrk="1" fontAlgn="base" hangingPunct="1">
        <a:spcBef>
          <a:spcPct val="0"/>
        </a:spcBef>
        <a:spcAft>
          <a:spcPct val="0"/>
        </a:spcAft>
        <a:defRPr sz="3733">
          <a:solidFill>
            <a:srgbClr val="006A71"/>
          </a:solidFill>
          <a:latin typeface="Arial" charset="0"/>
          <a:ea typeface="ＭＳ Ｐゴシック" charset="-128"/>
        </a:defRPr>
      </a:lvl2pPr>
      <a:lvl3pPr algn="l" defTabSz="609585" rtl="0" eaLnBrk="1" fontAlgn="base" hangingPunct="1">
        <a:spcBef>
          <a:spcPct val="0"/>
        </a:spcBef>
        <a:spcAft>
          <a:spcPct val="0"/>
        </a:spcAft>
        <a:defRPr sz="3733">
          <a:solidFill>
            <a:srgbClr val="006A71"/>
          </a:solidFill>
          <a:latin typeface="Arial" charset="0"/>
          <a:ea typeface="ＭＳ Ｐゴシック" charset="-128"/>
        </a:defRPr>
      </a:lvl3pPr>
      <a:lvl4pPr algn="l" defTabSz="609585" rtl="0" eaLnBrk="1" fontAlgn="base" hangingPunct="1">
        <a:spcBef>
          <a:spcPct val="0"/>
        </a:spcBef>
        <a:spcAft>
          <a:spcPct val="0"/>
        </a:spcAft>
        <a:defRPr sz="3733">
          <a:solidFill>
            <a:srgbClr val="006A71"/>
          </a:solidFill>
          <a:latin typeface="Arial" charset="0"/>
          <a:ea typeface="ＭＳ Ｐゴシック" charset="-128"/>
        </a:defRPr>
      </a:lvl4pPr>
      <a:lvl5pPr algn="l" defTabSz="609585" rtl="0" eaLnBrk="1" fontAlgn="base" hangingPunct="1">
        <a:spcBef>
          <a:spcPct val="0"/>
        </a:spcBef>
        <a:spcAft>
          <a:spcPct val="0"/>
        </a:spcAft>
        <a:defRPr sz="3733">
          <a:solidFill>
            <a:srgbClr val="006A71"/>
          </a:solidFill>
          <a:latin typeface="Arial" charset="0"/>
          <a:ea typeface="ＭＳ Ｐゴシック" charset="-128"/>
        </a:defRPr>
      </a:lvl5pPr>
      <a:lvl6pPr marL="609585" algn="l" defTabSz="609585" rtl="0" eaLnBrk="1" fontAlgn="base" hangingPunct="1">
        <a:spcBef>
          <a:spcPct val="0"/>
        </a:spcBef>
        <a:spcAft>
          <a:spcPct val="0"/>
        </a:spcAft>
        <a:defRPr sz="3733">
          <a:solidFill>
            <a:srgbClr val="006A71"/>
          </a:solidFill>
          <a:latin typeface="Arial" charset="0"/>
          <a:ea typeface="ＭＳ Ｐゴシック" charset="-128"/>
        </a:defRPr>
      </a:lvl6pPr>
      <a:lvl7pPr marL="1219170" algn="l" defTabSz="609585" rtl="0" eaLnBrk="1" fontAlgn="base" hangingPunct="1">
        <a:spcBef>
          <a:spcPct val="0"/>
        </a:spcBef>
        <a:spcAft>
          <a:spcPct val="0"/>
        </a:spcAft>
        <a:defRPr sz="3733">
          <a:solidFill>
            <a:srgbClr val="006A71"/>
          </a:solidFill>
          <a:latin typeface="Arial" charset="0"/>
          <a:ea typeface="ＭＳ Ｐゴシック" charset="-128"/>
        </a:defRPr>
      </a:lvl7pPr>
      <a:lvl8pPr marL="1828754" algn="l" defTabSz="609585" rtl="0" eaLnBrk="1" fontAlgn="base" hangingPunct="1">
        <a:spcBef>
          <a:spcPct val="0"/>
        </a:spcBef>
        <a:spcAft>
          <a:spcPct val="0"/>
        </a:spcAft>
        <a:defRPr sz="3733">
          <a:solidFill>
            <a:srgbClr val="006A71"/>
          </a:solidFill>
          <a:latin typeface="Arial" charset="0"/>
          <a:ea typeface="ＭＳ Ｐゴシック" charset="-128"/>
        </a:defRPr>
      </a:lvl8pPr>
      <a:lvl9pPr marL="2438339" algn="l" defTabSz="609585" rtl="0" eaLnBrk="1" fontAlgn="base" hangingPunct="1">
        <a:spcBef>
          <a:spcPct val="0"/>
        </a:spcBef>
        <a:spcAft>
          <a:spcPct val="0"/>
        </a:spcAft>
        <a:defRPr sz="3733">
          <a:solidFill>
            <a:srgbClr val="006A71"/>
          </a:solidFill>
          <a:latin typeface="Arial" charset="0"/>
          <a:ea typeface="ＭＳ Ｐゴシック" charset="-128"/>
        </a:defRPr>
      </a:lvl9pPr>
    </p:titleStyle>
    <p:bodyStyle>
      <a:lvl1pPr marL="355591" indent="-237061" algn="l" defTabSz="609585" rtl="0" eaLnBrk="1" fontAlgn="base" hangingPunct="1">
        <a:spcBef>
          <a:spcPct val="20000"/>
        </a:spcBef>
        <a:spcAft>
          <a:spcPct val="0"/>
        </a:spcAft>
        <a:buClr>
          <a:schemeClr val="tx1"/>
        </a:buClr>
        <a:buSzPct val="60000"/>
        <a:buFont typeface="Wingdings" panose="05000000000000000000" pitchFamily="2" charset="2"/>
        <a:buChar char="§"/>
        <a:defRPr sz="2667">
          <a:solidFill>
            <a:srgbClr val="000000"/>
          </a:solidFill>
          <a:latin typeface="+mn-lt"/>
          <a:ea typeface="+mn-ea"/>
          <a:cs typeface="+mn-cs"/>
        </a:defRPr>
      </a:lvl1pPr>
      <a:lvl2pPr marL="840296" indent="-245527" algn="l" defTabSz="609585" rtl="0" eaLnBrk="1" fontAlgn="base" hangingPunct="1">
        <a:spcBef>
          <a:spcPct val="20000"/>
        </a:spcBef>
        <a:spcAft>
          <a:spcPct val="0"/>
        </a:spcAft>
        <a:buClr>
          <a:schemeClr val="tx1"/>
        </a:buClr>
        <a:buSzPct val="60000"/>
        <a:buFont typeface="Wingdings" panose="05000000000000000000" pitchFamily="2" charset="2"/>
        <a:buChar char="§"/>
        <a:defRPr sz="2667">
          <a:solidFill>
            <a:srgbClr val="000000"/>
          </a:solidFill>
          <a:latin typeface="+mn-lt"/>
          <a:ea typeface="+mn-ea"/>
        </a:defRPr>
      </a:lvl2pPr>
      <a:lvl3pPr marL="1312301" indent="-232828" algn="l" defTabSz="609585" rtl="0" eaLnBrk="1" fontAlgn="base" hangingPunct="1">
        <a:spcBef>
          <a:spcPct val="20000"/>
        </a:spcBef>
        <a:spcAft>
          <a:spcPct val="0"/>
        </a:spcAft>
        <a:buClr>
          <a:schemeClr val="tx1"/>
        </a:buClr>
        <a:buSzPct val="60000"/>
        <a:buFont typeface="Wingdings" panose="05000000000000000000" pitchFamily="2" charset="2"/>
        <a:buChar char="§"/>
        <a:defRPr sz="2667">
          <a:solidFill>
            <a:srgbClr val="000000"/>
          </a:solidFill>
          <a:latin typeface="+mn-lt"/>
          <a:ea typeface="+mn-ea"/>
        </a:defRPr>
      </a:lvl3pPr>
      <a:lvl4pPr marL="1794888" indent="-243411" algn="l" defTabSz="609585" rtl="0" eaLnBrk="1" fontAlgn="base" hangingPunct="1">
        <a:spcBef>
          <a:spcPct val="20000"/>
        </a:spcBef>
        <a:spcAft>
          <a:spcPct val="0"/>
        </a:spcAft>
        <a:buClr>
          <a:schemeClr val="bg1"/>
        </a:buClr>
        <a:buSzPct val="60000"/>
        <a:buFont typeface="Wingdings" panose="05000000000000000000" pitchFamily="2" charset="2"/>
        <a:buChar char="§"/>
        <a:defRPr sz="2667">
          <a:solidFill>
            <a:srgbClr val="000000"/>
          </a:solidFill>
          <a:latin typeface="+mn-lt"/>
          <a:ea typeface="+mn-ea"/>
        </a:defRPr>
      </a:lvl4pPr>
      <a:lvl5pPr marL="2874361" indent="-237061" algn="l" defTabSz="609585" rtl="0" eaLnBrk="1" fontAlgn="base" hangingPunct="1">
        <a:lnSpc>
          <a:spcPts val="2933"/>
        </a:lnSpc>
        <a:spcBef>
          <a:spcPct val="0"/>
        </a:spcBef>
        <a:spcAft>
          <a:spcPts val="800"/>
        </a:spcAft>
        <a:buClr>
          <a:schemeClr val="tx2"/>
        </a:buClr>
        <a:buSzPct val="60000"/>
        <a:buFont typeface="Wingdings" panose="05000000000000000000" pitchFamily="2" charset="2"/>
        <a:buChar char="§"/>
        <a:defRPr sz="2667">
          <a:solidFill>
            <a:schemeClr val="tx1"/>
          </a:solidFill>
          <a:latin typeface="+mn-lt"/>
          <a:ea typeface="+mn-ea"/>
        </a:defRPr>
      </a:lvl5pPr>
      <a:lvl6pPr marL="3483946" indent="-237061" algn="l" defTabSz="609585" rtl="0" eaLnBrk="1" fontAlgn="base" hangingPunct="1">
        <a:lnSpc>
          <a:spcPts val="2933"/>
        </a:lnSpc>
        <a:spcBef>
          <a:spcPct val="0"/>
        </a:spcBef>
        <a:spcAft>
          <a:spcPts val="800"/>
        </a:spcAft>
        <a:buClr>
          <a:schemeClr val="tx2"/>
        </a:buClr>
        <a:buSzPct val="60000"/>
        <a:buFont typeface="Wingdings" pitchFamily="2" charset="2"/>
        <a:buChar char="§"/>
        <a:defRPr sz="2667">
          <a:solidFill>
            <a:schemeClr val="tx1"/>
          </a:solidFill>
          <a:latin typeface="+mn-lt"/>
          <a:ea typeface="+mn-ea"/>
        </a:defRPr>
      </a:lvl6pPr>
      <a:lvl7pPr marL="4093531" indent="-237061" algn="l" defTabSz="609585" rtl="0" eaLnBrk="1" fontAlgn="base" hangingPunct="1">
        <a:lnSpc>
          <a:spcPts val="2933"/>
        </a:lnSpc>
        <a:spcBef>
          <a:spcPct val="0"/>
        </a:spcBef>
        <a:spcAft>
          <a:spcPts val="800"/>
        </a:spcAft>
        <a:buClr>
          <a:schemeClr val="tx2"/>
        </a:buClr>
        <a:buSzPct val="60000"/>
        <a:buFont typeface="Wingdings" pitchFamily="2" charset="2"/>
        <a:buChar char="§"/>
        <a:defRPr sz="2667">
          <a:solidFill>
            <a:schemeClr val="tx1"/>
          </a:solidFill>
          <a:latin typeface="+mn-lt"/>
          <a:ea typeface="+mn-ea"/>
        </a:defRPr>
      </a:lvl7pPr>
      <a:lvl8pPr marL="4703116" indent="-237061" algn="l" defTabSz="609585" rtl="0" eaLnBrk="1" fontAlgn="base" hangingPunct="1">
        <a:lnSpc>
          <a:spcPts val="2933"/>
        </a:lnSpc>
        <a:spcBef>
          <a:spcPct val="0"/>
        </a:spcBef>
        <a:spcAft>
          <a:spcPts val="800"/>
        </a:spcAft>
        <a:buClr>
          <a:schemeClr val="tx2"/>
        </a:buClr>
        <a:buSzPct val="60000"/>
        <a:buFont typeface="Wingdings" pitchFamily="2" charset="2"/>
        <a:buChar char="§"/>
        <a:defRPr sz="2667">
          <a:solidFill>
            <a:schemeClr val="tx1"/>
          </a:solidFill>
          <a:latin typeface="+mn-lt"/>
          <a:ea typeface="+mn-ea"/>
        </a:defRPr>
      </a:lvl8pPr>
      <a:lvl9pPr marL="5312701" indent="-237061" algn="l" defTabSz="609585" rtl="0" eaLnBrk="1" fontAlgn="base" hangingPunct="1">
        <a:lnSpc>
          <a:spcPts val="2933"/>
        </a:lnSpc>
        <a:spcBef>
          <a:spcPct val="0"/>
        </a:spcBef>
        <a:spcAft>
          <a:spcPts val="800"/>
        </a:spcAft>
        <a:buClr>
          <a:schemeClr val="tx2"/>
        </a:buClr>
        <a:buSzPct val="60000"/>
        <a:buFont typeface="Wingdings" pitchFamily="2" charset="2"/>
        <a:buChar char="§"/>
        <a:defRPr sz="2667">
          <a:solidFill>
            <a:schemeClr val="tx1"/>
          </a:solidFill>
          <a:latin typeface="+mn-lt"/>
          <a:ea typeface="+mn-ea"/>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23.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7A414B3-9FB0-0149-8109-4976407A8A05}"/>
              </a:ext>
            </a:extLst>
          </p:cNvPr>
          <p:cNvSpPr>
            <a:spLocks noGrp="1"/>
          </p:cNvSpPr>
          <p:nvPr>
            <p:ph type="subTitle" idx="1"/>
          </p:nvPr>
        </p:nvSpPr>
        <p:spPr>
          <a:xfrm>
            <a:off x="1408401" y="3744794"/>
            <a:ext cx="10210807" cy="1027231"/>
          </a:xfrm>
        </p:spPr>
        <p:txBody>
          <a:bodyPr anchor="ctr"/>
          <a:lstStyle/>
          <a:p>
            <a:pPr algn="r">
              <a:spcBef>
                <a:spcPts val="0"/>
              </a:spcBef>
            </a:pPr>
            <a:r>
              <a:rPr lang="en-US" sz="2400" b="1" dirty="0"/>
              <a:t>Orla McCourt</a:t>
            </a:r>
            <a:r>
              <a:rPr lang="en-US" sz="2400" dirty="0"/>
              <a:t>  PhD MCSP</a:t>
            </a:r>
            <a:endParaRPr lang="en-US" sz="2400" b="1" dirty="0"/>
          </a:p>
          <a:p>
            <a:pPr algn="r">
              <a:spcBef>
                <a:spcPts val="0"/>
              </a:spcBef>
            </a:pPr>
            <a:r>
              <a:rPr lang="en-US" sz="2200" dirty="0"/>
              <a:t>Clinical Specialist Physiotherapist in Myeloma</a:t>
            </a:r>
          </a:p>
          <a:p>
            <a:pPr algn="r">
              <a:spcBef>
                <a:spcPts val="0"/>
              </a:spcBef>
            </a:pPr>
            <a:r>
              <a:rPr lang="en-US" sz="2200" dirty="0"/>
              <a:t>Honorary Clinical Lecturer, UCL Cancer Institute</a:t>
            </a:r>
          </a:p>
        </p:txBody>
      </p:sp>
      <p:sp>
        <p:nvSpPr>
          <p:cNvPr id="2" name="Title 1">
            <a:extLst>
              <a:ext uri="{FF2B5EF4-FFF2-40B4-BE49-F238E27FC236}">
                <a16:creationId xmlns:a16="http://schemas.microsoft.com/office/drawing/2014/main" id="{09D426FC-C70B-A04E-8FFC-8B86742B10C7}"/>
              </a:ext>
            </a:extLst>
          </p:cNvPr>
          <p:cNvSpPr>
            <a:spLocks noGrp="1"/>
          </p:cNvSpPr>
          <p:nvPr>
            <p:ph type="ctrTitle"/>
          </p:nvPr>
        </p:nvSpPr>
        <p:spPr/>
        <p:txBody>
          <a:bodyPr>
            <a:normAutofit/>
          </a:bodyPr>
          <a:lstStyle/>
          <a:p>
            <a:pPr algn="ctr"/>
            <a:r>
              <a:rPr lang="en-US" sz="4400" b="1" dirty="0"/>
              <a:t>Rehabilitation Approaches for Myeloma Patients</a:t>
            </a:r>
          </a:p>
        </p:txBody>
      </p:sp>
      <p:pic>
        <p:nvPicPr>
          <p:cNvPr id="4" name="Picture 2" descr="UCL Cancer Institute Mission Statement, Employees and Hiring | LinkedIn">
            <a:extLst>
              <a:ext uri="{FF2B5EF4-FFF2-40B4-BE49-F238E27FC236}">
                <a16:creationId xmlns:a16="http://schemas.microsoft.com/office/drawing/2014/main" id="{CFA076E7-CD71-7140-89FF-604CB1A02B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653" y="5079013"/>
            <a:ext cx="1384055" cy="138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904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D2052-4F91-9547-A452-DECD9164B125}"/>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6A4FEAF9-892D-CD4A-9683-19FF64F24E78}"/>
              </a:ext>
            </a:extLst>
          </p:cNvPr>
          <p:cNvSpPr>
            <a:spLocks noGrp="1"/>
          </p:cNvSpPr>
          <p:nvPr>
            <p:ph idx="1"/>
          </p:nvPr>
        </p:nvSpPr>
        <p:spPr/>
        <p:txBody>
          <a:bodyPr/>
          <a:lstStyle/>
          <a:p>
            <a:r>
              <a:rPr lang="en-US" sz="2400" dirty="0"/>
              <a:t>Gilead Sciences – education grant</a:t>
            </a:r>
          </a:p>
          <a:p>
            <a:r>
              <a:rPr lang="en-US" sz="2400" dirty="0" err="1"/>
              <a:t>Menarini</a:t>
            </a:r>
            <a:r>
              <a:rPr lang="en-US" sz="2400" dirty="0"/>
              <a:t> </a:t>
            </a:r>
            <a:r>
              <a:rPr lang="en-US" sz="2400" dirty="0" err="1"/>
              <a:t>Stemline</a:t>
            </a:r>
            <a:r>
              <a:rPr lang="en-US" sz="2400" dirty="0"/>
              <a:t> – honorarium</a:t>
            </a:r>
          </a:p>
          <a:p>
            <a:r>
              <a:rPr lang="en-US" sz="2400" dirty="0"/>
              <a:t>Johnson &amp; Johnson – honorarium</a:t>
            </a:r>
          </a:p>
          <a:p>
            <a:pPr marL="118530" indent="0">
              <a:buNone/>
            </a:pPr>
            <a:endParaRPr lang="en-US" sz="2400" dirty="0"/>
          </a:p>
        </p:txBody>
      </p:sp>
    </p:spTree>
    <p:extLst>
      <p:ext uri="{BB962C8B-B14F-4D97-AF65-F5344CB8AC3E}">
        <p14:creationId xmlns:p14="http://schemas.microsoft.com/office/powerpoint/2010/main" val="67254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9F079ED-9745-944F-93DB-A5270C20E191}"/>
              </a:ext>
            </a:extLst>
          </p:cNvPr>
          <p:cNvSpPr/>
          <p:nvPr/>
        </p:nvSpPr>
        <p:spPr>
          <a:xfrm>
            <a:off x="335020" y="1515375"/>
            <a:ext cx="2764220" cy="4572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ounded Rectangle 6">
            <a:extLst>
              <a:ext uri="{FF2B5EF4-FFF2-40B4-BE49-F238E27FC236}">
                <a16:creationId xmlns:a16="http://schemas.microsoft.com/office/drawing/2014/main" id="{DA67D278-1254-6242-BC78-C02AF0B140C8}"/>
              </a:ext>
            </a:extLst>
          </p:cNvPr>
          <p:cNvSpPr/>
          <p:nvPr/>
        </p:nvSpPr>
        <p:spPr>
          <a:xfrm>
            <a:off x="3254267" y="1515375"/>
            <a:ext cx="2764220" cy="4572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ounded Rectangle 7">
            <a:extLst>
              <a:ext uri="{FF2B5EF4-FFF2-40B4-BE49-F238E27FC236}">
                <a16:creationId xmlns:a16="http://schemas.microsoft.com/office/drawing/2014/main" id="{162F9AF6-66C6-9543-8FC6-D70AB702241C}"/>
              </a:ext>
            </a:extLst>
          </p:cNvPr>
          <p:cNvSpPr/>
          <p:nvPr/>
        </p:nvSpPr>
        <p:spPr>
          <a:xfrm>
            <a:off x="6173514" y="1515375"/>
            <a:ext cx="2764220" cy="4572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ounded Rectangle 8">
            <a:extLst>
              <a:ext uri="{FF2B5EF4-FFF2-40B4-BE49-F238E27FC236}">
                <a16:creationId xmlns:a16="http://schemas.microsoft.com/office/drawing/2014/main" id="{D38D5BC4-D96E-7446-8C15-25A8F6DC28FE}"/>
              </a:ext>
            </a:extLst>
          </p:cNvPr>
          <p:cNvSpPr/>
          <p:nvPr/>
        </p:nvSpPr>
        <p:spPr>
          <a:xfrm>
            <a:off x="9092761" y="1515375"/>
            <a:ext cx="2764220" cy="4572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a:extLst>
              <a:ext uri="{FF2B5EF4-FFF2-40B4-BE49-F238E27FC236}">
                <a16:creationId xmlns:a16="http://schemas.microsoft.com/office/drawing/2014/main" id="{BD02939C-C3FC-ED4D-B4A4-4EC8E408D789}"/>
              </a:ext>
            </a:extLst>
          </p:cNvPr>
          <p:cNvSpPr txBox="1"/>
          <p:nvPr/>
        </p:nvSpPr>
        <p:spPr>
          <a:xfrm>
            <a:off x="461142" y="3880202"/>
            <a:ext cx="2511973" cy="1785104"/>
          </a:xfrm>
          <a:prstGeom prst="rect">
            <a:avLst/>
          </a:prstGeom>
          <a:noFill/>
        </p:spPr>
        <p:txBody>
          <a:bodyPr wrap="square" rtlCol="0">
            <a:spAutoFit/>
          </a:bodyPr>
          <a:lstStyle/>
          <a:p>
            <a:pPr algn="ctr"/>
            <a:r>
              <a:rPr lang="en-US" sz="2200" dirty="0">
                <a:solidFill>
                  <a:srgbClr val="212121"/>
                </a:solidFill>
              </a:rPr>
              <a:t>Impact of disease symptoms and reduced physical function on quality of life in myeloma</a:t>
            </a:r>
          </a:p>
        </p:txBody>
      </p:sp>
      <p:sp>
        <p:nvSpPr>
          <p:cNvPr id="16" name="TextBox 15">
            <a:extLst>
              <a:ext uri="{FF2B5EF4-FFF2-40B4-BE49-F238E27FC236}">
                <a16:creationId xmlns:a16="http://schemas.microsoft.com/office/drawing/2014/main" id="{F235D005-6E50-9440-BB2F-9111F28E28B0}"/>
              </a:ext>
            </a:extLst>
          </p:cNvPr>
          <p:cNvSpPr txBox="1"/>
          <p:nvPr/>
        </p:nvSpPr>
        <p:spPr>
          <a:xfrm>
            <a:off x="3380389" y="3880202"/>
            <a:ext cx="2511973" cy="1785104"/>
          </a:xfrm>
          <a:prstGeom prst="rect">
            <a:avLst/>
          </a:prstGeom>
          <a:noFill/>
        </p:spPr>
        <p:txBody>
          <a:bodyPr wrap="square" rtlCol="0">
            <a:spAutoFit/>
          </a:bodyPr>
          <a:lstStyle/>
          <a:p>
            <a:pPr algn="ctr"/>
            <a:r>
              <a:rPr lang="en-US" sz="2200" dirty="0">
                <a:solidFill>
                  <a:srgbClr val="212121"/>
                </a:solidFill>
              </a:rPr>
              <a:t>What does research tell us about the role of rehabilitation in cancer?</a:t>
            </a:r>
          </a:p>
        </p:txBody>
      </p:sp>
      <p:sp>
        <p:nvSpPr>
          <p:cNvPr id="17" name="TextBox 16">
            <a:extLst>
              <a:ext uri="{FF2B5EF4-FFF2-40B4-BE49-F238E27FC236}">
                <a16:creationId xmlns:a16="http://schemas.microsoft.com/office/drawing/2014/main" id="{0C2FFDF4-F320-6548-9E94-DC036CC4F17A}"/>
              </a:ext>
            </a:extLst>
          </p:cNvPr>
          <p:cNvSpPr txBox="1"/>
          <p:nvPr/>
        </p:nvSpPr>
        <p:spPr>
          <a:xfrm>
            <a:off x="6299636" y="3880202"/>
            <a:ext cx="2511973" cy="1446550"/>
          </a:xfrm>
          <a:prstGeom prst="rect">
            <a:avLst/>
          </a:prstGeom>
          <a:noFill/>
        </p:spPr>
        <p:txBody>
          <a:bodyPr wrap="square" rtlCol="0">
            <a:spAutoFit/>
          </a:bodyPr>
          <a:lstStyle/>
          <a:p>
            <a:pPr algn="ctr"/>
            <a:r>
              <a:rPr lang="en-US" sz="2200" dirty="0">
                <a:solidFill>
                  <a:srgbClr val="212121"/>
                </a:solidFill>
              </a:rPr>
              <a:t>The benefits of physical activity and exercise in myeloma</a:t>
            </a:r>
          </a:p>
        </p:txBody>
      </p:sp>
      <p:sp>
        <p:nvSpPr>
          <p:cNvPr id="18" name="TextBox 17">
            <a:extLst>
              <a:ext uri="{FF2B5EF4-FFF2-40B4-BE49-F238E27FC236}">
                <a16:creationId xmlns:a16="http://schemas.microsoft.com/office/drawing/2014/main" id="{7D5EB3B5-03F6-B443-BECD-14926AC97471}"/>
              </a:ext>
            </a:extLst>
          </p:cNvPr>
          <p:cNvSpPr txBox="1"/>
          <p:nvPr/>
        </p:nvSpPr>
        <p:spPr>
          <a:xfrm>
            <a:off x="9215373" y="3880202"/>
            <a:ext cx="2511973" cy="1785104"/>
          </a:xfrm>
          <a:prstGeom prst="rect">
            <a:avLst/>
          </a:prstGeom>
          <a:noFill/>
        </p:spPr>
        <p:txBody>
          <a:bodyPr wrap="square" rtlCol="0">
            <a:spAutoFit/>
          </a:bodyPr>
          <a:lstStyle/>
          <a:p>
            <a:pPr algn="ctr"/>
            <a:r>
              <a:rPr lang="en-US" sz="2200" dirty="0">
                <a:solidFill>
                  <a:srgbClr val="212121"/>
                </a:solidFill>
              </a:rPr>
              <a:t>Example of pathway-based rehabilitation in the ASCT pathway at UCLH</a:t>
            </a:r>
          </a:p>
        </p:txBody>
      </p:sp>
      <p:pic>
        <p:nvPicPr>
          <p:cNvPr id="24" name="Picture 23">
            <a:extLst>
              <a:ext uri="{FF2B5EF4-FFF2-40B4-BE49-F238E27FC236}">
                <a16:creationId xmlns:a16="http://schemas.microsoft.com/office/drawing/2014/main" id="{F1357A05-7353-FF4B-A521-62D8266AD2CE}"/>
              </a:ext>
            </a:extLst>
          </p:cNvPr>
          <p:cNvPicPr>
            <a:picLocks noChangeAspect="1"/>
          </p:cNvPicPr>
          <p:nvPr/>
        </p:nvPicPr>
        <p:blipFill rotWithShape="1">
          <a:blip r:embed="rId2">
            <a:extLst>
              <a:ext uri="{28A0092B-C50C-407E-A947-70E740481C1C}">
                <a14:useLocalDpi xmlns:a14="http://schemas.microsoft.com/office/drawing/2010/main" val="0"/>
              </a:ext>
            </a:extLst>
          </a:blip>
          <a:srcRect l="9672" r="23574"/>
          <a:stretch/>
        </p:blipFill>
        <p:spPr>
          <a:xfrm>
            <a:off x="6566408" y="1728810"/>
            <a:ext cx="1980572" cy="1980000"/>
          </a:xfrm>
          <a:prstGeom prst="ellipse">
            <a:avLst/>
          </a:prstGeom>
        </p:spPr>
      </p:pic>
      <p:pic>
        <p:nvPicPr>
          <p:cNvPr id="26" name="Picture 25">
            <a:extLst>
              <a:ext uri="{FF2B5EF4-FFF2-40B4-BE49-F238E27FC236}">
                <a16:creationId xmlns:a16="http://schemas.microsoft.com/office/drawing/2014/main" id="{904B6C6A-0ACC-3A4B-9523-D8E8330E6EEB}"/>
              </a:ext>
            </a:extLst>
          </p:cNvPr>
          <p:cNvPicPr>
            <a:picLocks noChangeAspect="1"/>
          </p:cNvPicPr>
          <p:nvPr/>
        </p:nvPicPr>
        <p:blipFill rotWithShape="1">
          <a:blip r:embed="rId3">
            <a:extLst>
              <a:ext uri="{28A0092B-C50C-407E-A947-70E740481C1C}">
                <a14:useLocalDpi xmlns:a14="http://schemas.microsoft.com/office/drawing/2010/main" val="0"/>
              </a:ext>
            </a:extLst>
          </a:blip>
          <a:srcRect l="14968" r="18400"/>
          <a:stretch/>
        </p:blipFill>
        <p:spPr>
          <a:xfrm>
            <a:off x="3646876" y="1728810"/>
            <a:ext cx="1978997" cy="1980000"/>
          </a:xfrm>
          <a:prstGeom prst="ellipse">
            <a:avLst/>
          </a:prstGeom>
        </p:spPr>
      </p:pic>
      <p:pic>
        <p:nvPicPr>
          <p:cNvPr id="28" name="Picture 27">
            <a:extLst>
              <a:ext uri="{FF2B5EF4-FFF2-40B4-BE49-F238E27FC236}">
                <a16:creationId xmlns:a16="http://schemas.microsoft.com/office/drawing/2014/main" id="{92A28D7E-55B9-5B40-97F1-4D0B356072EA}"/>
              </a:ext>
            </a:extLst>
          </p:cNvPr>
          <p:cNvPicPr>
            <a:picLocks noChangeAspect="1"/>
          </p:cNvPicPr>
          <p:nvPr/>
        </p:nvPicPr>
        <p:blipFill rotWithShape="1">
          <a:blip r:embed="rId4">
            <a:extLst>
              <a:ext uri="{28A0092B-C50C-407E-A947-70E740481C1C}">
                <a14:useLocalDpi xmlns:a14="http://schemas.microsoft.com/office/drawing/2010/main" val="0"/>
              </a:ext>
            </a:extLst>
          </a:blip>
          <a:srcRect l="7587" t="-881" r="25786" b="881"/>
          <a:stretch/>
        </p:blipFill>
        <p:spPr>
          <a:xfrm>
            <a:off x="727720" y="1728810"/>
            <a:ext cx="1978816" cy="1980000"/>
          </a:xfrm>
          <a:prstGeom prst="ellipse">
            <a:avLst/>
          </a:prstGeom>
        </p:spPr>
      </p:pic>
      <p:pic>
        <p:nvPicPr>
          <p:cNvPr id="30" name="Picture 29">
            <a:extLst>
              <a:ext uri="{FF2B5EF4-FFF2-40B4-BE49-F238E27FC236}">
                <a16:creationId xmlns:a16="http://schemas.microsoft.com/office/drawing/2014/main" id="{3441F159-D838-4748-A751-1A0CA68DFADC}"/>
              </a:ext>
            </a:extLst>
          </p:cNvPr>
          <p:cNvPicPr>
            <a:picLocks noChangeAspect="1"/>
          </p:cNvPicPr>
          <p:nvPr/>
        </p:nvPicPr>
        <p:blipFill rotWithShape="1">
          <a:blip r:embed="rId5">
            <a:extLst>
              <a:ext uri="{28A0092B-C50C-407E-A947-70E740481C1C}">
                <a14:useLocalDpi xmlns:a14="http://schemas.microsoft.com/office/drawing/2010/main" val="0"/>
              </a:ext>
            </a:extLst>
          </a:blip>
          <a:srcRect l="16398" t="-2644" r="18841" b="2644"/>
          <a:stretch/>
        </p:blipFill>
        <p:spPr>
          <a:xfrm>
            <a:off x="9492221" y="1707789"/>
            <a:ext cx="1984721" cy="1980000"/>
          </a:xfrm>
          <a:prstGeom prst="ellipse">
            <a:avLst/>
          </a:prstGeom>
        </p:spPr>
      </p:pic>
      <p:sp>
        <p:nvSpPr>
          <p:cNvPr id="2" name="Title 1">
            <a:extLst>
              <a:ext uri="{FF2B5EF4-FFF2-40B4-BE49-F238E27FC236}">
                <a16:creationId xmlns:a16="http://schemas.microsoft.com/office/drawing/2014/main" id="{1F09FB1B-FB30-1440-A978-AD61C5AA9A47}"/>
              </a:ext>
            </a:extLst>
          </p:cNvPr>
          <p:cNvSpPr>
            <a:spLocks noGrp="1"/>
          </p:cNvSpPr>
          <p:nvPr>
            <p:ph type="title"/>
          </p:nvPr>
        </p:nvSpPr>
        <p:spPr>
          <a:xfrm>
            <a:off x="230874" y="700705"/>
            <a:ext cx="9652000" cy="782639"/>
          </a:xfrm>
        </p:spPr>
        <p:txBody>
          <a:bodyPr/>
          <a:lstStyle/>
          <a:p>
            <a:r>
              <a:rPr lang="en-US" dirty="0"/>
              <a:t>Overview</a:t>
            </a:r>
          </a:p>
        </p:txBody>
      </p:sp>
    </p:spTree>
    <p:extLst>
      <p:ext uri="{BB962C8B-B14F-4D97-AF65-F5344CB8AC3E}">
        <p14:creationId xmlns:p14="http://schemas.microsoft.com/office/powerpoint/2010/main" val="2872222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graph of different colored lines&#10;&#10;Description automatically generated">
            <a:extLst>
              <a:ext uri="{FF2B5EF4-FFF2-40B4-BE49-F238E27FC236}">
                <a16:creationId xmlns:a16="http://schemas.microsoft.com/office/drawing/2014/main" id="{FEBC8B01-704D-1543-9268-A12265BEBCAA}"/>
              </a:ext>
            </a:extLst>
          </p:cNvPr>
          <p:cNvPicPr>
            <a:picLocks noChangeAspect="1"/>
          </p:cNvPicPr>
          <p:nvPr/>
        </p:nvPicPr>
        <p:blipFill rotWithShape="1">
          <a:blip r:embed="rId3"/>
          <a:srcRect b="50805"/>
          <a:stretch/>
        </p:blipFill>
        <p:spPr>
          <a:xfrm>
            <a:off x="4474785" y="3404863"/>
            <a:ext cx="7040940" cy="3311849"/>
          </a:xfrm>
          <a:prstGeom prst="rect">
            <a:avLst/>
          </a:prstGeom>
        </p:spPr>
      </p:pic>
      <p:sp>
        <p:nvSpPr>
          <p:cNvPr id="2" name="Title 1">
            <a:extLst>
              <a:ext uri="{FF2B5EF4-FFF2-40B4-BE49-F238E27FC236}">
                <a16:creationId xmlns:a16="http://schemas.microsoft.com/office/drawing/2014/main" id="{B57E1993-52F1-FB40-1A96-2014B04CBF4C}"/>
              </a:ext>
            </a:extLst>
          </p:cNvPr>
          <p:cNvSpPr>
            <a:spLocks noGrp="1"/>
          </p:cNvSpPr>
          <p:nvPr>
            <p:ph type="title"/>
          </p:nvPr>
        </p:nvSpPr>
        <p:spPr>
          <a:xfrm>
            <a:off x="230874" y="872161"/>
            <a:ext cx="9748698" cy="782639"/>
          </a:xfrm>
        </p:spPr>
        <p:txBody>
          <a:bodyPr/>
          <a:lstStyle/>
          <a:p>
            <a:r>
              <a:rPr lang="en-GB" b="0" dirty="0"/>
              <a:t>Myeloma disease symptoms &amp; treatment toxicities</a:t>
            </a:r>
          </a:p>
        </p:txBody>
      </p:sp>
      <p:sp>
        <p:nvSpPr>
          <p:cNvPr id="3" name="Content Placeholder 2">
            <a:extLst>
              <a:ext uri="{FF2B5EF4-FFF2-40B4-BE49-F238E27FC236}">
                <a16:creationId xmlns:a16="http://schemas.microsoft.com/office/drawing/2014/main" id="{BB9F0586-B533-F214-3DDA-7AA3E7370C06}"/>
              </a:ext>
            </a:extLst>
          </p:cNvPr>
          <p:cNvSpPr>
            <a:spLocks noGrp="1"/>
          </p:cNvSpPr>
          <p:nvPr>
            <p:ph idx="1"/>
          </p:nvPr>
        </p:nvSpPr>
        <p:spPr/>
        <p:txBody>
          <a:bodyPr/>
          <a:lstStyle/>
          <a:p>
            <a:r>
              <a:rPr lang="en-GB" sz="2400" dirty="0"/>
              <a:t>High prevalence of severe symptoms</a:t>
            </a:r>
          </a:p>
          <a:p>
            <a:pPr lvl="1"/>
            <a:r>
              <a:rPr lang="en-GB" sz="2400" dirty="0"/>
              <a:t>Most common: Fatigue, Pain, Peripheral Neuropathy</a:t>
            </a:r>
          </a:p>
          <a:p>
            <a:r>
              <a:rPr lang="en-GB" sz="2400" dirty="0"/>
              <a:t>Clinically relevant levels of psychological impact</a:t>
            </a:r>
          </a:p>
          <a:p>
            <a:pPr lvl="1"/>
            <a:r>
              <a:rPr lang="en-GB" sz="2400" dirty="0"/>
              <a:t>Anxiety 27%</a:t>
            </a:r>
          </a:p>
          <a:p>
            <a:pPr lvl="1"/>
            <a:r>
              <a:rPr lang="en-GB" sz="2400" dirty="0"/>
              <a:t>Depression 24%</a:t>
            </a:r>
          </a:p>
          <a:p>
            <a:endParaRPr lang="en-GB" sz="2400" dirty="0"/>
          </a:p>
        </p:txBody>
      </p:sp>
      <p:sp>
        <p:nvSpPr>
          <p:cNvPr id="5" name="TextBox 4">
            <a:extLst>
              <a:ext uri="{FF2B5EF4-FFF2-40B4-BE49-F238E27FC236}">
                <a16:creationId xmlns:a16="http://schemas.microsoft.com/office/drawing/2014/main" id="{381B48E1-F7F7-6AC3-F530-C974B99D3F7A}"/>
              </a:ext>
            </a:extLst>
          </p:cNvPr>
          <p:cNvSpPr txBox="1"/>
          <p:nvPr/>
        </p:nvSpPr>
        <p:spPr>
          <a:xfrm>
            <a:off x="8328287" y="2967335"/>
            <a:ext cx="3026979" cy="461665"/>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r"/>
            <a:r>
              <a:rPr lang="en-GB" sz="1200" dirty="0">
                <a:solidFill>
                  <a:srgbClr val="212529"/>
                </a:solidFill>
                <a:latin typeface="Calibri"/>
                <a:ea typeface="+mn-lt"/>
                <a:cs typeface="+mn-lt"/>
              </a:rPr>
              <a:t>Image adapted from </a:t>
            </a:r>
            <a:r>
              <a:rPr lang="en-GB" sz="1200" dirty="0" err="1">
                <a:solidFill>
                  <a:srgbClr val="212529"/>
                </a:solidFill>
                <a:latin typeface="Calibri"/>
                <a:ea typeface="+mn-lt"/>
                <a:cs typeface="+mn-lt"/>
              </a:rPr>
              <a:t>Mian</a:t>
            </a:r>
            <a:r>
              <a:rPr lang="en-GB" sz="1200" dirty="0">
                <a:solidFill>
                  <a:srgbClr val="212529"/>
                </a:solidFill>
                <a:latin typeface="Calibri"/>
                <a:ea typeface="+mn-lt"/>
                <a:cs typeface="+mn-lt"/>
              </a:rPr>
              <a:t> </a:t>
            </a:r>
            <a:r>
              <a:rPr lang="en-GB" sz="1200" i="1" dirty="0">
                <a:solidFill>
                  <a:srgbClr val="212529"/>
                </a:solidFill>
                <a:latin typeface="Calibri"/>
                <a:ea typeface="+mn-lt"/>
                <a:cs typeface="+mn-lt"/>
              </a:rPr>
              <a:t>et  al., </a:t>
            </a:r>
          </a:p>
          <a:p>
            <a:pPr algn="r"/>
            <a:r>
              <a:rPr lang="en-GB" sz="1200" dirty="0" err="1">
                <a:solidFill>
                  <a:srgbClr val="212529"/>
                </a:solidFill>
                <a:latin typeface="Calibri"/>
                <a:ea typeface="+mn-lt"/>
                <a:cs typeface="+mn-lt"/>
              </a:rPr>
              <a:t>Haematologica</a:t>
            </a:r>
            <a:r>
              <a:rPr lang="en-GB" sz="1200" dirty="0">
                <a:solidFill>
                  <a:srgbClr val="212529"/>
                </a:solidFill>
                <a:latin typeface="Calibri"/>
                <a:ea typeface="+mn-lt"/>
                <a:cs typeface="+mn-lt"/>
              </a:rPr>
              <a:t> 2020 106(7):1991-1994</a:t>
            </a:r>
            <a:endParaRPr lang="en-US" dirty="0">
              <a:latin typeface="Calibri"/>
              <a:cs typeface="Calibri"/>
            </a:endParaRPr>
          </a:p>
        </p:txBody>
      </p:sp>
      <p:sp>
        <p:nvSpPr>
          <p:cNvPr id="6" name="TextBox 5">
            <a:extLst>
              <a:ext uri="{FF2B5EF4-FFF2-40B4-BE49-F238E27FC236}">
                <a16:creationId xmlns:a16="http://schemas.microsoft.com/office/drawing/2014/main" id="{8335B47D-AD2A-1E19-6E55-12CD05020FFB}"/>
              </a:ext>
            </a:extLst>
          </p:cNvPr>
          <p:cNvSpPr txBox="1"/>
          <p:nvPr/>
        </p:nvSpPr>
        <p:spPr>
          <a:xfrm>
            <a:off x="1103586" y="6596390"/>
            <a:ext cx="11088414" cy="261610"/>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r"/>
            <a:r>
              <a:rPr lang="en-GB" sz="1100" dirty="0" err="1">
                <a:solidFill>
                  <a:srgbClr val="000000"/>
                </a:solidFill>
                <a:ea typeface="+mn-lt"/>
                <a:cs typeface="+mn-lt"/>
              </a:rPr>
              <a:t>Ramsenthaler</a:t>
            </a:r>
            <a:r>
              <a:rPr lang="en-GB" sz="1100" dirty="0">
                <a:solidFill>
                  <a:srgbClr val="000000"/>
                </a:solidFill>
                <a:ea typeface="+mn-lt"/>
                <a:cs typeface="+mn-lt"/>
              </a:rPr>
              <a:t> </a:t>
            </a:r>
            <a:r>
              <a:rPr lang="en-GB" sz="1100" i="1" dirty="0">
                <a:solidFill>
                  <a:srgbClr val="000000"/>
                </a:solidFill>
                <a:ea typeface="+mn-lt"/>
                <a:cs typeface="+mn-lt"/>
              </a:rPr>
              <a:t>et al.,</a:t>
            </a:r>
            <a:r>
              <a:rPr lang="en-GB" sz="1100" dirty="0">
                <a:solidFill>
                  <a:srgbClr val="000000"/>
                </a:solidFill>
                <a:ea typeface="+mn-lt"/>
                <a:cs typeface="+mn-lt"/>
              </a:rPr>
              <a:t> </a:t>
            </a:r>
            <a:r>
              <a:rPr lang="en-GB" sz="1100" i="1" dirty="0" err="1">
                <a:solidFill>
                  <a:srgbClr val="000000"/>
                </a:solidFill>
                <a:ea typeface="+mn-lt"/>
                <a:cs typeface="+mn-lt"/>
              </a:rPr>
              <a:t>Eur</a:t>
            </a:r>
            <a:r>
              <a:rPr lang="en-GB" sz="1100" dirty="0">
                <a:solidFill>
                  <a:srgbClr val="000000"/>
                </a:solidFill>
                <a:ea typeface="+mn-lt"/>
                <a:cs typeface="+mn-lt"/>
              </a:rPr>
              <a:t> J </a:t>
            </a:r>
            <a:r>
              <a:rPr lang="en-GB" sz="1100" dirty="0" err="1">
                <a:solidFill>
                  <a:srgbClr val="000000"/>
                </a:solidFill>
                <a:ea typeface="+mn-lt"/>
                <a:cs typeface="+mn-lt"/>
              </a:rPr>
              <a:t>Haematol</a:t>
            </a:r>
            <a:r>
              <a:rPr lang="en-GB" sz="1100" dirty="0">
                <a:solidFill>
                  <a:srgbClr val="000000"/>
                </a:solidFill>
                <a:ea typeface="+mn-lt"/>
                <a:cs typeface="+mn-lt"/>
              </a:rPr>
              <a:t> 2016 97: 416-429; </a:t>
            </a:r>
            <a:r>
              <a:rPr lang="en-GB" sz="1100" dirty="0">
                <a:solidFill>
                  <a:srgbClr val="1C1D1E"/>
                </a:solidFill>
                <a:ea typeface="+mn-lt"/>
                <a:cs typeface="+mn-lt"/>
              </a:rPr>
              <a:t>Strasser-</a:t>
            </a:r>
            <a:r>
              <a:rPr lang="en-GB" sz="1100" dirty="0" err="1">
                <a:solidFill>
                  <a:srgbClr val="1C1D1E"/>
                </a:solidFill>
                <a:ea typeface="+mn-lt"/>
                <a:cs typeface="+mn-lt"/>
              </a:rPr>
              <a:t>Weippl</a:t>
            </a:r>
            <a:r>
              <a:rPr lang="en-GB" sz="1100" dirty="0">
                <a:solidFill>
                  <a:srgbClr val="1C1D1E"/>
                </a:solidFill>
                <a:ea typeface="+mn-lt"/>
                <a:cs typeface="+mn-lt"/>
              </a:rPr>
              <a:t> &amp; Ludwig </a:t>
            </a:r>
            <a:r>
              <a:rPr lang="en-GB" sz="1100" i="1" dirty="0" err="1">
                <a:solidFill>
                  <a:srgbClr val="000000"/>
                </a:solidFill>
                <a:ea typeface="+mn-lt"/>
                <a:cs typeface="+mn-lt"/>
              </a:rPr>
              <a:t>Eur</a:t>
            </a:r>
            <a:r>
              <a:rPr lang="en-GB" sz="1100" dirty="0">
                <a:solidFill>
                  <a:srgbClr val="000000"/>
                </a:solidFill>
                <a:ea typeface="+mn-lt"/>
                <a:cs typeface="+mn-lt"/>
              </a:rPr>
              <a:t> J </a:t>
            </a:r>
            <a:r>
              <a:rPr lang="en-GB" sz="1100" dirty="0" err="1">
                <a:solidFill>
                  <a:srgbClr val="000000"/>
                </a:solidFill>
                <a:ea typeface="+mn-lt"/>
                <a:cs typeface="+mn-lt"/>
              </a:rPr>
              <a:t>Haematol</a:t>
            </a:r>
            <a:r>
              <a:rPr lang="en-GB" sz="1100" dirty="0">
                <a:solidFill>
                  <a:srgbClr val="000000"/>
                </a:solidFill>
                <a:ea typeface="+mn-lt"/>
                <a:cs typeface="+mn-lt"/>
              </a:rPr>
              <a:t> </a:t>
            </a:r>
            <a:r>
              <a:rPr lang="en-GB" sz="1100" dirty="0">
                <a:solidFill>
                  <a:srgbClr val="1C1D1E"/>
                </a:solidFill>
                <a:ea typeface="+mn-lt"/>
                <a:cs typeface="+mn-lt"/>
              </a:rPr>
              <a:t>2008 81: 374-379</a:t>
            </a:r>
            <a:endParaRPr lang="en-US" sz="1100" dirty="0">
              <a:ea typeface="+mn-lt"/>
              <a:cs typeface="+mn-lt"/>
            </a:endParaRPr>
          </a:p>
        </p:txBody>
      </p:sp>
    </p:spTree>
    <p:extLst>
      <p:ext uri="{BB962C8B-B14F-4D97-AF65-F5344CB8AC3E}">
        <p14:creationId xmlns:p14="http://schemas.microsoft.com/office/powerpoint/2010/main" val="3164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D5EC76B-1AC1-CF47-BF9B-1C5EA26CE040}"/>
              </a:ext>
            </a:extLst>
          </p:cNvPr>
          <p:cNvSpPr>
            <a:spLocks noGrp="1"/>
          </p:cNvSpPr>
          <p:nvPr>
            <p:ph type="title"/>
          </p:nvPr>
        </p:nvSpPr>
        <p:spPr/>
        <p:txBody>
          <a:bodyPr/>
          <a:lstStyle/>
          <a:p>
            <a:r>
              <a:rPr lang="en-US" dirty="0"/>
              <a:t>Frailty and functioning in Myeloma</a:t>
            </a:r>
          </a:p>
        </p:txBody>
      </p:sp>
      <p:pic>
        <p:nvPicPr>
          <p:cNvPr id="9" name="Content Placeholder 8">
            <a:extLst>
              <a:ext uri="{FF2B5EF4-FFF2-40B4-BE49-F238E27FC236}">
                <a16:creationId xmlns:a16="http://schemas.microsoft.com/office/drawing/2014/main" id="{58104DA7-AE43-2F4B-9DA7-DEBF11B9E9C4}"/>
              </a:ext>
            </a:extLst>
          </p:cNvPr>
          <p:cNvPicPr>
            <a:picLocks noGrp="1" noChangeAspect="1"/>
          </p:cNvPicPr>
          <p:nvPr>
            <p:ph idx="1"/>
          </p:nvPr>
        </p:nvPicPr>
        <p:blipFill>
          <a:blip r:embed="rId3"/>
          <a:stretch>
            <a:fillRect/>
          </a:stretch>
        </p:blipFill>
        <p:spPr>
          <a:xfrm>
            <a:off x="3751262" y="1707244"/>
            <a:ext cx="5219700" cy="4241800"/>
          </a:xfrm>
        </p:spPr>
      </p:pic>
      <p:sp>
        <p:nvSpPr>
          <p:cNvPr id="10" name="TextBox 9">
            <a:extLst>
              <a:ext uri="{FF2B5EF4-FFF2-40B4-BE49-F238E27FC236}">
                <a16:creationId xmlns:a16="http://schemas.microsoft.com/office/drawing/2014/main" id="{B07AFD11-9CEB-FC49-80B8-D1F970E2B09A}"/>
              </a:ext>
            </a:extLst>
          </p:cNvPr>
          <p:cNvSpPr txBox="1"/>
          <p:nvPr/>
        </p:nvSpPr>
        <p:spPr>
          <a:xfrm>
            <a:off x="7141779" y="6596390"/>
            <a:ext cx="5050221" cy="261610"/>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r"/>
            <a:r>
              <a:rPr lang="en-GB" sz="1100" dirty="0" err="1">
                <a:solidFill>
                  <a:srgbClr val="000000"/>
                </a:solidFill>
                <a:ea typeface="+mn-lt"/>
                <a:cs typeface="+mn-lt"/>
              </a:rPr>
              <a:t>Efficace</a:t>
            </a:r>
            <a:r>
              <a:rPr lang="en-GB" sz="1100" dirty="0">
                <a:solidFill>
                  <a:srgbClr val="000000"/>
                </a:solidFill>
                <a:ea typeface="+mn-lt"/>
                <a:cs typeface="+mn-lt"/>
              </a:rPr>
              <a:t> </a:t>
            </a:r>
            <a:r>
              <a:rPr lang="en-GB" sz="1100" i="1" dirty="0">
                <a:solidFill>
                  <a:srgbClr val="000000"/>
                </a:solidFill>
                <a:ea typeface="+mn-lt"/>
                <a:cs typeface="+mn-lt"/>
              </a:rPr>
              <a:t>et al.,</a:t>
            </a:r>
            <a:r>
              <a:rPr lang="en-GB" sz="1100" dirty="0">
                <a:solidFill>
                  <a:srgbClr val="000000"/>
                </a:solidFill>
                <a:ea typeface="+mn-lt"/>
                <a:cs typeface="+mn-lt"/>
              </a:rPr>
              <a:t> </a:t>
            </a:r>
            <a:r>
              <a:rPr lang="en-GB" sz="1100" i="1" dirty="0">
                <a:solidFill>
                  <a:srgbClr val="000000"/>
                </a:solidFill>
                <a:ea typeface="+mn-lt"/>
                <a:cs typeface="+mn-lt"/>
              </a:rPr>
              <a:t>Lancet Healthy </a:t>
            </a:r>
            <a:r>
              <a:rPr lang="en-GB" sz="1100" i="1" dirty="0" err="1">
                <a:solidFill>
                  <a:srgbClr val="000000"/>
                </a:solidFill>
                <a:ea typeface="+mn-lt"/>
                <a:cs typeface="+mn-lt"/>
              </a:rPr>
              <a:t>Longev</a:t>
            </a:r>
            <a:r>
              <a:rPr lang="en-GB" sz="1100" i="1" dirty="0">
                <a:solidFill>
                  <a:srgbClr val="000000"/>
                </a:solidFill>
                <a:ea typeface="+mn-lt"/>
                <a:cs typeface="+mn-lt"/>
              </a:rPr>
              <a:t> 2022; 3: e628–35 </a:t>
            </a:r>
          </a:p>
        </p:txBody>
      </p:sp>
      <p:sp>
        <p:nvSpPr>
          <p:cNvPr id="11" name="TextBox 10">
            <a:extLst>
              <a:ext uri="{FF2B5EF4-FFF2-40B4-BE49-F238E27FC236}">
                <a16:creationId xmlns:a16="http://schemas.microsoft.com/office/drawing/2014/main" id="{B6BAA083-B2EA-3D4C-B9E5-169701B5D36A}"/>
              </a:ext>
            </a:extLst>
          </p:cNvPr>
          <p:cNvSpPr txBox="1"/>
          <p:nvPr/>
        </p:nvSpPr>
        <p:spPr>
          <a:xfrm>
            <a:off x="1481959" y="5959366"/>
            <a:ext cx="9228082" cy="584775"/>
          </a:xfrm>
          <a:prstGeom prst="rect">
            <a:avLst/>
          </a:prstGeom>
          <a:noFill/>
        </p:spPr>
        <p:txBody>
          <a:bodyPr wrap="square" rtlCol="0">
            <a:spAutoFit/>
          </a:bodyPr>
          <a:lstStyle/>
          <a:p>
            <a:pPr algn="ctr"/>
            <a:r>
              <a:rPr lang="en-US" sz="1600" dirty="0">
                <a:solidFill>
                  <a:srgbClr val="212121"/>
                </a:solidFill>
              </a:rPr>
              <a:t>Prevalence of patient-reported clinically important problems (A) and symptoms (B) from EORTC QLQ-C30 of patients with relapsed or refractory multiple myeloma, by IMWG frailty groups</a:t>
            </a:r>
          </a:p>
        </p:txBody>
      </p:sp>
    </p:spTree>
    <p:extLst>
      <p:ext uri="{BB962C8B-B14F-4D97-AF65-F5344CB8AC3E}">
        <p14:creationId xmlns:p14="http://schemas.microsoft.com/office/powerpoint/2010/main" val="979114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BA109-B1E7-574C-A24A-F630E4F0E7AF}"/>
              </a:ext>
            </a:extLst>
          </p:cNvPr>
          <p:cNvSpPr>
            <a:spLocks noGrp="1"/>
          </p:cNvSpPr>
          <p:nvPr>
            <p:ph type="title"/>
          </p:nvPr>
        </p:nvSpPr>
        <p:spPr/>
        <p:txBody>
          <a:bodyPr/>
          <a:lstStyle/>
          <a:p>
            <a:r>
              <a:rPr lang="en-US" sz="3200" dirty="0"/>
              <a:t>Impact on Quality of Life</a:t>
            </a:r>
          </a:p>
        </p:txBody>
      </p:sp>
      <p:pic>
        <p:nvPicPr>
          <p:cNvPr id="8" name="Picture 7">
            <a:extLst>
              <a:ext uri="{FF2B5EF4-FFF2-40B4-BE49-F238E27FC236}">
                <a16:creationId xmlns:a16="http://schemas.microsoft.com/office/drawing/2014/main" id="{749783BD-FDD8-3B47-A1CA-6C15A2717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139" y="1175323"/>
            <a:ext cx="6009861" cy="5682677"/>
          </a:xfrm>
          <a:prstGeom prst="rect">
            <a:avLst/>
          </a:prstGeom>
        </p:spPr>
      </p:pic>
      <p:sp>
        <p:nvSpPr>
          <p:cNvPr id="9" name="Content Placeholder 2">
            <a:extLst>
              <a:ext uri="{FF2B5EF4-FFF2-40B4-BE49-F238E27FC236}">
                <a16:creationId xmlns:a16="http://schemas.microsoft.com/office/drawing/2014/main" id="{E4206931-EAB6-E24C-8064-2E958FF151FE}"/>
              </a:ext>
            </a:extLst>
          </p:cNvPr>
          <p:cNvSpPr txBox="1">
            <a:spLocks/>
          </p:cNvSpPr>
          <p:nvPr/>
        </p:nvSpPr>
        <p:spPr>
          <a:xfrm>
            <a:off x="509170" y="1812407"/>
            <a:ext cx="5623618" cy="362669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GB" sz="1800" dirty="0">
              <a:ea typeface="+mn-lt"/>
              <a:cs typeface="+mn-lt"/>
            </a:endParaRPr>
          </a:p>
        </p:txBody>
      </p:sp>
      <p:sp>
        <p:nvSpPr>
          <p:cNvPr id="11" name="TextBox 10">
            <a:extLst>
              <a:ext uri="{FF2B5EF4-FFF2-40B4-BE49-F238E27FC236}">
                <a16:creationId xmlns:a16="http://schemas.microsoft.com/office/drawing/2014/main" id="{9DC87C74-C8AD-8442-97F8-E06B40B3C2E5}"/>
              </a:ext>
            </a:extLst>
          </p:cNvPr>
          <p:cNvSpPr txBox="1"/>
          <p:nvPr/>
        </p:nvSpPr>
        <p:spPr>
          <a:xfrm>
            <a:off x="819807" y="1970691"/>
            <a:ext cx="5439104" cy="4401205"/>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212121"/>
                </a:solidFill>
              </a:rPr>
              <a:t>IMWG Frailty Score combines age, comorbidities, activities of daily living (ADLs) to classify patients as Fit, Unfit or Frail</a:t>
            </a:r>
          </a:p>
          <a:p>
            <a:pPr marL="285750" indent="-285750">
              <a:buFont typeface="Arial" panose="020B0604020202020204" pitchFamily="34" charset="0"/>
              <a:buChar char="•"/>
            </a:pPr>
            <a:endParaRPr lang="en-US" sz="2000" dirty="0">
              <a:solidFill>
                <a:srgbClr val="212121"/>
              </a:solidFill>
            </a:endParaRPr>
          </a:p>
          <a:p>
            <a:pPr marL="285750" indent="-285750">
              <a:buFont typeface="Arial" panose="020B0604020202020204" pitchFamily="34" charset="0"/>
              <a:buChar char="•"/>
            </a:pPr>
            <a:r>
              <a:rPr lang="en-US" sz="2000" dirty="0">
                <a:solidFill>
                  <a:srgbClr val="212121"/>
                </a:solidFill>
              </a:rPr>
              <a:t>‘Frail’ group had </a:t>
            </a:r>
            <a:r>
              <a:rPr lang="en-US" sz="2000" b="1" dirty="0">
                <a:solidFill>
                  <a:srgbClr val="212121"/>
                </a:solidFill>
              </a:rPr>
              <a:t>worse QOL </a:t>
            </a:r>
            <a:r>
              <a:rPr lang="en-US" sz="2000" dirty="0">
                <a:solidFill>
                  <a:srgbClr val="212121"/>
                </a:solidFill>
              </a:rPr>
              <a:t>across most domains</a:t>
            </a:r>
          </a:p>
          <a:p>
            <a:pPr marL="285750" indent="-285750">
              <a:buFont typeface="Arial" panose="020B0604020202020204" pitchFamily="34" charset="0"/>
              <a:buChar char="•"/>
            </a:pPr>
            <a:endParaRPr lang="en-US" sz="2000" dirty="0">
              <a:solidFill>
                <a:srgbClr val="212121"/>
              </a:solidFill>
            </a:endParaRPr>
          </a:p>
          <a:p>
            <a:pPr marL="285750" indent="-285750">
              <a:buFont typeface="Arial" panose="020B0604020202020204" pitchFamily="34" charset="0"/>
              <a:buChar char="•"/>
            </a:pPr>
            <a:r>
              <a:rPr lang="en-US" sz="2000" b="1" dirty="0">
                <a:solidFill>
                  <a:srgbClr val="212121"/>
                </a:solidFill>
              </a:rPr>
              <a:t>Age and comorbidities had no effect </a:t>
            </a:r>
            <a:r>
              <a:rPr lang="en-US" sz="2000" dirty="0">
                <a:solidFill>
                  <a:srgbClr val="212121"/>
                </a:solidFill>
              </a:rPr>
              <a:t>on QOL, only ability to perform ADLs</a:t>
            </a:r>
          </a:p>
          <a:p>
            <a:pPr marL="285750" indent="-285750">
              <a:buFont typeface="Arial" panose="020B0604020202020204" pitchFamily="34" charset="0"/>
              <a:buChar char="•"/>
            </a:pPr>
            <a:endParaRPr lang="en-US" sz="2000" dirty="0">
              <a:solidFill>
                <a:srgbClr val="212121"/>
              </a:solidFill>
            </a:endParaRPr>
          </a:p>
          <a:p>
            <a:pPr marL="285750" indent="-285750">
              <a:buFont typeface="Arial" panose="020B0604020202020204" pitchFamily="34" charset="0"/>
              <a:buChar char="•"/>
            </a:pPr>
            <a:r>
              <a:rPr lang="en-US" sz="2000" b="1" dirty="0">
                <a:solidFill>
                  <a:srgbClr val="212121"/>
                </a:solidFill>
              </a:rPr>
              <a:t>ADL performance is modifiable </a:t>
            </a:r>
            <a:r>
              <a:rPr lang="en-US" sz="2000" dirty="0">
                <a:solidFill>
                  <a:srgbClr val="212121"/>
                </a:solidFill>
              </a:rPr>
              <a:t>with rehabilitation and could improve QOL</a:t>
            </a:r>
          </a:p>
          <a:p>
            <a:pPr marL="285750" indent="-285750">
              <a:buFont typeface="Arial" panose="020B0604020202020204" pitchFamily="34" charset="0"/>
              <a:buChar char="•"/>
            </a:pPr>
            <a:endParaRPr lang="en-US" sz="2000" dirty="0">
              <a:solidFill>
                <a:srgbClr val="212121"/>
              </a:solidFill>
            </a:endParaRPr>
          </a:p>
        </p:txBody>
      </p:sp>
      <p:sp>
        <p:nvSpPr>
          <p:cNvPr id="12" name="TextBox 11">
            <a:extLst>
              <a:ext uri="{FF2B5EF4-FFF2-40B4-BE49-F238E27FC236}">
                <a16:creationId xmlns:a16="http://schemas.microsoft.com/office/drawing/2014/main" id="{06FB965A-BBE2-9F42-A258-0B53786384E4}"/>
              </a:ext>
            </a:extLst>
          </p:cNvPr>
          <p:cNvSpPr txBox="1"/>
          <p:nvPr/>
        </p:nvSpPr>
        <p:spPr>
          <a:xfrm>
            <a:off x="3657600" y="6549469"/>
            <a:ext cx="4876800" cy="276999"/>
          </a:xfrm>
          <a:prstGeom prst="rect">
            <a:avLst/>
          </a:prstGeom>
          <a:noFill/>
          <a:ln>
            <a:noFill/>
          </a:ln>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ctr"/>
            <a:r>
              <a:rPr lang="en-GB" sz="1200" dirty="0">
                <a:solidFill>
                  <a:srgbClr val="212529"/>
                </a:solidFill>
                <a:latin typeface="Calibri"/>
                <a:ea typeface="+mn-lt"/>
                <a:cs typeface="+mn-lt"/>
              </a:rPr>
              <a:t> McCourt </a:t>
            </a:r>
            <a:r>
              <a:rPr lang="en-GB" sz="1200" i="1" dirty="0">
                <a:solidFill>
                  <a:srgbClr val="212529"/>
                </a:solidFill>
                <a:latin typeface="Calibri"/>
                <a:ea typeface="+mn-lt"/>
                <a:cs typeface="+mn-lt"/>
              </a:rPr>
              <a:t>et</a:t>
            </a:r>
            <a:r>
              <a:rPr lang="en-GB" sz="1200" dirty="0">
                <a:solidFill>
                  <a:srgbClr val="212529"/>
                </a:solidFill>
                <a:latin typeface="Calibri"/>
                <a:ea typeface="+mn-lt"/>
                <a:cs typeface="+mn-lt"/>
              </a:rPr>
              <a:t> </a:t>
            </a:r>
            <a:r>
              <a:rPr lang="en-GB" sz="1200" i="1" dirty="0">
                <a:solidFill>
                  <a:srgbClr val="212529"/>
                </a:solidFill>
                <a:latin typeface="Calibri"/>
                <a:ea typeface="+mn-lt"/>
                <a:cs typeface="+mn-lt"/>
              </a:rPr>
              <a:t>al., Blood 2023; 142 (Supplement 1): 3368</a:t>
            </a:r>
            <a:endParaRPr lang="en-GB" sz="1200" dirty="0">
              <a:solidFill>
                <a:srgbClr val="222222"/>
              </a:solidFill>
              <a:latin typeface="Calibri"/>
              <a:ea typeface="+mn-lt"/>
              <a:cs typeface="+mn-lt"/>
            </a:endParaRPr>
          </a:p>
        </p:txBody>
      </p:sp>
      <p:cxnSp>
        <p:nvCxnSpPr>
          <p:cNvPr id="15" name="Straight Connector 14">
            <a:extLst>
              <a:ext uri="{FF2B5EF4-FFF2-40B4-BE49-F238E27FC236}">
                <a16:creationId xmlns:a16="http://schemas.microsoft.com/office/drawing/2014/main" id="{303DED6E-8FED-8243-973B-53D907C92656}"/>
              </a:ext>
            </a:extLst>
          </p:cNvPr>
          <p:cNvCxnSpPr/>
          <p:nvPr/>
        </p:nvCxnSpPr>
        <p:spPr>
          <a:xfrm>
            <a:off x="6629042" y="5711588"/>
            <a:ext cx="750627" cy="764275"/>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1AAC686D-C3E5-AD4E-96A8-82E5347BF049}"/>
              </a:ext>
            </a:extLst>
          </p:cNvPr>
          <p:cNvCxnSpPr>
            <a:cxnSpLocks/>
          </p:cNvCxnSpPr>
          <p:nvPr/>
        </p:nvCxnSpPr>
        <p:spPr>
          <a:xfrm>
            <a:off x="6880747" y="5700215"/>
            <a:ext cx="673289" cy="680113"/>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567F2965-D14F-9C48-935A-6F21E72B50A9}"/>
              </a:ext>
            </a:extLst>
          </p:cNvPr>
          <p:cNvCxnSpPr>
            <a:cxnSpLocks/>
          </p:cNvCxnSpPr>
          <p:nvPr/>
        </p:nvCxnSpPr>
        <p:spPr>
          <a:xfrm>
            <a:off x="7952096" y="5693391"/>
            <a:ext cx="605050" cy="611875"/>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id="{8CF44DC1-BA82-9148-B5FB-52A01ABC0CF8}"/>
              </a:ext>
            </a:extLst>
          </p:cNvPr>
          <p:cNvCxnSpPr>
            <a:cxnSpLocks/>
          </p:cNvCxnSpPr>
          <p:nvPr/>
        </p:nvCxnSpPr>
        <p:spPr>
          <a:xfrm>
            <a:off x="7135505" y="5695666"/>
            <a:ext cx="568656" cy="575480"/>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84294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8209-774E-9642-B0BC-E2B8617B63A9}"/>
              </a:ext>
            </a:extLst>
          </p:cNvPr>
          <p:cNvSpPr>
            <a:spLocks noGrp="1"/>
          </p:cNvSpPr>
          <p:nvPr>
            <p:ph type="title"/>
          </p:nvPr>
        </p:nvSpPr>
        <p:spPr>
          <a:xfrm>
            <a:off x="230874" y="950991"/>
            <a:ext cx="9652000" cy="782639"/>
          </a:xfrm>
        </p:spPr>
        <p:txBody>
          <a:bodyPr>
            <a:normAutofit fontScale="90000"/>
          </a:bodyPr>
          <a:lstStyle/>
          <a:p>
            <a:r>
              <a:rPr lang="en-GB" sz="4000" dirty="0">
                <a:cs typeface="Calibri"/>
              </a:rPr>
              <a:t>Physical function has largest impact on </a:t>
            </a:r>
            <a:br>
              <a:rPr lang="en-GB" sz="4000" dirty="0">
                <a:cs typeface="Calibri"/>
              </a:rPr>
            </a:br>
            <a:r>
              <a:rPr lang="en-GB" sz="4000" dirty="0">
                <a:cs typeface="Calibri"/>
              </a:rPr>
              <a:t>quality of life in myeloma</a:t>
            </a:r>
            <a:endParaRPr lang="en-US" sz="4000" dirty="0"/>
          </a:p>
        </p:txBody>
      </p:sp>
      <p:graphicFrame>
        <p:nvGraphicFramePr>
          <p:cNvPr id="5" name="Diagram 4">
            <a:extLst>
              <a:ext uri="{FF2B5EF4-FFF2-40B4-BE49-F238E27FC236}">
                <a16:creationId xmlns:a16="http://schemas.microsoft.com/office/drawing/2014/main" id="{55980C2B-CE8E-3C4C-B348-4FA6BA49BA85}"/>
              </a:ext>
            </a:extLst>
          </p:cNvPr>
          <p:cNvGraphicFramePr/>
          <p:nvPr>
            <p:extLst>
              <p:ext uri="{D42A27DB-BD31-4B8C-83A1-F6EECF244321}">
                <p14:modId xmlns:p14="http://schemas.microsoft.com/office/powerpoint/2010/main" val="1971870128"/>
              </p:ext>
            </p:extLst>
          </p:nvPr>
        </p:nvGraphicFramePr>
        <p:xfrm>
          <a:off x="3795918" y="2198866"/>
          <a:ext cx="4600164" cy="4475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169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1BA2E-8458-824B-A065-57BF192048F9}"/>
              </a:ext>
            </a:extLst>
          </p:cNvPr>
          <p:cNvSpPr>
            <a:spLocks noGrp="1"/>
          </p:cNvSpPr>
          <p:nvPr>
            <p:ph type="title"/>
          </p:nvPr>
        </p:nvSpPr>
        <p:spPr/>
        <p:txBody>
          <a:bodyPr anchor="ctr">
            <a:normAutofit/>
          </a:bodyPr>
          <a:lstStyle/>
          <a:p>
            <a:r>
              <a:rPr lang="en-US" dirty="0"/>
              <a:t>Role for Cancer Rehabilitation</a:t>
            </a:r>
          </a:p>
        </p:txBody>
      </p:sp>
      <p:sp>
        <p:nvSpPr>
          <p:cNvPr id="4" name="Text Placeholder 3">
            <a:extLst>
              <a:ext uri="{FF2B5EF4-FFF2-40B4-BE49-F238E27FC236}">
                <a16:creationId xmlns:a16="http://schemas.microsoft.com/office/drawing/2014/main" id="{849248F1-F84A-BE4B-A15B-634C6980A224}"/>
              </a:ext>
            </a:extLst>
          </p:cNvPr>
          <p:cNvSpPr>
            <a:spLocks noGrp="1"/>
          </p:cNvSpPr>
          <p:nvPr>
            <p:ph idx="1"/>
          </p:nvPr>
        </p:nvSpPr>
        <p:spPr>
          <a:xfrm>
            <a:off x="921175" y="1666933"/>
            <a:ext cx="10880681" cy="4637405"/>
          </a:xfrm>
          <a:prstGeom prst="rect">
            <a:avLst/>
          </a:prstGeom>
        </p:spPr>
        <p:txBody>
          <a:bodyPr>
            <a:normAutofit/>
          </a:bodyPr>
          <a:lstStyle/>
          <a:p>
            <a:pPr marL="118530" indent="0" algn="ctr">
              <a:buNone/>
            </a:pPr>
            <a:r>
              <a:rPr lang="en-GB" sz="2133" i="1" dirty="0"/>
              <a:t>“Rehabilitation and exercise interventions reduce the negative impact of treatment-related symptoms and improve function of individuals living with and beyond cancer”</a:t>
            </a:r>
            <a:endParaRPr lang="en-US" sz="2133" i="1" dirty="0"/>
          </a:p>
        </p:txBody>
      </p:sp>
      <p:sp>
        <p:nvSpPr>
          <p:cNvPr id="15" name="TextBox 14">
            <a:extLst>
              <a:ext uri="{FF2B5EF4-FFF2-40B4-BE49-F238E27FC236}">
                <a16:creationId xmlns:a16="http://schemas.microsoft.com/office/drawing/2014/main" id="{9AAF7AA8-E6F0-F84D-89B6-EBC2A96CE05A}"/>
              </a:ext>
            </a:extLst>
          </p:cNvPr>
          <p:cNvSpPr txBox="1"/>
          <p:nvPr/>
        </p:nvSpPr>
        <p:spPr>
          <a:xfrm>
            <a:off x="2678138" y="5417842"/>
            <a:ext cx="3226907" cy="1015663"/>
          </a:xfrm>
          <a:prstGeom prst="rect">
            <a:avLst/>
          </a:prstGeom>
          <a:noFill/>
        </p:spPr>
        <p:txBody>
          <a:bodyPr wrap="square" rtlCol="0">
            <a:spAutoFit/>
          </a:bodyPr>
          <a:lstStyle/>
          <a:p>
            <a:pPr algn="ctr"/>
            <a:r>
              <a:rPr lang="en-US" sz="2000" dirty="0">
                <a:solidFill>
                  <a:srgbClr val="000000"/>
                </a:solidFill>
              </a:rPr>
              <a:t>Up to 90% of people affected by cancer have rehabilitation needs </a:t>
            </a:r>
          </a:p>
        </p:txBody>
      </p:sp>
      <p:sp>
        <p:nvSpPr>
          <p:cNvPr id="16" name="TextBox 15">
            <a:extLst>
              <a:ext uri="{FF2B5EF4-FFF2-40B4-BE49-F238E27FC236}">
                <a16:creationId xmlns:a16="http://schemas.microsoft.com/office/drawing/2014/main" id="{60C7CAB7-D41A-934C-9F21-2DB282923A72}"/>
              </a:ext>
            </a:extLst>
          </p:cNvPr>
          <p:cNvSpPr txBox="1"/>
          <p:nvPr/>
        </p:nvSpPr>
        <p:spPr>
          <a:xfrm>
            <a:off x="6155633" y="5417844"/>
            <a:ext cx="3226907" cy="1015663"/>
          </a:xfrm>
          <a:prstGeom prst="rect">
            <a:avLst/>
          </a:prstGeom>
          <a:noFill/>
        </p:spPr>
        <p:txBody>
          <a:bodyPr wrap="square" rtlCol="0">
            <a:spAutoFit/>
          </a:bodyPr>
          <a:lstStyle/>
          <a:p>
            <a:pPr algn="ctr"/>
            <a:r>
              <a:rPr lang="en-US" sz="2000" dirty="0">
                <a:solidFill>
                  <a:srgbClr val="000000"/>
                </a:solidFill>
              </a:rPr>
              <a:t>Less than 2% have rehabilitation needs addressed </a:t>
            </a:r>
          </a:p>
        </p:txBody>
      </p:sp>
      <p:sp>
        <p:nvSpPr>
          <p:cNvPr id="17" name="TextBox 16">
            <a:extLst>
              <a:ext uri="{FF2B5EF4-FFF2-40B4-BE49-F238E27FC236}">
                <a16:creationId xmlns:a16="http://schemas.microsoft.com/office/drawing/2014/main" id="{D66B715A-0679-DD49-A0ED-B2A7DB411891}"/>
              </a:ext>
            </a:extLst>
          </p:cNvPr>
          <p:cNvSpPr txBox="1"/>
          <p:nvPr/>
        </p:nvSpPr>
        <p:spPr>
          <a:xfrm>
            <a:off x="0" y="6595115"/>
            <a:ext cx="12192000" cy="261610"/>
          </a:xfrm>
          <a:prstGeom prst="rect">
            <a:avLst/>
          </a:prstGeom>
          <a:noFill/>
        </p:spPr>
        <p:txBody>
          <a:bodyPr wrap="square" rtlCol="0">
            <a:spAutoFit/>
          </a:bodyPr>
          <a:lstStyle/>
          <a:p>
            <a:pPr algn="ctr"/>
            <a:r>
              <a:rPr lang="en-GB" sz="1100" dirty="0" err="1">
                <a:solidFill>
                  <a:srgbClr val="000000"/>
                </a:solidFill>
              </a:rPr>
              <a:t>Cheville</a:t>
            </a:r>
            <a:r>
              <a:rPr lang="en-GB" sz="1100" dirty="0">
                <a:solidFill>
                  <a:srgbClr val="000000"/>
                </a:solidFill>
              </a:rPr>
              <a:t> et al. </a:t>
            </a:r>
            <a:r>
              <a:rPr lang="en-GB" sz="1100" i="1" dirty="0">
                <a:solidFill>
                  <a:srgbClr val="000000"/>
                </a:solidFill>
              </a:rPr>
              <a:t>J </a:t>
            </a:r>
            <a:r>
              <a:rPr lang="en-GB" sz="1100" i="1" dirty="0" err="1">
                <a:solidFill>
                  <a:srgbClr val="000000"/>
                </a:solidFill>
              </a:rPr>
              <a:t>Clin</a:t>
            </a:r>
            <a:r>
              <a:rPr lang="en-GB" sz="1100" i="1" dirty="0">
                <a:solidFill>
                  <a:srgbClr val="000000"/>
                </a:solidFill>
              </a:rPr>
              <a:t> Oncol</a:t>
            </a:r>
            <a:r>
              <a:rPr lang="en-GB" sz="1100" dirty="0">
                <a:solidFill>
                  <a:srgbClr val="000000"/>
                </a:solidFill>
              </a:rPr>
              <a:t>. 2008; 26; </a:t>
            </a:r>
            <a:r>
              <a:rPr lang="en-GB" sz="1100" dirty="0" err="1">
                <a:solidFill>
                  <a:srgbClr val="000000"/>
                </a:solidFill>
              </a:rPr>
              <a:t>Pergolotti</a:t>
            </a:r>
            <a:r>
              <a:rPr lang="en-GB" sz="1100" dirty="0">
                <a:solidFill>
                  <a:srgbClr val="000000"/>
                </a:solidFill>
              </a:rPr>
              <a:t> et al. </a:t>
            </a:r>
            <a:r>
              <a:rPr lang="en-GB" sz="1100" i="1" dirty="0">
                <a:solidFill>
                  <a:srgbClr val="000000"/>
                </a:solidFill>
              </a:rPr>
              <a:t>J </a:t>
            </a:r>
            <a:r>
              <a:rPr lang="en-GB" sz="1100" i="1" dirty="0" err="1">
                <a:solidFill>
                  <a:srgbClr val="000000"/>
                </a:solidFill>
              </a:rPr>
              <a:t>Geriatr</a:t>
            </a:r>
            <a:r>
              <a:rPr lang="en-GB" sz="1100" i="1" dirty="0">
                <a:solidFill>
                  <a:srgbClr val="000000"/>
                </a:solidFill>
              </a:rPr>
              <a:t> Oncol</a:t>
            </a:r>
            <a:r>
              <a:rPr lang="en-GB" sz="1100" dirty="0">
                <a:solidFill>
                  <a:srgbClr val="000000"/>
                </a:solidFill>
              </a:rPr>
              <a:t>. 2015; 6; Schmitz et al. </a:t>
            </a:r>
            <a:r>
              <a:rPr lang="en-GB" sz="1100" i="1" dirty="0">
                <a:solidFill>
                  <a:srgbClr val="000000"/>
                </a:solidFill>
              </a:rPr>
              <a:t>Cancer</a:t>
            </a:r>
            <a:r>
              <a:rPr lang="en-GB" sz="1100" dirty="0">
                <a:solidFill>
                  <a:srgbClr val="000000"/>
                </a:solidFill>
              </a:rPr>
              <a:t>. 2012; 118(s 8); Stout et al. </a:t>
            </a:r>
            <a:r>
              <a:rPr lang="en-GB" sz="1100" i="1" dirty="0">
                <a:solidFill>
                  <a:srgbClr val="000000"/>
                </a:solidFill>
              </a:rPr>
              <a:t>CA Cancer J Clin.</a:t>
            </a:r>
            <a:r>
              <a:rPr lang="en-GB" sz="1100" dirty="0">
                <a:solidFill>
                  <a:srgbClr val="000000"/>
                </a:solidFill>
              </a:rPr>
              <a:t>2021; 71:2; Thorsen et al. </a:t>
            </a:r>
            <a:r>
              <a:rPr lang="en-GB" sz="1100" i="1" dirty="0">
                <a:solidFill>
                  <a:srgbClr val="000000"/>
                </a:solidFill>
              </a:rPr>
              <a:t>Acta Oncol</a:t>
            </a:r>
            <a:r>
              <a:rPr lang="en-GB" sz="1100" dirty="0">
                <a:solidFill>
                  <a:srgbClr val="000000"/>
                </a:solidFill>
              </a:rPr>
              <a:t>. 2011; 50.</a:t>
            </a:r>
            <a:endParaRPr lang="en-US" sz="1100" dirty="0">
              <a:solidFill>
                <a:srgbClr val="000000"/>
              </a:solidFill>
            </a:endParaRPr>
          </a:p>
        </p:txBody>
      </p:sp>
      <p:pic>
        <p:nvPicPr>
          <p:cNvPr id="8" name="Picture 7">
            <a:extLst>
              <a:ext uri="{FF2B5EF4-FFF2-40B4-BE49-F238E27FC236}">
                <a16:creationId xmlns:a16="http://schemas.microsoft.com/office/drawing/2014/main" id="{5C14AD09-93F1-A14A-BB1F-7E4500A2B77A}"/>
              </a:ext>
            </a:extLst>
          </p:cNvPr>
          <p:cNvPicPr>
            <a:picLocks noChangeAspect="1"/>
          </p:cNvPicPr>
          <p:nvPr/>
        </p:nvPicPr>
        <p:blipFill>
          <a:blip r:embed="rId3">
            <a:duotone>
              <a:schemeClr val="accent4">
                <a:shade val="45000"/>
                <a:satMod val="135000"/>
              </a:schemeClr>
              <a:prstClr val="white"/>
            </a:duotone>
          </a:blip>
          <a:stretch>
            <a:fillRect/>
          </a:stretch>
        </p:blipFill>
        <p:spPr>
          <a:xfrm>
            <a:off x="6605849" y="2495013"/>
            <a:ext cx="2475566" cy="2938973"/>
          </a:xfrm>
          <a:prstGeom prst="rect">
            <a:avLst/>
          </a:prstGeom>
        </p:spPr>
      </p:pic>
      <p:pic>
        <p:nvPicPr>
          <p:cNvPr id="9" name="Content Placeholder 17">
            <a:extLst>
              <a:ext uri="{FF2B5EF4-FFF2-40B4-BE49-F238E27FC236}">
                <a16:creationId xmlns:a16="http://schemas.microsoft.com/office/drawing/2014/main" id="{0123781B-9F13-3D4E-B4F6-2005B51C45E8}"/>
              </a:ext>
            </a:extLst>
          </p:cNvPr>
          <p:cNvPicPr>
            <a:picLocks noChangeAspect="1"/>
          </p:cNvPicPr>
          <p:nvPr/>
        </p:nvPicPr>
        <p:blipFill>
          <a:blip r:embed="rId4">
            <a:duotone>
              <a:schemeClr val="accent4">
                <a:shade val="45000"/>
                <a:satMod val="135000"/>
              </a:schemeClr>
              <a:prstClr val="white"/>
            </a:duotone>
          </a:blip>
          <a:stretch>
            <a:fillRect/>
          </a:stretch>
        </p:blipFill>
        <p:spPr>
          <a:xfrm>
            <a:off x="3058511" y="2495013"/>
            <a:ext cx="2475566" cy="2938973"/>
          </a:xfrm>
          <a:prstGeom prst="rect">
            <a:avLst/>
          </a:prstGeom>
        </p:spPr>
      </p:pic>
    </p:spTree>
    <p:extLst>
      <p:ext uri="{BB962C8B-B14F-4D97-AF65-F5344CB8AC3E}">
        <p14:creationId xmlns:p14="http://schemas.microsoft.com/office/powerpoint/2010/main" val="186694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FEDE0-223A-FB48-AE0B-80F195FFD813}"/>
              </a:ext>
            </a:extLst>
          </p:cNvPr>
          <p:cNvSpPr>
            <a:spLocks noGrp="1"/>
          </p:cNvSpPr>
          <p:nvPr>
            <p:ph type="title"/>
          </p:nvPr>
        </p:nvSpPr>
        <p:spPr/>
        <p:txBody>
          <a:bodyPr/>
          <a:lstStyle/>
          <a:p>
            <a:r>
              <a:rPr lang="en-US" dirty="0"/>
              <a:t>Rehabilitation improves Quality of Life</a:t>
            </a:r>
          </a:p>
        </p:txBody>
      </p:sp>
      <p:sp>
        <p:nvSpPr>
          <p:cNvPr id="3" name="Content Placeholder 2">
            <a:extLst>
              <a:ext uri="{FF2B5EF4-FFF2-40B4-BE49-F238E27FC236}">
                <a16:creationId xmlns:a16="http://schemas.microsoft.com/office/drawing/2014/main" id="{BC0A6717-CC2C-8548-8D22-1B7DA981245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D565238-E402-8440-85C7-CAEC9E7A2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21" y="1662523"/>
            <a:ext cx="8135007" cy="4911702"/>
          </a:xfrm>
          <a:prstGeom prst="rect">
            <a:avLst/>
          </a:prstGeom>
        </p:spPr>
      </p:pic>
      <p:pic>
        <p:nvPicPr>
          <p:cNvPr id="5" name="Picture 4">
            <a:extLst>
              <a:ext uri="{FF2B5EF4-FFF2-40B4-BE49-F238E27FC236}">
                <a16:creationId xmlns:a16="http://schemas.microsoft.com/office/drawing/2014/main" id="{110FBA83-3D1D-F342-9EF1-28219C77A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1862" y="1608086"/>
            <a:ext cx="5743656" cy="2191406"/>
          </a:xfrm>
          <a:prstGeom prst="rect">
            <a:avLst/>
          </a:prstGeom>
        </p:spPr>
      </p:pic>
      <p:sp>
        <p:nvSpPr>
          <p:cNvPr id="6" name="TextBox 5">
            <a:extLst>
              <a:ext uri="{FF2B5EF4-FFF2-40B4-BE49-F238E27FC236}">
                <a16:creationId xmlns:a16="http://schemas.microsoft.com/office/drawing/2014/main" id="{DC0F3BA7-EEE8-BB46-999F-2D52800978B6}"/>
              </a:ext>
            </a:extLst>
          </p:cNvPr>
          <p:cNvSpPr txBox="1"/>
          <p:nvPr/>
        </p:nvSpPr>
        <p:spPr>
          <a:xfrm>
            <a:off x="3657600" y="6564858"/>
            <a:ext cx="4876800" cy="261610"/>
          </a:xfrm>
          <a:prstGeom prst="rect">
            <a:avLst/>
          </a:prstGeom>
          <a:noFill/>
          <a:ln>
            <a:noFill/>
          </a:ln>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ctr"/>
            <a:r>
              <a:rPr lang="en-GB" sz="1100" dirty="0">
                <a:solidFill>
                  <a:srgbClr val="212529"/>
                </a:solidFill>
                <a:latin typeface="Calibri"/>
                <a:ea typeface="+mn-lt"/>
                <a:cs typeface="+mn-lt"/>
              </a:rPr>
              <a:t> Sleight </a:t>
            </a:r>
            <a:r>
              <a:rPr lang="en-GB" sz="1100" i="1" dirty="0">
                <a:solidFill>
                  <a:srgbClr val="212529"/>
                </a:solidFill>
                <a:latin typeface="Calibri"/>
                <a:ea typeface="+mn-lt"/>
                <a:cs typeface="+mn-lt"/>
              </a:rPr>
              <a:t>et</a:t>
            </a:r>
            <a:r>
              <a:rPr lang="en-GB" sz="1100" dirty="0">
                <a:solidFill>
                  <a:srgbClr val="212529"/>
                </a:solidFill>
                <a:latin typeface="Calibri"/>
                <a:ea typeface="+mn-lt"/>
                <a:cs typeface="+mn-lt"/>
              </a:rPr>
              <a:t> </a:t>
            </a:r>
            <a:r>
              <a:rPr lang="en-GB" sz="1100" i="1" dirty="0">
                <a:solidFill>
                  <a:srgbClr val="212529"/>
                </a:solidFill>
                <a:latin typeface="Calibri"/>
                <a:ea typeface="+mn-lt"/>
                <a:cs typeface="+mn-lt"/>
              </a:rPr>
              <a:t>al., Archives of Physical Medicine &amp; Rehabilitation</a:t>
            </a:r>
            <a:r>
              <a:rPr lang="en-GB" sz="1100" dirty="0">
                <a:solidFill>
                  <a:srgbClr val="212529"/>
                </a:solidFill>
                <a:latin typeface="Calibri"/>
                <a:ea typeface="+mn-lt"/>
                <a:cs typeface="+mn-lt"/>
              </a:rPr>
              <a:t> 2022 103(9)</a:t>
            </a:r>
            <a:endParaRPr lang="en-GB" sz="1100" dirty="0">
              <a:solidFill>
                <a:srgbClr val="222222"/>
              </a:solidFill>
              <a:latin typeface="Calibri"/>
              <a:ea typeface="+mn-lt"/>
              <a:cs typeface="+mn-lt"/>
            </a:endParaRPr>
          </a:p>
        </p:txBody>
      </p:sp>
    </p:spTree>
    <p:extLst>
      <p:ext uri="{BB962C8B-B14F-4D97-AF65-F5344CB8AC3E}">
        <p14:creationId xmlns:p14="http://schemas.microsoft.com/office/powerpoint/2010/main" val="368338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64A9F-380A-3318-0192-145975FDE99B}"/>
              </a:ext>
            </a:extLst>
          </p:cNvPr>
          <p:cNvSpPr>
            <a:spLocks noGrp="1"/>
          </p:cNvSpPr>
          <p:nvPr>
            <p:ph type="title"/>
          </p:nvPr>
        </p:nvSpPr>
        <p:spPr/>
        <p:txBody>
          <a:bodyPr>
            <a:normAutofit/>
          </a:bodyPr>
          <a:lstStyle/>
          <a:p>
            <a:r>
              <a:rPr lang="en-GB" dirty="0">
                <a:cs typeface="Calibri Light"/>
              </a:rPr>
              <a:t>Physical Activity in Myeloma</a:t>
            </a:r>
            <a:endParaRPr lang="en-GB" dirty="0">
              <a:ea typeface="Calibri Light"/>
              <a:cs typeface="Calibri Light"/>
            </a:endParaRPr>
          </a:p>
        </p:txBody>
      </p:sp>
      <p:sp>
        <p:nvSpPr>
          <p:cNvPr id="5" name="Text Placeholder 2">
            <a:extLst>
              <a:ext uri="{FF2B5EF4-FFF2-40B4-BE49-F238E27FC236}">
                <a16:creationId xmlns:a16="http://schemas.microsoft.com/office/drawing/2014/main" id="{5F54F487-5C0D-74A0-4BC4-4A2953A66D26}"/>
              </a:ext>
            </a:extLst>
          </p:cNvPr>
          <p:cNvSpPr txBox="1">
            <a:spLocks/>
          </p:cNvSpPr>
          <p:nvPr/>
        </p:nvSpPr>
        <p:spPr>
          <a:xfrm>
            <a:off x="1297832" y="1550688"/>
            <a:ext cx="9596335" cy="616087"/>
          </a:xfrm>
          <a:prstGeom prst="rect">
            <a:avLst/>
          </a:prstGeom>
        </p:spPr>
        <p:txBody>
          <a:bodyPr lIns="91440" tIns="45720" rIns="91440" bIns="45720" anchor="ctr"/>
          <a:lst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lgn="ctr">
              <a:buNone/>
            </a:pPr>
            <a:r>
              <a:rPr lang="en-US" sz="2000" dirty="0">
                <a:solidFill>
                  <a:srgbClr val="212121"/>
                </a:solidFill>
              </a:rPr>
              <a:t>Greater physical activity in people with myeloma has been associated with</a:t>
            </a:r>
            <a:endParaRPr lang="en-US" sz="2000" dirty="0">
              <a:solidFill>
                <a:srgbClr val="212121"/>
              </a:solidFill>
              <a:ea typeface="Calibri"/>
              <a:cs typeface="Calibri"/>
            </a:endParaRPr>
          </a:p>
        </p:txBody>
      </p:sp>
      <p:pic>
        <p:nvPicPr>
          <p:cNvPr id="7" name="Picture 6" descr="A group of people standing together&#10;&#10;Description automatically generated">
            <a:extLst>
              <a:ext uri="{FF2B5EF4-FFF2-40B4-BE49-F238E27FC236}">
                <a16:creationId xmlns:a16="http://schemas.microsoft.com/office/drawing/2014/main" id="{94FD39B1-1F84-500C-11DC-C29E3ACC24E3}"/>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6896" b="6896"/>
          <a:stretch/>
        </p:blipFill>
        <p:spPr>
          <a:xfrm>
            <a:off x="4494000" y="2048316"/>
            <a:ext cx="3204000" cy="2294064"/>
          </a:xfrm>
          <a:prstGeom prst="rect">
            <a:avLst/>
          </a:prstGeom>
        </p:spPr>
      </p:pic>
      <p:pic>
        <p:nvPicPr>
          <p:cNvPr id="11" name="Picture 10" descr="A group of people raising their hands&#10;&#10;Description automatically generated">
            <a:extLst>
              <a:ext uri="{FF2B5EF4-FFF2-40B4-BE49-F238E27FC236}">
                <a16:creationId xmlns:a16="http://schemas.microsoft.com/office/drawing/2014/main" id="{BED326AA-B15E-BDAC-C645-0543172F063D}"/>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195693" y="2210652"/>
            <a:ext cx="3203812" cy="2135875"/>
          </a:xfrm>
          <a:prstGeom prst="rect">
            <a:avLst/>
          </a:prstGeom>
        </p:spPr>
      </p:pic>
      <p:sp>
        <p:nvSpPr>
          <p:cNvPr id="15" name="TextBox 14">
            <a:extLst>
              <a:ext uri="{FF2B5EF4-FFF2-40B4-BE49-F238E27FC236}">
                <a16:creationId xmlns:a16="http://schemas.microsoft.com/office/drawing/2014/main" id="{D908AC57-D7DB-8483-0CAD-4C76FB0F1842}"/>
              </a:ext>
            </a:extLst>
          </p:cNvPr>
          <p:cNvSpPr txBox="1"/>
          <p:nvPr/>
        </p:nvSpPr>
        <p:spPr>
          <a:xfrm>
            <a:off x="1391786" y="2276806"/>
            <a:ext cx="2811439" cy="461665"/>
          </a:xfrm>
          <a:prstGeom prst="rect">
            <a:avLst/>
          </a:prstGeom>
          <a:noFill/>
        </p:spPr>
        <p:txBody>
          <a:bodyPr wrap="square" rtlCol="0">
            <a:spAutoFit/>
          </a:bodyPr>
          <a:lstStyle/>
          <a:p>
            <a:pPr algn="ctr"/>
            <a:r>
              <a:rPr lang="en-US" sz="2400" b="1" dirty="0">
                <a:solidFill>
                  <a:schemeClr val="tx2"/>
                </a:solidFill>
              </a:rPr>
              <a:t>Lower Fatigue</a:t>
            </a:r>
          </a:p>
        </p:txBody>
      </p:sp>
      <p:pic>
        <p:nvPicPr>
          <p:cNvPr id="18" name="Picture 17" descr="A white bottle with blue and white pills on top&#10;&#10;Description automatically generated">
            <a:extLst>
              <a:ext uri="{FF2B5EF4-FFF2-40B4-BE49-F238E27FC236}">
                <a16:creationId xmlns:a16="http://schemas.microsoft.com/office/drawing/2014/main" id="{5CBE2740-CB3F-18CB-1017-1F82DA4E6344}"/>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t="27800" b="5537"/>
          <a:stretch/>
        </p:blipFill>
        <p:spPr>
          <a:xfrm>
            <a:off x="7821523" y="2208579"/>
            <a:ext cx="3204000" cy="2135875"/>
          </a:xfrm>
          <a:prstGeom prst="rect">
            <a:avLst/>
          </a:prstGeom>
        </p:spPr>
      </p:pic>
      <p:sp>
        <p:nvSpPr>
          <p:cNvPr id="20" name="TextBox 19">
            <a:extLst>
              <a:ext uri="{FF2B5EF4-FFF2-40B4-BE49-F238E27FC236}">
                <a16:creationId xmlns:a16="http://schemas.microsoft.com/office/drawing/2014/main" id="{579D5C87-2F0D-7934-9A25-B789D98551B8}"/>
              </a:ext>
            </a:extLst>
          </p:cNvPr>
          <p:cNvSpPr txBox="1"/>
          <p:nvPr/>
        </p:nvSpPr>
        <p:spPr>
          <a:xfrm>
            <a:off x="8017803" y="2208579"/>
            <a:ext cx="2811439" cy="830997"/>
          </a:xfrm>
          <a:prstGeom prst="rect">
            <a:avLst/>
          </a:prstGeom>
          <a:noFill/>
        </p:spPr>
        <p:txBody>
          <a:bodyPr wrap="square" rtlCol="0">
            <a:spAutoFit/>
          </a:bodyPr>
          <a:lstStyle/>
          <a:p>
            <a:pPr algn="ctr"/>
            <a:r>
              <a:rPr lang="en-US" sz="2400" b="1" dirty="0">
                <a:solidFill>
                  <a:schemeClr val="tx2"/>
                </a:solidFill>
              </a:rPr>
              <a:t>Fewer Comorbidities</a:t>
            </a:r>
          </a:p>
        </p:txBody>
      </p:sp>
      <p:sp>
        <p:nvSpPr>
          <p:cNvPr id="22" name="TextBox 21">
            <a:extLst>
              <a:ext uri="{FF2B5EF4-FFF2-40B4-BE49-F238E27FC236}">
                <a16:creationId xmlns:a16="http://schemas.microsoft.com/office/drawing/2014/main" id="{10CB61EB-070E-2027-4418-ADA7724B018D}"/>
              </a:ext>
            </a:extLst>
          </p:cNvPr>
          <p:cNvSpPr txBox="1"/>
          <p:nvPr/>
        </p:nvSpPr>
        <p:spPr>
          <a:xfrm>
            <a:off x="4493999" y="3511383"/>
            <a:ext cx="3204001" cy="830997"/>
          </a:xfrm>
          <a:prstGeom prst="rect">
            <a:avLst/>
          </a:prstGeom>
          <a:noFill/>
        </p:spPr>
        <p:txBody>
          <a:bodyPr wrap="square" rtlCol="0">
            <a:spAutoFit/>
          </a:bodyPr>
          <a:lstStyle/>
          <a:p>
            <a:pPr algn="ctr"/>
            <a:r>
              <a:rPr lang="en-US" sz="2400" b="1" dirty="0">
                <a:solidFill>
                  <a:schemeClr val="tx2"/>
                </a:solidFill>
              </a:rPr>
              <a:t>Better </a:t>
            </a:r>
          </a:p>
          <a:p>
            <a:pPr algn="ctr"/>
            <a:r>
              <a:rPr lang="en-US" sz="2400" b="1" dirty="0">
                <a:solidFill>
                  <a:schemeClr val="tx2"/>
                </a:solidFill>
              </a:rPr>
              <a:t>Quality of Life</a:t>
            </a:r>
          </a:p>
        </p:txBody>
      </p:sp>
      <p:pic>
        <p:nvPicPr>
          <p:cNvPr id="24" name="Picture 23" descr="A table with pills and bottles on it&#10;&#10;Description automatically generated">
            <a:extLst>
              <a:ext uri="{FF2B5EF4-FFF2-40B4-BE49-F238E27FC236}">
                <a16:creationId xmlns:a16="http://schemas.microsoft.com/office/drawing/2014/main" id="{3896A67A-6EDF-6B2B-701C-3B883A67B01C}"/>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a:off x="1195505" y="4436677"/>
            <a:ext cx="3204000" cy="2131728"/>
          </a:xfrm>
          <a:prstGeom prst="rect">
            <a:avLst/>
          </a:prstGeom>
        </p:spPr>
      </p:pic>
      <p:sp>
        <p:nvSpPr>
          <p:cNvPr id="26" name="TextBox 25">
            <a:extLst>
              <a:ext uri="{FF2B5EF4-FFF2-40B4-BE49-F238E27FC236}">
                <a16:creationId xmlns:a16="http://schemas.microsoft.com/office/drawing/2014/main" id="{1ED742DC-ED62-BBFF-D0A4-0CCF74856C7B}"/>
              </a:ext>
            </a:extLst>
          </p:cNvPr>
          <p:cNvSpPr txBox="1"/>
          <p:nvPr/>
        </p:nvSpPr>
        <p:spPr>
          <a:xfrm>
            <a:off x="1391786" y="5757171"/>
            <a:ext cx="2811439" cy="830997"/>
          </a:xfrm>
          <a:prstGeom prst="rect">
            <a:avLst/>
          </a:prstGeom>
          <a:noFill/>
        </p:spPr>
        <p:txBody>
          <a:bodyPr wrap="square" rtlCol="0">
            <a:spAutoFit/>
          </a:bodyPr>
          <a:lstStyle/>
          <a:p>
            <a:pPr algn="ctr"/>
            <a:r>
              <a:rPr lang="en-US" sz="2400" b="1" dirty="0">
                <a:ln w="3175">
                  <a:noFill/>
                </a:ln>
                <a:solidFill>
                  <a:schemeClr val="tx2"/>
                </a:solidFill>
              </a:rPr>
              <a:t>Fewer Treatment Side-effects</a:t>
            </a:r>
          </a:p>
        </p:txBody>
      </p:sp>
      <p:pic>
        <p:nvPicPr>
          <p:cNvPr id="28" name="Picture 27" descr="A close-up of a iv drip&#10;&#10;Description automatically generated">
            <a:extLst>
              <a:ext uri="{FF2B5EF4-FFF2-40B4-BE49-F238E27FC236}">
                <a16:creationId xmlns:a16="http://schemas.microsoft.com/office/drawing/2014/main" id="{07E0547E-3455-3822-7046-8689FD0CCDF7}"/>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b="2634"/>
          <a:stretch/>
        </p:blipFill>
        <p:spPr>
          <a:xfrm>
            <a:off x="4510018" y="4436677"/>
            <a:ext cx="3204000" cy="2131728"/>
          </a:xfrm>
          <a:prstGeom prst="rect">
            <a:avLst/>
          </a:prstGeom>
        </p:spPr>
      </p:pic>
      <p:sp>
        <p:nvSpPr>
          <p:cNvPr id="30" name="TextBox 29">
            <a:extLst>
              <a:ext uri="{FF2B5EF4-FFF2-40B4-BE49-F238E27FC236}">
                <a16:creationId xmlns:a16="http://schemas.microsoft.com/office/drawing/2014/main" id="{A4D1E237-59A1-EAA4-5228-4C26F1F1BBF2}"/>
              </a:ext>
            </a:extLst>
          </p:cNvPr>
          <p:cNvSpPr txBox="1"/>
          <p:nvPr/>
        </p:nvSpPr>
        <p:spPr>
          <a:xfrm>
            <a:off x="4510018" y="5407602"/>
            <a:ext cx="3204001" cy="1200329"/>
          </a:xfrm>
          <a:prstGeom prst="rect">
            <a:avLst/>
          </a:prstGeom>
          <a:noFill/>
        </p:spPr>
        <p:txBody>
          <a:bodyPr wrap="square" rtlCol="0">
            <a:spAutoFit/>
          </a:bodyPr>
          <a:lstStyle/>
          <a:p>
            <a:pPr algn="ctr"/>
            <a:r>
              <a:rPr lang="en-US" sz="2400" b="1" dirty="0">
                <a:solidFill>
                  <a:schemeClr val="tx2"/>
                </a:solidFill>
              </a:rPr>
              <a:t>Better Treatment Tolerance/Less Dose Reductions</a:t>
            </a:r>
          </a:p>
        </p:txBody>
      </p:sp>
      <p:pic>
        <p:nvPicPr>
          <p:cNvPr id="32" name="Picture 31" descr="A hospital bed with a monitor&#10;&#10;Description automatically generated">
            <a:extLst>
              <a:ext uri="{FF2B5EF4-FFF2-40B4-BE49-F238E27FC236}">
                <a16:creationId xmlns:a16="http://schemas.microsoft.com/office/drawing/2014/main" id="{1139458C-8A42-1C97-776C-36C90767E3B7}"/>
              </a:ext>
            </a:extLst>
          </p:cNvPr>
          <p:cNvPicPr>
            <a:picLocks noChangeAspect="1"/>
          </p:cNvPicPr>
          <p:nvPr/>
        </p:nvPicPr>
        <p:blipFill rotWithShape="1">
          <a:blip r:embed="rId7">
            <a:alphaModFix amt="50000"/>
            <a:extLst>
              <a:ext uri="{28A0092B-C50C-407E-A947-70E740481C1C}">
                <a14:useLocalDpi xmlns:a14="http://schemas.microsoft.com/office/drawing/2010/main" val="0"/>
              </a:ext>
            </a:extLst>
          </a:blip>
          <a:srcRect l="7715" r="7715"/>
          <a:stretch/>
        </p:blipFill>
        <p:spPr>
          <a:xfrm>
            <a:off x="7821522" y="4436677"/>
            <a:ext cx="3204000" cy="2131728"/>
          </a:xfrm>
          <a:prstGeom prst="rect">
            <a:avLst/>
          </a:prstGeom>
        </p:spPr>
      </p:pic>
      <p:sp>
        <p:nvSpPr>
          <p:cNvPr id="34" name="TextBox 33">
            <a:extLst>
              <a:ext uri="{FF2B5EF4-FFF2-40B4-BE49-F238E27FC236}">
                <a16:creationId xmlns:a16="http://schemas.microsoft.com/office/drawing/2014/main" id="{AB53968F-5228-8AC6-4285-E8CD9F5B0AC4}"/>
              </a:ext>
            </a:extLst>
          </p:cNvPr>
          <p:cNvSpPr txBox="1"/>
          <p:nvPr/>
        </p:nvSpPr>
        <p:spPr>
          <a:xfrm>
            <a:off x="8017803" y="5714927"/>
            <a:ext cx="2811439" cy="830997"/>
          </a:xfrm>
          <a:prstGeom prst="rect">
            <a:avLst/>
          </a:prstGeom>
          <a:noFill/>
        </p:spPr>
        <p:txBody>
          <a:bodyPr wrap="square" rtlCol="0">
            <a:spAutoFit/>
          </a:bodyPr>
          <a:lstStyle/>
          <a:p>
            <a:pPr algn="ctr"/>
            <a:r>
              <a:rPr lang="en-US" sz="2400" b="1" dirty="0">
                <a:ln w="3175">
                  <a:noFill/>
                </a:ln>
                <a:solidFill>
                  <a:schemeClr val="tx2"/>
                </a:solidFill>
              </a:rPr>
              <a:t>Less Time in Hospital</a:t>
            </a:r>
          </a:p>
        </p:txBody>
      </p:sp>
      <p:sp>
        <p:nvSpPr>
          <p:cNvPr id="36" name="TextBox 35">
            <a:extLst>
              <a:ext uri="{FF2B5EF4-FFF2-40B4-BE49-F238E27FC236}">
                <a16:creationId xmlns:a16="http://schemas.microsoft.com/office/drawing/2014/main" id="{CF011634-30BA-BB26-C466-C576852BDB38}"/>
              </a:ext>
            </a:extLst>
          </p:cNvPr>
          <p:cNvSpPr txBox="1"/>
          <p:nvPr/>
        </p:nvSpPr>
        <p:spPr>
          <a:xfrm>
            <a:off x="-2525" y="6588441"/>
            <a:ext cx="12194524" cy="261610"/>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r"/>
            <a:r>
              <a:rPr lang="en-GB" sz="1100" dirty="0">
                <a:solidFill>
                  <a:srgbClr val="212121"/>
                </a:solidFill>
                <a:latin typeface="+mj-lt"/>
                <a:ea typeface="+mn-lt"/>
                <a:cs typeface="Calibri" panose="020F0502020204030204" pitchFamily="34" charset="0"/>
              </a:rPr>
              <a:t>Moller </a:t>
            </a:r>
            <a:r>
              <a:rPr lang="en-GB" sz="1100" i="1" dirty="0">
                <a:solidFill>
                  <a:srgbClr val="212121"/>
                </a:solidFill>
                <a:latin typeface="+mj-lt"/>
                <a:ea typeface="+mn-lt"/>
                <a:cs typeface="Calibri" panose="020F0502020204030204" pitchFamily="34" charset="0"/>
              </a:rPr>
              <a:t>et al.,</a:t>
            </a:r>
            <a:r>
              <a:rPr lang="en-GB" sz="1100" dirty="0">
                <a:solidFill>
                  <a:srgbClr val="212121"/>
                </a:solidFill>
                <a:latin typeface="+mj-lt"/>
                <a:ea typeface="+mn-lt"/>
                <a:cs typeface="Calibri" panose="020F0502020204030204" pitchFamily="34" charset="0"/>
              </a:rPr>
              <a:t> Journal of Geriatric Oncology 2021 12(4): 521–530; </a:t>
            </a:r>
            <a:r>
              <a:rPr lang="en-GB" sz="1100" dirty="0" err="1">
                <a:solidFill>
                  <a:srgbClr val="212121"/>
                </a:solidFill>
                <a:latin typeface="+mj-lt"/>
                <a:ea typeface="+mn-lt"/>
                <a:cs typeface="Calibri" panose="020F0502020204030204" pitchFamily="34" charset="0"/>
              </a:rPr>
              <a:t>Servadio</a:t>
            </a:r>
            <a:r>
              <a:rPr lang="en-GB" sz="1100" dirty="0">
                <a:solidFill>
                  <a:srgbClr val="212121"/>
                </a:solidFill>
                <a:latin typeface="+mj-lt"/>
                <a:ea typeface="+mn-lt"/>
                <a:cs typeface="Calibri" panose="020F0502020204030204" pitchFamily="34" charset="0"/>
              </a:rPr>
              <a:t> </a:t>
            </a:r>
            <a:r>
              <a:rPr lang="en-GB" sz="1100" i="1" dirty="0">
                <a:solidFill>
                  <a:srgbClr val="212121"/>
                </a:solidFill>
                <a:latin typeface="+mj-lt"/>
                <a:ea typeface="+mn-lt"/>
                <a:cs typeface="Calibri" panose="020F0502020204030204" pitchFamily="34" charset="0"/>
              </a:rPr>
              <a:t>et al.,</a:t>
            </a:r>
            <a:r>
              <a:rPr lang="en-GB" sz="1100" dirty="0">
                <a:solidFill>
                  <a:srgbClr val="212121"/>
                </a:solidFill>
                <a:latin typeface="+mj-lt"/>
                <a:ea typeface="+mn-lt"/>
                <a:cs typeface="Calibri" panose="020F0502020204030204" pitchFamily="34" charset="0"/>
              </a:rPr>
              <a:t> </a:t>
            </a:r>
            <a:r>
              <a:rPr lang="en-GB" sz="1100" dirty="0">
                <a:solidFill>
                  <a:srgbClr val="212121"/>
                </a:solidFill>
                <a:latin typeface="+mj-lt"/>
                <a:ea typeface="Verdana"/>
                <a:cs typeface="Calibri" panose="020F0502020204030204" pitchFamily="34" charset="0"/>
              </a:rPr>
              <a:t>BMJ Supportive &amp; Palliative Care</a:t>
            </a:r>
            <a:r>
              <a:rPr lang="en-GB" sz="1100" i="1" dirty="0">
                <a:solidFill>
                  <a:srgbClr val="212121"/>
                </a:solidFill>
                <a:latin typeface="+mj-lt"/>
                <a:ea typeface="Verdana"/>
                <a:cs typeface="Calibri" panose="020F0502020204030204" pitchFamily="34" charset="0"/>
              </a:rPr>
              <a:t> 2020 10</a:t>
            </a:r>
            <a:r>
              <a:rPr lang="en-GB" sz="1100" dirty="0">
                <a:solidFill>
                  <a:srgbClr val="212121"/>
                </a:solidFill>
                <a:latin typeface="+mj-lt"/>
                <a:ea typeface="Verdana"/>
                <a:cs typeface="Calibri" panose="020F0502020204030204" pitchFamily="34" charset="0"/>
              </a:rPr>
              <a:t>(4):e35</a:t>
            </a:r>
            <a:endParaRPr lang="en-US" sz="1100" dirty="0">
              <a:solidFill>
                <a:srgbClr val="212121"/>
              </a:solidFill>
              <a:latin typeface="+mj-lt"/>
              <a:ea typeface="+mn-lt"/>
              <a:cs typeface="Calibri" panose="020F0502020204030204" pitchFamily="34" charset="0"/>
            </a:endParaRPr>
          </a:p>
        </p:txBody>
      </p:sp>
    </p:spTree>
    <p:extLst>
      <p:ext uri="{BB962C8B-B14F-4D97-AF65-F5344CB8AC3E}">
        <p14:creationId xmlns:p14="http://schemas.microsoft.com/office/powerpoint/2010/main" val="1201128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B1CD3E3-1A69-9049-A5CF-DF4557139FBB}"/>
              </a:ext>
            </a:extLst>
          </p:cNvPr>
          <p:cNvSpPr>
            <a:spLocks noGrp="1"/>
          </p:cNvSpPr>
          <p:nvPr>
            <p:ph type="body" sz="half" idx="12"/>
          </p:nvPr>
        </p:nvSpPr>
        <p:spPr>
          <a:xfrm>
            <a:off x="1229929" y="6013827"/>
            <a:ext cx="10271781" cy="473143"/>
          </a:xfrm>
        </p:spPr>
        <p:txBody>
          <a:bodyPr/>
          <a:lstStyle/>
          <a:p>
            <a:pPr algn="ctr"/>
            <a:r>
              <a:rPr lang="en-GB" sz="2000" dirty="0">
                <a:solidFill>
                  <a:schemeClr val="tx1"/>
                </a:solidFill>
              </a:rPr>
              <a:t>Guidance for people living with cancer is to aim to achieve these recommendations</a:t>
            </a:r>
          </a:p>
        </p:txBody>
      </p:sp>
      <p:sp>
        <p:nvSpPr>
          <p:cNvPr id="9" name="TextBox 8">
            <a:extLst>
              <a:ext uri="{FF2B5EF4-FFF2-40B4-BE49-F238E27FC236}">
                <a16:creationId xmlns:a16="http://schemas.microsoft.com/office/drawing/2014/main" id="{B2C75EBD-C6F3-854D-A3E2-8DF4E586CAC2}"/>
              </a:ext>
            </a:extLst>
          </p:cNvPr>
          <p:cNvSpPr txBox="1"/>
          <p:nvPr/>
        </p:nvSpPr>
        <p:spPr>
          <a:xfrm>
            <a:off x="1345435" y="1861996"/>
            <a:ext cx="6025488" cy="954107"/>
          </a:xfrm>
          <a:prstGeom prst="rect">
            <a:avLst/>
          </a:prstGeom>
          <a:noFill/>
        </p:spPr>
        <p:txBody>
          <a:bodyPr wrap="square" rtlCol="0">
            <a:spAutoFit/>
          </a:bodyPr>
          <a:lstStyle/>
          <a:p>
            <a:pPr algn="ctr"/>
            <a:r>
              <a:rPr lang="en-GB" sz="2000" b="1" dirty="0"/>
              <a:t>Cardiovascular or Aerobic Activities</a:t>
            </a:r>
          </a:p>
          <a:p>
            <a:pPr algn="ctr"/>
            <a:r>
              <a:rPr lang="en-GB" dirty="0">
                <a:solidFill>
                  <a:srgbClr val="212121"/>
                </a:solidFill>
              </a:rPr>
              <a:t>&gt;150 minutes of</a:t>
            </a:r>
            <a:r>
              <a:rPr lang="en-GB" b="1" dirty="0">
                <a:solidFill>
                  <a:srgbClr val="212121"/>
                </a:solidFill>
              </a:rPr>
              <a:t> moderate intensity </a:t>
            </a:r>
            <a:r>
              <a:rPr lang="en-GB" dirty="0">
                <a:solidFill>
                  <a:srgbClr val="212121"/>
                </a:solidFill>
              </a:rPr>
              <a:t>or 75 minutes of </a:t>
            </a:r>
            <a:r>
              <a:rPr lang="en-GB" b="1" dirty="0">
                <a:solidFill>
                  <a:srgbClr val="212121"/>
                </a:solidFill>
              </a:rPr>
              <a:t>vigorous intensity activity per week</a:t>
            </a:r>
            <a:endParaRPr lang="en-GB" dirty="0">
              <a:solidFill>
                <a:srgbClr val="212121"/>
              </a:solidFill>
            </a:endParaRPr>
          </a:p>
        </p:txBody>
      </p:sp>
      <p:sp>
        <p:nvSpPr>
          <p:cNvPr id="10" name="TextBox 9">
            <a:extLst>
              <a:ext uri="{FF2B5EF4-FFF2-40B4-BE49-F238E27FC236}">
                <a16:creationId xmlns:a16="http://schemas.microsoft.com/office/drawing/2014/main" id="{ECF3E6E3-0F30-F943-9C4A-CD28E5D433D9}"/>
              </a:ext>
            </a:extLst>
          </p:cNvPr>
          <p:cNvSpPr txBox="1"/>
          <p:nvPr/>
        </p:nvSpPr>
        <p:spPr>
          <a:xfrm>
            <a:off x="1615435" y="3343067"/>
            <a:ext cx="5577675" cy="677108"/>
          </a:xfrm>
          <a:prstGeom prst="rect">
            <a:avLst/>
          </a:prstGeom>
          <a:noFill/>
        </p:spPr>
        <p:txBody>
          <a:bodyPr wrap="square" rtlCol="0">
            <a:spAutoFit/>
          </a:bodyPr>
          <a:lstStyle/>
          <a:p>
            <a:pPr lvl="0" algn="ctr"/>
            <a:r>
              <a:rPr lang="en-GB" sz="2000" b="1" dirty="0"/>
              <a:t>Muscle Strengthening Activities</a:t>
            </a:r>
          </a:p>
          <a:p>
            <a:pPr lvl="0" algn="ctr"/>
            <a:r>
              <a:rPr lang="en-GB" b="1" dirty="0">
                <a:solidFill>
                  <a:srgbClr val="212121"/>
                </a:solidFill>
              </a:rPr>
              <a:t>Muscle strengthening </a:t>
            </a:r>
            <a:r>
              <a:rPr lang="en-GB" dirty="0">
                <a:solidFill>
                  <a:srgbClr val="212121"/>
                </a:solidFill>
              </a:rPr>
              <a:t>on at least 2 days per week</a:t>
            </a:r>
          </a:p>
        </p:txBody>
      </p:sp>
      <p:sp>
        <p:nvSpPr>
          <p:cNvPr id="12" name="TextBox 11">
            <a:extLst>
              <a:ext uri="{FF2B5EF4-FFF2-40B4-BE49-F238E27FC236}">
                <a16:creationId xmlns:a16="http://schemas.microsoft.com/office/drawing/2014/main" id="{B1435B81-896C-BF45-BFBE-D636C81DFC46}"/>
              </a:ext>
            </a:extLst>
          </p:cNvPr>
          <p:cNvSpPr txBox="1"/>
          <p:nvPr/>
        </p:nvSpPr>
        <p:spPr>
          <a:xfrm>
            <a:off x="7603328" y="5139908"/>
            <a:ext cx="4515696" cy="646331"/>
          </a:xfrm>
          <a:prstGeom prst="rect">
            <a:avLst/>
          </a:prstGeom>
          <a:noFill/>
        </p:spPr>
        <p:txBody>
          <a:bodyPr wrap="square" rtlCol="0">
            <a:spAutoFit/>
          </a:bodyPr>
          <a:lstStyle/>
          <a:p>
            <a:pPr lvl="0" algn="ctr"/>
            <a:r>
              <a:rPr lang="en-GB" dirty="0">
                <a:solidFill>
                  <a:srgbClr val="212121"/>
                </a:solidFill>
              </a:rPr>
              <a:t>Spread activity evenly over 4-5 days, </a:t>
            </a:r>
          </a:p>
          <a:p>
            <a:pPr lvl="0" algn="ctr"/>
            <a:r>
              <a:rPr lang="en-GB" dirty="0">
                <a:solidFill>
                  <a:srgbClr val="212121"/>
                </a:solidFill>
              </a:rPr>
              <a:t>or every day</a:t>
            </a:r>
          </a:p>
        </p:txBody>
      </p:sp>
      <p:pic>
        <p:nvPicPr>
          <p:cNvPr id="14" name="Picture 13">
            <a:extLst>
              <a:ext uri="{FF2B5EF4-FFF2-40B4-BE49-F238E27FC236}">
                <a16:creationId xmlns:a16="http://schemas.microsoft.com/office/drawing/2014/main" id="{FFE8C8E0-76FE-7544-AABE-01B9D6263E7B}"/>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55435" y="1558583"/>
            <a:ext cx="1260000" cy="1260000"/>
          </a:xfrm>
          <a:prstGeom prst="rect">
            <a:avLst/>
          </a:prstGeom>
          <a:ln>
            <a:noFill/>
          </a:ln>
        </p:spPr>
      </p:pic>
      <p:pic>
        <p:nvPicPr>
          <p:cNvPr id="16" name="Picture 15">
            <a:extLst>
              <a:ext uri="{FF2B5EF4-FFF2-40B4-BE49-F238E27FC236}">
                <a16:creationId xmlns:a16="http://schemas.microsoft.com/office/drawing/2014/main" id="{A3546940-5735-6746-92E1-F54944F8AA0B}"/>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231175" y="1217469"/>
            <a:ext cx="1260000" cy="1260000"/>
          </a:xfrm>
          <a:prstGeom prst="rect">
            <a:avLst/>
          </a:prstGeom>
          <a:ln>
            <a:noFill/>
          </a:ln>
        </p:spPr>
      </p:pic>
      <p:pic>
        <p:nvPicPr>
          <p:cNvPr id="18" name="Picture 17">
            <a:extLst>
              <a:ext uri="{FF2B5EF4-FFF2-40B4-BE49-F238E27FC236}">
                <a16:creationId xmlns:a16="http://schemas.microsoft.com/office/drawing/2014/main" id="{7673876B-7DB4-C841-8C02-8AE00A5319B3}"/>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55435" y="3065269"/>
            <a:ext cx="1260000" cy="1260000"/>
          </a:xfrm>
          <a:prstGeom prst="rect">
            <a:avLst/>
          </a:prstGeom>
          <a:ln>
            <a:noFill/>
          </a:ln>
        </p:spPr>
      </p:pic>
      <p:pic>
        <p:nvPicPr>
          <p:cNvPr id="20" name="Picture 19">
            <a:extLst>
              <a:ext uri="{FF2B5EF4-FFF2-40B4-BE49-F238E27FC236}">
                <a16:creationId xmlns:a16="http://schemas.microsoft.com/office/drawing/2014/main" id="{6ED39FFF-6B1A-6D41-AA4C-FCEFDD00F956}"/>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55435" y="4519843"/>
            <a:ext cx="1260000" cy="1260000"/>
          </a:xfrm>
          <a:prstGeom prst="rect">
            <a:avLst/>
          </a:prstGeom>
          <a:ln>
            <a:noFill/>
          </a:ln>
        </p:spPr>
      </p:pic>
      <p:pic>
        <p:nvPicPr>
          <p:cNvPr id="22" name="Picture 21">
            <a:extLst>
              <a:ext uri="{FF2B5EF4-FFF2-40B4-BE49-F238E27FC236}">
                <a16:creationId xmlns:a16="http://schemas.microsoft.com/office/drawing/2014/main" id="{219B0718-2F1D-4D46-810C-C452BFA723D8}"/>
              </a:ext>
            </a:extLst>
          </p:cNvPr>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231176" y="3817438"/>
            <a:ext cx="1260000" cy="1260000"/>
          </a:xfrm>
          <a:prstGeom prst="rect">
            <a:avLst/>
          </a:prstGeom>
          <a:ln>
            <a:noFill/>
          </a:ln>
        </p:spPr>
      </p:pic>
      <p:sp>
        <p:nvSpPr>
          <p:cNvPr id="23" name="TextBox 22">
            <a:extLst>
              <a:ext uri="{FF2B5EF4-FFF2-40B4-BE49-F238E27FC236}">
                <a16:creationId xmlns:a16="http://schemas.microsoft.com/office/drawing/2014/main" id="{9E9ED8E4-AFDD-CF4C-8014-EE34EE968013}"/>
              </a:ext>
            </a:extLst>
          </p:cNvPr>
          <p:cNvSpPr txBox="1"/>
          <p:nvPr/>
        </p:nvSpPr>
        <p:spPr>
          <a:xfrm>
            <a:off x="1569341" y="4599280"/>
            <a:ext cx="5577675" cy="677108"/>
          </a:xfrm>
          <a:prstGeom prst="rect">
            <a:avLst/>
          </a:prstGeom>
          <a:noFill/>
        </p:spPr>
        <p:txBody>
          <a:bodyPr wrap="square" rtlCol="0">
            <a:spAutoFit/>
          </a:bodyPr>
          <a:lstStyle/>
          <a:p>
            <a:pPr lvl="0" algn="ctr"/>
            <a:r>
              <a:rPr lang="en-GB" sz="2000" b="1" dirty="0"/>
              <a:t>Balance Activities</a:t>
            </a:r>
          </a:p>
          <a:p>
            <a:pPr lvl="0" algn="ctr"/>
            <a:r>
              <a:rPr lang="en-GB" b="1" dirty="0">
                <a:solidFill>
                  <a:srgbClr val="212121"/>
                </a:solidFill>
              </a:rPr>
              <a:t>Balance exercises </a:t>
            </a:r>
            <a:r>
              <a:rPr lang="en-GB" dirty="0">
                <a:solidFill>
                  <a:srgbClr val="212121"/>
                </a:solidFill>
              </a:rPr>
              <a:t>on at least 2 days per week</a:t>
            </a:r>
          </a:p>
        </p:txBody>
      </p:sp>
      <p:sp>
        <p:nvSpPr>
          <p:cNvPr id="24" name="TextBox 23">
            <a:extLst>
              <a:ext uri="{FF2B5EF4-FFF2-40B4-BE49-F238E27FC236}">
                <a16:creationId xmlns:a16="http://schemas.microsoft.com/office/drawing/2014/main" id="{15327A16-BED9-4147-9A63-FADA01156A38}"/>
              </a:ext>
            </a:extLst>
          </p:cNvPr>
          <p:cNvSpPr txBox="1"/>
          <p:nvPr/>
        </p:nvSpPr>
        <p:spPr>
          <a:xfrm>
            <a:off x="7603327" y="2603604"/>
            <a:ext cx="4515697" cy="923330"/>
          </a:xfrm>
          <a:prstGeom prst="rect">
            <a:avLst/>
          </a:prstGeom>
          <a:noFill/>
        </p:spPr>
        <p:txBody>
          <a:bodyPr wrap="square" rtlCol="0">
            <a:spAutoFit/>
          </a:bodyPr>
          <a:lstStyle/>
          <a:p>
            <a:pPr lvl="0" algn="ctr"/>
            <a:r>
              <a:rPr lang="en-GB" b="1" dirty="0">
                <a:solidFill>
                  <a:srgbClr val="212121"/>
                </a:solidFill>
              </a:rPr>
              <a:t>Reduce time spent sitting or lying down</a:t>
            </a:r>
          </a:p>
          <a:p>
            <a:pPr lvl="0" algn="ctr"/>
            <a:r>
              <a:rPr lang="en-GB" dirty="0">
                <a:solidFill>
                  <a:srgbClr val="212121"/>
                </a:solidFill>
              </a:rPr>
              <a:t>Break up long periods of not moving with activity</a:t>
            </a:r>
          </a:p>
        </p:txBody>
      </p:sp>
      <p:cxnSp>
        <p:nvCxnSpPr>
          <p:cNvPr id="26" name="Straight Connector 25">
            <a:extLst>
              <a:ext uri="{FF2B5EF4-FFF2-40B4-BE49-F238E27FC236}">
                <a16:creationId xmlns:a16="http://schemas.microsoft.com/office/drawing/2014/main" id="{44750D20-65E4-EE43-8CC8-04439DA0265A}"/>
              </a:ext>
            </a:extLst>
          </p:cNvPr>
          <p:cNvCxnSpPr/>
          <p:nvPr/>
        </p:nvCxnSpPr>
        <p:spPr>
          <a:xfrm>
            <a:off x="7398218" y="1988541"/>
            <a:ext cx="0" cy="3287847"/>
          </a:xfrm>
          <a:prstGeom prst="line">
            <a:avLst/>
          </a:prstGeom>
          <a:ln/>
        </p:spPr>
        <p:style>
          <a:lnRef idx="2">
            <a:schemeClr val="dk1"/>
          </a:lnRef>
          <a:fillRef idx="0">
            <a:schemeClr val="dk1"/>
          </a:fillRef>
          <a:effectRef idx="1">
            <a:schemeClr val="dk1"/>
          </a:effectRef>
          <a:fontRef idx="minor">
            <a:schemeClr val="tx1"/>
          </a:fontRef>
        </p:style>
      </p:cxnSp>
      <p:sp>
        <p:nvSpPr>
          <p:cNvPr id="21" name="Title 1">
            <a:extLst>
              <a:ext uri="{FF2B5EF4-FFF2-40B4-BE49-F238E27FC236}">
                <a16:creationId xmlns:a16="http://schemas.microsoft.com/office/drawing/2014/main" id="{797B005B-4349-7A41-9AB2-CD5BDDF4F24D}"/>
              </a:ext>
            </a:extLst>
          </p:cNvPr>
          <p:cNvSpPr txBox="1">
            <a:spLocks/>
          </p:cNvSpPr>
          <p:nvPr/>
        </p:nvSpPr>
        <p:spPr>
          <a:xfrm>
            <a:off x="230874" y="872161"/>
            <a:ext cx="9652000" cy="782639"/>
          </a:xfrm>
          <a:prstGeom prst="rect">
            <a:avLst/>
          </a:prstGeom>
        </p:spPr>
        <p:txBody>
          <a:bodyPr/>
          <a:lstStyle>
            <a:lvl1pPr algn="l" defTabSz="609585" rtl="0" eaLnBrk="1" fontAlgn="base" hangingPunct="1">
              <a:spcBef>
                <a:spcPct val="0"/>
              </a:spcBef>
              <a:spcAft>
                <a:spcPct val="0"/>
              </a:spcAft>
              <a:defRPr sz="3200" b="1">
                <a:solidFill>
                  <a:srgbClr val="006A71"/>
                </a:solidFill>
                <a:latin typeface="+mj-lt"/>
                <a:ea typeface="+mj-ea"/>
                <a:cs typeface="+mj-cs"/>
              </a:defRPr>
            </a:lvl1pPr>
            <a:lvl2pPr algn="l" defTabSz="609585" rtl="0" eaLnBrk="1" fontAlgn="base" hangingPunct="1">
              <a:spcBef>
                <a:spcPct val="0"/>
              </a:spcBef>
              <a:spcAft>
                <a:spcPct val="0"/>
              </a:spcAft>
              <a:defRPr sz="3733">
                <a:solidFill>
                  <a:srgbClr val="006A71"/>
                </a:solidFill>
                <a:latin typeface="Arial" charset="0"/>
                <a:ea typeface="ＭＳ Ｐゴシック" charset="-128"/>
              </a:defRPr>
            </a:lvl2pPr>
            <a:lvl3pPr algn="l" defTabSz="609585" rtl="0" eaLnBrk="1" fontAlgn="base" hangingPunct="1">
              <a:spcBef>
                <a:spcPct val="0"/>
              </a:spcBef>
              <a:spcAft>
                <a:spcPct val="0"/>
              </a:spcAft>
              <a:defRPr sz="3733">
                <a:solidFill>
                  <a:srgbClr val="006A71"/>
                </a:solidFill>
                <a:latin typeface="Arial" charset="0"/>
                <a:ea typeface="ＭＳ Ｐゴシック" charset="-128"/>
              </a:defRPr>
            </a:lvl3pPr>
            <a:lvl4pPr algn="l" defTabSz="609585" rtl="0" eaLnBrk="1" fontAlgn="base" hangingPunct="1">
              <a:spcBef>
                <a:spcPct val="0"/>
              </a:spcBef>
              <a:spcAft>
                <a:spcPct val="0"/>
              </a:spcAft>
              <a:defRPr sz="3733">
                <a:solidFill>
                  <a:srgbClr val="006A71"/>
                </a:solidFill>
                <a:latin typeface="Arial" charset="0"/>
                <a:ea typeface="ＭＳ Ｐゴシック" charset="-128"/>
              </a:defRPr>
            </a:lvl4pPr>
            <a:lvl5pPr algn="l" defTabSz="609585" rtl="0" eaLnBrk="1" fontAlgn="base" hangingPunct="1">
              <a:spcBef>
                <a:spcPct val="0"/>
              </a:spcBef>
              <a:spcAft>
                <a:spcPct val="0"/>
              </a:spcAft>
              <a:defRPr sz="3733">
                <a:solidFill>
                  <a:srgbClr val="006A71"/>
                </a:solidFill>
                <a:latin typeface="Arial" charset="0"/>
                <a:ea typeface="ＭＳ Ｐゴシック" charset="-128"/>
              </a:defRPr>
            </a:lvl5pPr>
            <a:lvl6pPr marL="609585" algn="l" defTabSz="609585" rtl="0" eaLnBrk="1" fontAlgn="base" hangingPunct="1">
              <a:spcBef>
                <a:spcPct val="0"/>
              </a:spcBef>
              <a:spcAft>
                <a:spcPct val="0"/>
              </a:spcAft>
              <a:defRPr sz="3733">
                <a:solidFill>
                  <a:srgbClr val="006A71"/>
                </a:solidFill>
                <a:latin typeface="Arial" charset="0"/>
                <a:ea typeface="ＭＳ Ｐゴシック" charset="-128"/>
              </a:defRPr>
            </a:lvl6pPr>
            <a:lvl7pPr marL="1219170" algn="l" defTabSz="609585" rtl="0" eaLnBrk="1" fontAlgn="base" hangingPunct="1">
              <a:spcBef>
                <a:spcPct val="0"/>
              </a:spcBef>
              <a:spcAft>
                <a:spcPct val="0"/>
              </a:spcAft>
              <a:defRPr sz="3733">
                <a:solidFill>
                  <a:srgbClr val="006A71"/>
                </a:solidFill>
                <a:latin typeface="Arial" charset="0"/>
                <a:ea typeface="ＭＳ Ｐゴシック" charset="-128"/>
              </a:defRPr>
            </a:lvl7pPr>
            <a:lvl8pPr marL="1828754" algn="l" defTabSz="609585" rtl="0" eaLnBrk="1" fontAlgn="base" hangingPunct="1">
              <a:spcBef>
                <a:spcPct val="0"/>
              </a:spcBef>
              <a:spcAft>
                <a:spcPct val="0"/>
              </a:spcAft>
              <a:defRPr sz="3733">
                <a:solidFill>
                  <a:srgbClr val="006A71"/>
                </a:solidFill>
                <a:latin typeface="Arial" charset="0"/>
                <a:ea typeface="ＭＳ Ｐゴシック" charset="-128"/>
              </a:defRPr>
            </a:lvl8pPr>
            <a:lvl9pPr marL="2438339" algn="l" defTabSz="609585" rtl="0" eaLnBrk="1" fontAlgn="base" hangingPunct="1">
              <a:spcBef>
                <a:spcPct val="0"/>
              </a:spcBef>
              <a:spcAft>
                <a:spcPct val="0"/>
              </a:spcAft>
              <a:defRPr sz="3733">
                <a:solidFill>
                  <a:srgbClr val="006A71"/>
                </a:solidFill>
                <a:latin typeface="Arial" charset="0"/>
                <a:ea typeface="ＭＳ Ｐゴシック" charset="-128"/>
              </a:defRPr>
            </a:lvl9pPr>
          </a:lstStyle>
          <a:p>
            <a:r>
              <a:rPr lang="en-US" b="0" kern="0" dirty="0"/>
              <a:t>Recommendations for Physical Activity</a:t>
            </a:r>
          </a:p>
        </p:txBody>
      </p:sp>
      <p:sp>
        <p:nvSpPr>
          <p:cNvPr id="25" name="TextBox 24">
            <a:extLst>
              <a:ext uri="{FF2B5EF4-FFF2-40B4-BE49-F238E27FC236}">
                <a16:creationId xmlns:a16="http://schemas.microsoft.com/office/drawing/2014/main" id="{DAB5C6C9-5EE5-0440-8376-05DFEDE4C33E}"/>
              </a:ext>
            </a:extLst>
          </p:cNvPr>
          <p:cNvSpPr txBox="1"/>
          <p:nvPr/>
        </p:nvSpPr>
        <p:spPr>
          <a:xfrm>
            <a:off x="10886" y="6629400"/>
            <a:ext cx="1215934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dirty="0">
                <a:solidFill>
                  <a:srgbClr val="222222"/>
                </a:solidFill>
                <a:ea typeface="+mn-lt"/>
                <a:cs typeface="+mn-lt"/>
              </a:rPr>
              <a:t>Physical activity guidelines: UK Chief Medical Officers' report available from </a:t>
            </a:r>
            <a:r>
              <a:rPr lang="en-US" sz="1100" dirty="0" err="1">
                <a:solidFill>
                  <a:srgbClr val="222222"/>
                </a:solidFill>
                <a:ea typeface="+mn-lt"/>
                <a:cs typeface="+mn-lt"/>
              </a:rPr>
              <a:t>Gov.UK</a:t>
            </a:r>
            <a:endParaRPr lang="en-US" sz="1100" dirty="0">
              <a:solidFill>
                <a:srgbClr val="222222"/>
              </a:solidFill>
              <a:ea typeface="+mn-lt"/>
              <a:cs typeface="+mn-lt"/>
            </a:endParaRPr>
          </a:p>
        </p:txBody>
      </p:sp>
    </p:spTree>
    <p:extLst>
      <p:ext uri="{BB962C8B-B14F-4D97-AF65-F5344CB8AC3E}">
        <p14:creationId xmlns:p14="http://schemas.microsoft.com/office/powerpoint/2010/main" val="2961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1"/>
      <p:bldP spid="10" grpId="1"/>
      <p:bldP spid="12" grpId="0"/>
      <p:bldP spid="23" grpId="1"/>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17548D-ED31-5F4C-A74E-96C6E3E8ED66}"/>
              </a:ext>
            </a:extLst>
          </p:cNvPr>
          <p:cNvSpPr>
            <a:spLocks noGrp="1"/>
          </p:cNvSpPr>
          <p:nvPr>
            <p:ph type="title"/>
          </p:nvPr>
        </p:nvSpPr>
        <p:spPr/>
        <p:txBody>
          <a:bodyPr/>
          <a:lstStyle/>
          <a:p>
            <a:r>
              <a:rPr lang="en-GB" dirty="0"/>
              <a:t>Barriers to being physically active </a:t>
            </a:r>
          </a:p>
        </p:txBody>
      </p:sp>
      <p:pic>
        <p:nvPicPr>
          <p:cNvPr id="2" name="Picture 1" descr="A diagram of different emotions&#10;&#10;Description automatically generated">
            <a:extLst>
              <a:ext uri="{FF2B5EF4-FFF2-40B4-BE49-F238E27FC236}">
                <a16:creationId xmlns:a16="http://schemas.microsoft.com/office/drawing/2014/main" id="{9C10BBDC-FA69-765D-9ABB-1C146B406A7D}"/>
              </a:ext>
            </a:extLst>
          </p:cNvPr>
          <p:cNvPicPr>
            <a:picLocks noChangeAspect="1"/>
          </p:cNvPicPr>
          <p:nvPr/>
        </p:nvPicPr>
        <p:blipFill rotWithShape="1">
          <a:blip r:embed="rId3"/>
          <a:srcRect l="8989" r="-348" b="42406"/>
          <a:stretch/>
        </p:blipFill>
        <p:spPr>
          <a:xfrm>
            <a:off x="8468" y="2480590"/>
            <a:ext cx="12166623" cy="3542845"/>
          </a:xfrm>
          <a:prstGeom prst="rect">
            <a:avLst/>
          </a:prstGeom>
        </p:spPr>
      </p:pic>
      <p:sp>
        <p:nvSpPr>
          <p:cNvPr id="7" name="TextBox 6">
            <a:extLst>
              <a:ext uri="{FF2B5EF4-FFF2-40B4-BE49-F238E27FC236}">
                <a16:creationId xmlns:a16="http://schemas.microsoft.com/office/drawing/2014/main" id="{EFEAD51D-22E3-D541-E63C-1FC7F9F1C6A3}"/>
              </a:ext>
            </a:extLst>
          </p:cNvPr>
          <p:cNvSpPr txBox="1"/>
          <p:nvPr/>
        </p:nvSpPr>
        <p:spPr>
          <a:xfrm>
            <a:off x="6248399" y="3141133"/>
            <a:ext cx="172720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182880">
              <a:buFont typeface="Arial"/>
              <a:buChar char="•"/>
            </a:pPr>
            <a:r>
              <a:rPr lang="en-US" sz="1600" dirty="0">
                <a:solidFill>
                  <a:srgbClr val="212121"/>
                </a:solidFill>
              </a:rPr>
              <a:t>Inconsistent or lack of advice from healthcare professionals</a:t>
            </a:r>
            <a:endParaRPr lang="en-US" dirty="0">
              <a:solidFill>
                <a:srgbClr val="212121"/>
              </a:solidFill>
            </a:endParaRPr>
          </a:p>
        </p:txBody>
      </p:sp>
      <p:sp>
        <p:nvSpPr>
          <p:cNvPr id="3" name="TextBox 2">
            <a:extLst>
              <a:ext uri="{FF2B5EF4-FFF2-40B4-BE49-F238E27FC236}">
                <a16:creationId xmlns:a16="http://schemas.microsoft.com/office/drawing/2014/main" id="{DAB2BD07-91D2-8C07-B8A1-3D6B6AE19355}"/>
              </a:ext>
            </a:extLst>
          </p:cNvPr>
          <p:cNvSpPr txBox="1"/>
          <p:nvPr/>
        </p:nvSpPr>
        <p:spPr>
          <a:xfrm>
            <a:off x="10886" y="6629400"/>
            <a:ext cx="1215934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dirty="0">
                <a:solidFill>
                  <a:srgbClr val="222222"/>
                </a:solidFill>
                <a:ea typeface="+mn-lt"/>
                <a:cs typeface="+mn-lt"/>
              </a:rPr>
              <a:t>Adapted from Van Dijck, S. </a:t>
            </a:r>
            <a:r>
              <a:rPr lang="en-US" sz="1100" i="1" dirty="0">
                <a:solidFill>
                  <a:srgbClr val="222222"/>
                </a:solidFill>
                <a:ea typeface="+mn-lt"/>
                <a:cs typeface="+mn-lt"/>
              </a:rPr>
              <a:t>et al.</a:t>
            </a:r>
            <a:r>
              <a:rPr lang="en-US" sz="1100" dirty="0">
                <a:solidFill>
                  <a:srgbClr val="222222"/>
                </a:solidFill>
                <a:ea typeface="+mn-lt"/>
                <a:cs typeface="+mn-lt"/>
              </a:rPr>
              <a:t> Barriers and facilitators to physical activity in cancer survivors with pain: a systematic review. </a:t>
            </a:r>
            <a:r>
              <a:rPr lang="en-US" sz="1100" i="1" dirty="0">
                <a:solidFill>
                  <a:srgbClr val="222222"/>
                </a:solidFill>
                <a:ea typeface="+mn-lt"/>
                <a:cs typeface="+mn-lt"/>
              </a:rPr>
              <a:t>Support Care Cancer</a:t>
            </a:r>
            <a:r>
              <a:rPr lang="en-US" sz="1100" dirty="0">
                <a:solidFill>
                  <a:srgbClr val="222222"/>
                </a:solidFill>
                <a:ea typeface="+mn-lt"/>
                <a:cs typeface="+mn-lt"/>
              </a:rPr>
              <a:t> </a:t>
            </a:r>
            <a:r>
              <a:rPr lang="en-US" sz="1100" b="1" dirty="0">
                <a:solidFill>
                  <a:srgbClr val="222222"/>
                </a:solidFill>
                <a:ea typeface="+mn-lt"/>
                <a:cs typeface="+mn-lt"/>
              </a:rPr>
              <a:t>31</a:t>
            </a:r>
            <a:r>
              <a:rPr lang="en-US" sz="1100" dirty="0">
                <a:solidFill>
                  <a:srgbClr val="222222"/>
                </a:solidFill>
                <a:ea typeface="+mn-lt"/>
                <a:cs typeface="+mn-lt"/>
              </a:rPr>
              <a:t>, 668 (2023)</a:t>
            </a:r>
            <a:endParaRPr lang="en-US" sz="1100" dirty="0"/>
          </a:p>
        </p:txBody>
      </p:sp>
    </p:spTree>
    <p:extLst>
      <p:ext uri="{BB962C8B-B14F-4D97-AF65-F5344CB8AC3E}">
        <p14:creationId xmlns:p14="http://schemas.microsoft.com/office/powerpoint/2010/main" val="1378840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5722A-A0D1-3441-AD9E-E7ACCC65CBD0}"/>
              </a:ext>
            </a:extLst>
          </p:cNvPr>
          <p:cNvSpPr>
            <a:spLocks noGrp="1"/>
          </p:cNvSpPr>
          <p:nvPr>
            <p:ph type="title"/>
          </p:nvPr>
        </p:nvSpPr>
        <p:spPr/>
        <p:txBody>
          <a:bodyPr>
            <a:normAutofit/>
          </a:bodyPr>
          <a:lstStyle/>
          <a:p>
            <a:r>
              <a:rPr lang="en-GB" dirty="0">
                <a:solidFill>
                  <a:schemeClr val="tx1"/>
                </a:solidFill>
                <a:cs typeface="Calibri Light"/>
              </a:rPr>
              <a:t>Exercise Research in Myeloma</a:t>
            </a:r>
            <a:endParaRPr lang="en-US" dirty="0">
              <a:solidFill>
                <a:schemeClr val="tx1"/>
              </a:solidFill>
            </a:endParaRPr>
          </a:p>
        </p:txBody>
      </p:sp>
      <p:sp>
        <p:nvSpPr>
          <p:cNvPr id="3" name="Content Placeholder 2">
            <a:extLst>
              <a:ext uri="{FF2B5EF4-FFF2-40B4-BE49-F238E27FC236}">
                <a16:creationId xmlns:a16="http://schemas.microsoft.com/office/drawing/2014/main" id="{96009614-D64B-D141-AF5A-2C54181673BE}"/>
              </a:ext>
            </a:extLst>
          </p:cNvPr>
          <p:cNvSpPr>
            <a:spLocks noGrp="1"/>
          </p:cNvSpPr>
          <p:nvPr>
            <p:ph idx="1"/>
          </p:nvPr>
        </p:nvSpPr>
        <p:spPr>
          <a:xfrm>
            <a:off x="921176" y="1950720"/>
            <a:ext cx="6267900" cy="4637405"/>
          </a:xfrm>
        </p:spPr>
        <p:txBody>
          <a:bodyPr/>
          <a:lstStyle/>
          <a:p>
            <a:r>
              <a:rPr lang="en-US" sz="2400" dirty="0">
                <a:ea typeface="Calibri"/>
                <a:cs typeface="Calibri"/>
              </a:rPr>
              <a:t>Evidence base in small, but growing</a:t>
            </a:r>
          </a:p>
          <a:p>
            <a:r>
              <a:rPr lang="en-US" sz="2400" dirty="0">
                <a:ea typeface="Calibri"/>
                <a:cs typeface="Calibri"/>
              </a:rPr>
              <a:t>Individual studies indicate possible benefits</a:t>
            </a:r>
          </a:p>
          <a:p>
            <a:pPr lvl="1"/>
            <a:r>
              <a:rPr lang="en-US" sz="1800" dirty="0">
                <a:ea typeface="Calibri"/>
                <a:cs typeface="Calibri"/>
              </a:rPr>
              <a:t>Improving lower limb strength</a:t>
            </a:r>
          </a:p>
          <a:p>
            <a:pPr lvl="1"/>
            <a:r>
              <a:rPr lang="en-US" sz="1800" dirty="0">
                <a:ea typeface="Calibri"/>
                <a:cs typeface="Calibri"/>
              </a:rPr>
              <a:t>Improving cardiovascular fitness</a:t>
            </a:r>
          </a:p>
          <a:p>
            <a:pPr lvl="1"/>
            <a:r>
              <a:rPr lang="en-US" sz="1800" dirty="0">
                <a:ea typeface="Calibri"/>
                <a:cs typeface="Calibri"/>
              </a:rPr>
              <a:t>Increasing physical activity engagement </a:t>
            </a:r>
          </a:p>
          <a:p>
            <a:pPr lvl="1"/>
            <a:r>
              <a:rPr lang="en-US" sz="1800" dirty="0">
                <a:ea typeface="Calibri"/>
                <a:cs typeface="Calibri"/>
              </a:rPr>
              <a:t>Improved fatigue if clinically fatigue</a:t>
            </a:r>
          </a:p>
          <a:p>
            <a:endParaRPr lang="en-US" sz="2200" dirty="0">
              <a:ea typeface="Calibri"/>
              <a:cs typeface="Calibri"/>
            </a:endParaRPr>
          </a:p>
          <a:p>
            <a:r>
              <a:rPr lang="en-US" sz="2200" dirty="0">
                <a:ea typeface="Calibri"/>
                <a:cs typeface="Calibri"/>
              </a:rPr>
              <a:t>Nearly all studies in newly diagnosed, transplant eligible cohorts</a:t>
            </a:r>
          </a:p>
          <a:p>
            <a:endParaRPr lang="en-US" dirty="0"/>
          </a:p>
        </p:txBody>
      </p:sp>
      <p:pic>
        <p:nvPicPr>
          <p:cNvPr id="6" name="Content Placeholder 3">
            <a:extLst>
              <a:ext uri="{FF2B5EF4-FFF2-40B4-BE49-F238E27FC236}">
                <a16:creationId xmlns:a16="http://schemas.microsoft.com/office/drawing/2014/main" id="{EEBA5CB8-EE5A-0B40-8001-98BE768FA499}"/>
              </a:ext>
            </a:extLst>
          </p:cNvPr>
          <p:cNvPicPr>
            <a:picLocks noChangeAspect="1"/>
          </p:cNvPicPr>
          <p:nvPr/>
        </p:nvPicPr>
        <p:blipFill rotWithShape="1">
          <a:blip r:embed="rId2"/>
          <a:srcRect l="1692" t="844" b="-89"/>
          <a:stretch/>
        </p:blipFill>
        <p:spPr>
          <a:xfrm>
            <a:off x="7315198" y="1223744"/>
            <a:ext cx="4445877" cy="5396616"/>
          </a:xfrm>
          <a:prstGeom prst="rect">
            <a:avLst/>
          </a:prstGeom>
        </p:spPr>
      </p:pic>
      <p:sp>
        <p:nvSpPr>
          <p:cNvPr id="7" name="TextBox 6">
            <a:extLst>
              <a:ext uri="{FF2B5EF4-FFF2-40B4-BE49-F238E27FC236}">
                <a16:creationId xmlns:a16="http://schemas.microsoft.com/office/drawing/2014/main" id="{8FB59613-C07F-2D47-9F14-3124FCC150BC}"/>
              </a:ext>
            </a:extLst>
          </p:cNvPr>
          <p:cNvSpPr txBox="1"/>
          <p:nvPr/>
        </p:nvSpPr>
        <p:spPr>
          <a:xfrm>
            <a:off x="6023189" y="6581001"/>
            <a:ext cx="6168811" cy="276999"/>
          </a:xfrm>
          <a:prstGeom prst="rect">
            <a:avLst/>
          </a:prstGeom>
          <a:noFill/>
          <a:ln>
            <a:noFill/>
          </a:ln>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r"/>
            <a:r>
              <a:rPr lang="en-GB" sz="1200" dirty="0">
                <a:solidFill>
                  <a:srgbClr val="212529"/>
                </a:solidFill>
                <a:latin typeface="Calibri"/>
                <a:ea typeface="+mn-lt"/>
                <a:cs typeface="+mn-lt"/>
              </a:rPr>
              <a:t> Nicol </a:t>
            </a:r>
            <a:r>
              <a:rPr lang="en-GB" sz="1200" i="1" dirty="0">
                <a:solidFill>
                  <a:srgbClr val="212529"/>
                </a:solidFill>
                <a:latin typeface="Calibri"/>
                <a:ea typeface="+mn-lt"/>
                <a:cs typeface="+mn-lt"/>
              </a:rPr>
              <a:t>et</a:t>
            </a:r>
            <a:r>
              <a:rPr lang="en-GB" sz="1200" dirty="0">
                <a:solidFill>
                  <a:srgbClr val="212529"/>
                </a:solidFill>
                <a:latin typeface="Calibri"/>
                <a:ea typeface="+mn-lt"/>
                <a:cs typeface="+mn-lt"/>
              </a:rPr>
              <a:t> </a:t>
            </a:r>
            <a:r>
              <a:rPr lang="en-GB" sz="1200" i="1" dirty="0">
                <a:solidFill>
                  <a:srgbClr val="212529"/>
                </a:solidFill>
                <a:latin typeface="Calibri"/>
                <a:ea typeface="+mn-lt"/>
                <a:cs typeface="+mn-lt"/>
              </a:rPr>
              <a:t>al., </a:t>
            </a:r>
            <a:r>
              <a:rPr lang="en-GB" sz="1200" dirty="0">
                <a:solidFill>
                  <a:srgbClr val="333333"/>
                </a:solidFill>
                <a:latin typeface="Calibri"/>
                <a:ea typeface="+mn-lt"/>
                <a:cs typeface="+mn-lt"/>
              </a:rPr>
              <a:t>Clinical Lymphoma, Myeloma &amp; </a:t>
            </a:r>
            <a:r>
              <a:rPr lang="en-GB" sz="1200" dirty="0" err="1">
                <a:solidFill>
                  <a:srgbClr val="333333"/>
                </a:solidFill>
                <a:latin typeface="Calibri"/>
                <a:ea typeface="+mn-lt"/>
                <a:cs typeface="+mn-lt"/>
              </a:rPr>
              <a:t>Leukemia</a:t>
            </a:r>
            <a:r>
              <a:rPr lang="en-GB" sz="1200" dirty="0">
                <a:solidFill>
                  <a:srgbClr val="333333"/>
                </a:solidFill>
                <a:latin typeface="Calibri"/>
                <a:ea typeface="+mn-lt"/>
                <a:cs typeface="+mn-lt"/>
              </a:rPr>
              <a:t> 2023 23(2): 86 - 96</a:t>
            </a:r>
            <a:endParaRPr lang="en-GB" sz="1200" dirty="0">
              <a:solidFill>
                <a:srgbClr val="222222"/>
              </a:solidFill>
              <a:latin typeface="Calibri"/>
              <a:ea typeface="+mn-lt"/>
              <a:cs typeface="+mn-lt"/>
            </a:endParaRPr>
          </a:p>
        </p:txBody>
      </p:sp>
    </p:spTree>
    <p:extLst>
      <p:ext uri="{BB962C8B-B14F-4D97-AF65-F5344CB8AC3E}">
        <p14:creationId xmlns:p14="http://schemas.microsoft.com/office/powerpoint/2010/main" val="1528504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62BBB34A-4FBD-BA45-A7A7-C06A3FC8136D}"/>
              </a:ext>
            </a:extLst>
          </p:cNvPr>
          <p:cNvSpPr>
            <a:spLocks noGrp="1"/>
          </p:cNvSpPr>
          <p:nvPr>
            <p:ph type="title"/>
          </p:nvPr>
        </p:nvSpPr>
        <p:spPr/>
        <p:txBody>
          <a:bodyPr>
            <a:noAutofit/>
          </a:bodyPr>
          <a:lstStyle/>
          <a:p>
            <a:r>
              <a:rPr lang="en-GB" dirty="0"/>
              <a:t>Exercise in stem cell transplantation</a:t>
            </a:r>
          </a:p>
        </p:txBody>
      </p:sp>
      <p:sp>
        <p:nvSpPr>
          <p:cNvPr id="2" name="Content Placeholder 1">
            <a:extLst>
              <a:ext uri="{FF2B5EF4-FFF2-40B4-BE49-F238E27FC236}">
                <a16:creationId xmlns:a16="http://schemas.microsoft.com/office/drawing/2014/main" id="{5FDBF33B-EE30-514F-FDB0-A51610FC646F}"/>
              </a:ext>
            </a:extLst>
          </p:cNvPr>
          <p:cNvSpPr>
            <a:spLocks noGrp="1"/>
          </p:cNvSpPr>
          <p:nvPr>
            <p:ph idx="1"/>
          </p:nvPr>
        </p:nvSpPr>
        <p:spPr/>
        <p:txBody>
          <a:bodyPr/>
          <a:lstStyle/>
          <a:p>
            <a:pPr marL="118530" indent="0" algn="ctr">
              <a:spcBef>
                <a:spcPts val="0"/>
              </a:spcBef>
              <a:buNone/>
            </a:pPr>
            <a:r>
              <a:rPr lang="en-US" sz="2400" dirty="0">
                <a:latin typeface="Arial"/>
                <a:cs typeface="+mn-cs"/>
              </a:rPr>
              <a:t>Systematic review included 2432 participants from 27 studies</a:t>
            </a:r>
          </a:p>
          <a:p>
            <a:pPr marL="118530" indent="0" algn="ctr">
              <a:spcBef>
                <a:spcPts val="0"/>
              </a:spcBef>
              <a:buNone/>
            </a:pPr>
            <a:r>
              <a:rPr lang="en-US" sz="2400" dirty="0">
                <a:latin typeface="Arial"/>
                <a:cs typeface="+mn-cs"/>
              </a:rPr>
              <a:t>(24 RCTs; 3 non-random)</a:t>
            </a:r>
          </a:p>
          <a:p>
            <a:pPr marL="118530" indent="0">
              <a:buNone/>
            </a:pPr>
            <a:endParaRPr lang="en-GB" sz="2400" dirty="0"/>
          </a:p>
        </p:txBody>
      </p:sp>
      <p:sp>
        <p:nvSpPr>
          <p:cNvPr id="18" name="TextBox 4">
            <a:extLst>
              <a:ext uri="{FF2B5EF4-FFF2-40B4-BE49-F238E27FC236}">
                <a16:creationId xmlns:a16="http://schemas.microsoft.com/office/drawing/2014/main" id="{08BEE9BA-D08E-2348-9D03-7E894BAD1ED5}"/>
              </a:ext>
            </a:extLst>
          </p:cNvPr>
          <p:cNvSpPr txBox="1"/>
          <p:nvPr/>
        </p:nvSpPr>
        <p:spPr>
          <a:xfrm>
            <a:off x="539345" y="3813820"/>
            <a:ext cx="6134335" cy="1067087"/>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defTabSz="1219170"/>
            <a:r>
              <a:rPr lang="en-GB" sz="2400" b="1" dirty="0">
                <a:solidFill>
                  <a:srgbClr val="000000"/>
                </a:solidFill>
                <a:latin typeface="Arial"/>
                <a:cs typeface="Arial"/>
              </a:rPr>
              <a:t>Increased functional capacity</a:t>
            </a:r>
          </a:p>
          <a:p>
            <a:pPr algn="ctr" defTabSz="1219170"/>
            <a:r>
              <a:rPr lang="en-GB" sz="1867" dirty="0">
                <a:solidFill>
                  <a:srgbClr val="000000"/>
                </a:solidFill>
                <a:latin typeface="Arial"/>
                <a:cs typeface="Arial"/>
              </a:rPr>
              <a:t>MD +29m (95% CI 12.6, 45.4), p=.0005</a:t>
            </a:r>
          </a:p>
          <a:p>
            <a:pPr algn="ctr" defTabSz="1219170"/>
            <a:r>
              <a:rPr lang="en-GB" sz="1867" dirty="0">
                <a:solidFill>
                  <a:srgbClr val="000000"/>
                </a:solidFill>
                <a:latin typeface="Arial"/>
                <a:cs typeface="Arial"/>
              </a:rPr>
              <a:t>8 studies</a:t>
            </a:r>
            <a:endParaRPr lang="en-GB" sz="1867" dirty="0">
              <a:solidFill>
                <a:srgbClr val="000000"/>
              </a:solidFill>
              <a:cs typeface="Arial"/>
            </a:endParaRPr>
          </a:p>
        </p:txBody>
      </p:sp>
      <p:sp>
        <p:nvSpPr>
          <p:cNvPr id="19" name="TextBox 5">
            <a:extLst>
              <a:ext uri="{FF2B5EF4-FFF2-40B4-BE49-F238E27FC236}">
                <a16:creationId xmlns:a16="http://schemas.microsoft.com/office/drawing/2014/main" id="{00A836C7-66E2-784A-AA3B-18A72F41F740}"/>
              </a:ext>
            </a:extLst>
          </p:cNvPr>
          <p:cNvSpPr txBox="1"/>
          <p:nvPr/>
        </p:nvSpPr>
        <p:spPr>
          <a:xfrm>
            <a:off x="7434150" y="3831248"/>
            <a:ext cx="4284449" cy="1067087"/>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defTabSz="1219170"/>
            <a:r>
              <a:rPr lang="en-GB" sz="2400" b="1" dirty="0">
                <a:solidFill>
                  <a:srgbClr val="000000"/>
                </a:solidFill>
                <a:latin typeface="Arial"/>
                <a:cs typeface="Arial"/>
              </a:rPr>
              <a:t>Increased quality of life</a:t>
            </a:r>
          </a:p>
          <a:p>
            <a:pPr algn="ctr" defTabSz="1219170"/>
            <a:r>
              <a:rPr lang="en-GB" sz="1867" dirty="0">
                <a:solidFill>
                  <a:srgbClr val="000000"/>
                </a:solidFill>
                <a:latin typeface="Arial"/>
                <a:cs typeface="Arial"/>
              </a:rPr>
              <a:t>MD +3.4 (95% CI 0.4, 6.4). p=.03</a:t>
            </a:r>
          </a:p>
          <a:p>
            <a:pPr algn="ctr" defTabSz="1219170"/>
            <a:r>
              <a:rPr lang="en-GB" sz="1867" dirty="0">
                <a:solidFill>
                  <a:srgbClr val="000000"/>
                </a:solidFill>
                <a:latin typeface="Arial"/>
                <a:cs typeface="Arial"/>
              </a:rPr>
              <a:t>11 studies</a:t>
            </a:r>
            <a:endParaRPr lang="en-GB" sz="1867" dirty="0">
              <a:solidFill>
                <a:srgbClr val="000000"/>
              </a:solidFill>
              <a:cs typeface="Arial"/>
            </a:endParaRPr>
          </a:p>
        </p:txBody>
      </p:sp>
      <p:sp>
        <p:nvSpPr>
          <p:cNvPr id="20" name="TextBox 6">
            <a:extLst>
              <a:ext uri="{FF2B5EF4-FFF2-40B4-BE49-F238E27FC236}">
                <a16:creationId xmlns:a16="http://schemas.microsoft.com/office/drawing/2014/main" id="{3E5E3B95-9151-9543-86C3-3840632DA6E2}"/>
              </a:ext>
            </a:extLst>
          </p:cNvPr>
          <p:cNvSpPr txBox="1"/>
          <p:nvPr/>
        </p:nvSpPr>
        <p:spPr>
          <a:xfrm>
            <a:off x="1616693" y="5502296"/>
            <a:ext cx="4284449" cy="1067087"/>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defTabSz="1219170"/>
            <a:r>
              <a:rPr lang="en-GB" sz="2400" b="1" dirty="0">
                <a:solidFill>
                  <a:srgbClr val="000000"/>
                </a:solidFill>
                <a:latin typeface="Arial"/>
                <a:cs typeface="Arial"/>
              </a:rPr>
              <a:t>Improved fatigue</a:t>
            </a:r>
          </a:p>
          <a:p>
            <a:pPr algn="ctr" defTabSz="1219170"/>
            <a:r>
              <a:rPr lang="en-GB" sz="1867" dirty="0">
                <a:solidFill>
                  <a:srgbClr val="000000"/>
                </a:solidFill>
                <a:latin typeface="Arial"/>
                <a:cs typeface="Arial"/>
              </a:rPr>
              <a:t>MD +2.5 (95% CI 0.4, 4.6), p=.02</a:t>
            </a:r>
          </a:p>
          <a:p>
            <a:pPr algn="ctr" defTabSz="1219170"/>
            <a:r>
              <a:rPr lang="en-GB" sz="1867" dirty="0">
                <a:solidFill>
                  <a:srgbClr val="000000"/>
                </a:solidFill>
                <a:latin typeface="Arial"/>
                <a:cs typeface="Arial"/>
              </a:rPr>
              <a:t>8 studies</a:t>
            </a:r>
            <a:endParaRPr lang="en-GB" sz="2400" dirty="0">
              <a:solidFill>
                <a:srgbClr val="000000"/>
              </a:solidFill>
              <a:cs typeface="Arial"/>
            </a:endParaRPr>
          </a:p>
        </p:txBody>
      </p:sp>
      <p:pic>
        <p:nvPicPr>
          <p:cNvPr id="21" name="Graphic 20" descr="Run outline">
            <a:extLst>
              <a:ext uri="{FF2B5EF4-FFF2-40B4-BE49-F238E27FC236}">
                <a16:creationId xmlns:a16="http://schemas.microsoft.com/office/drawing/2014/main" id="{E42F779F-1A29-1140-AA4B-033685BA0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07" y="3638332"/>
            <a:ext cx="1334896" cy="1334896"/>
          </a:xfrm>
          <a:prstGeom prst="rect">
            <a:avLst/>
          </a:prstGeom>
        </p:spPr>
      </p:pic>
      <p:pic>
        <p:nvPicPr>
          <p:cNvPr id="22" name="Graphic 5" descr="Badge Heart outline">
            <a:extLst>
              <a:ext uri="{FF2B5EF4-FFF2-40B4-BE49-F238E27FC236}">
                <a16:creationId xmlns:a16="http://schemas.microsoft.com/office/drawing/2014/main" id="{77A950CE-401C-8E4E-A359-A8F3352917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00747" y="3638332"/>
            <a:ext cx="1334896" cy="1334896"/>
          </a:xfrm>
          <a:prstGeom prst="rect">
            <a:avLst/>
          </a:prstGeom>
        </p:spPr>
      </p:pic>
      <p:pic>
        <p:nvPicPr>
          <p:cNvPr id="23" name="Graphic 6" descr="Snooze outline">
            <a:extLst>
              <a:ext uri="{FF2B5EF4-FFF2-40B4-BE49-F238E27FC236}">
                <a16:creationId xmlns:a16="http://schemas.microsoft.com/office/drawing/2014/main" id="{043794E8-18BC-D54A-8265-29B1673A36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1104" y="5250131"/>
            <a:ext cx="1334896" cy="1334896"/>
          </a:xfrm>
          <a:prstGeom prst="rect">
            <a:avLst/>
          </a:prstGeom>
        </p:spPr>
      </p:pic>
      <p:pic>
        <p:nvPicPr>
          <p:cNvPr id="24" name="Graphic 10" descr="Sleep outline">
            <a:extLst>
              <a:ext uri="{FF2B5EF4-FFF2-40B4-BE49-F238E27FC236}">
                <a16:creationId xmlns:a16="http://schemas.microsoft.com/office/drawing/2014/main" id="{CF20406E-A2BF-6E43-B426-AFC82112110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00747" y="5250132"/>
            <a:ext cx="1334896" cy="1334896"/>
          </a:xfrm>
          <a:prstGeom prst="rect">
            <a:avLst/>
          </a:prstGeom>
        </p:spPr>
      </p:pic>
      <p:sp>
        <p:nvSpPr>
          <p:cNvPr id="25" name="TextBox 6">
            <a:extLst>
              <a:ext uri="{FF2B5EF4-FFF2-40B4-BE49-F238E27FC236}">
                <a16:creationId xmlns:a16="http://schemas.microsoft.com/office/drawing/2014/main" id="{8E7B78CA-3B07-CC47-B5F3-3C1753C17138}"/>
              </a:ext>
            </a:extLst>
          </p:cNvPr>
          <p:cNvSpPr txBox="1"/>
          <p:nvPr/>
        </p:nvSpPr>
        <p:spPr>
          <a:xfrm>
            <a:off x="7397532" y="5317765"/>
            <a:ext cx="5070411" cy="1067087"/>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defTabSz="1219170"/>
            <a:r>
              <a:rPr lang="en-GB" sz="2400" b="1" dirty="0">
                <a:solidFill>
                  <a:srgbClr val="000000"/>
                </a:solidFill>
                <a:latin typeface="Arial"/>
                <a:cs typeface="Arial"/>
              </a:rPr>
              <a:t>Reduced length of admission</a:t>
            </a:r>
          </a:p>
          <a:p>
            <a:pPr algn="ctr" defTabSz="1219170"/>
            <a:r>
              <a:rPr lang="en-GB" sz="1867" dirty="0">
                <a:solidFill>
                  <a:srgbClr val="000000"/>
                </a:solidFill>
                <a:latin typeface="Arial"/>
                <a:cs typeface="Arial"/>
              </a:rPr>
              <a:t>MD -2.1 (95% CI 0.4-3.7), p=.01</a:t>
            </a:r>
          </a:p>
          <a:p>
            <a:pPr algn="ctr" defTabSz="1219170"/>
            <a:r>
              <a:rPr lang="en-GB" sz="1867" dirty="0">
                <a:solidFill>
                  <a:srgbClr val="000000"/>
                </a:solidFill>
                <a:latin typeface="Arial"/>
                <a:cs typeface="Arial"/>
              </a:rPr>
              <a:t>7 studies</a:t>
            </a:r>
            <a:endParaRPr lang="en-GB" sz="2400" dirty="0">
              <a:solidFill>
                <a:srgbClr val="000000"/>
              </a:solidFill>
              <a:cs typeface="Arial"/>
            </a:endParaRPr>
          </a:p>
        </p:txBody>
      </p:sp>
      <p:sp>
        <p:nvSpPr>
          <p:cNvPr id="3" name="TextBox 2">
            <a:extLst>
              <a:ext uri="{FF2B5EF4-FFF2-40B4-BE49-F238E27FC236}">
                <a16:creationId xmlns:a16="http://schemas.microsoft.com/office/drawing/2014/main" id="{A7C61AC8-2317-65DF-7FCF-99C1AD135785}"/>
              </a:ext>
            </a:extLst>
          </p:cNvPr>
          <p:cNvSpPr txBox="1"/>
          <p:nvPr/>
        </p:nvSpPr>
        <p:spPr>
          <a:xfrm>
            <a:off x="8537787" y="6571768"/>
            <a:ext cx="3654213" cy="286232"/>
          </a:xfrm>
          <a:prstGeom prst="rect">
            <a:avLst/>
          </a:prstGeom>
          <a:noFill/>
        </p:spPr>
        <p:txBody>
          <a:bodyPr wrap="square" rtlCol="0">
            <a:spAutoFit/>
          </a:bodyPr>
          <a:lstStyle/>
          <a:p>
            <a:pPr algn="r" defTabSz="1219139" fontAlgn="base">
              <a:lnSpc>
                <a:spcPct val="90000"/>
              </a:lnSpc>
              <a:spcBef>
                <a:spcPts val="1333"/>
              </a:spcBef>
              <a:spcAft>
                <a:spcPct val="0"/>
              </a:spcAft>
              <a:defRPr/>
            </a:pPr>
            <a:r>
              <a:rPr lang="en-US" sz="1400" dirty="0">
                <a:solidFill>
                  <a:srgbClr val="000000"/>
                </a:solidFill>
                <a:latin typeface="Arial"/>
              </a:rPr>
              <a:t>Abo et al (2021)</a:t>
            </a:r>
            <a:r>
              <a:rPr lang="en-US" sz="1400" i="1" dirty="0">
                <a:solidFill>
                  <a:srgbClr val="000000"/>
                </a:solidFill>
                <a:latin typeface="Arial"/>
              </a:rPr>
              <a:t> Physical Therapy</a:t>
            </a:r>
            <a:r>
              <a:rPr lang="en-US" sz="1400" dirty="0">
                <a:solidFill>
                  <a:srgbClr val="000000"/>
                </a:solidFill>
                <a:latin typeface="Arial"/>
              </a:rPr>
              <a:t>; 101(8)</a:t>
            </a:r>
            <a:endParaRPr lang="en-US" sz="1400" dirty="0">
              <a:solidFill>
                <a:srgbClr val="000000"/>
              </a:solidFill>
              <a:latin typeface="Arial"/>
              <a:cs typeface="Arial"/>
            </a:endParaRPr>
          </a:p>
        </p:txBody>
      </p:sp>
      <p:pic>
        <p:nvPicPr>
          <p:cNvPr id="4" name="Graphic 5" descr="Badge Tick outline">
            <a:extLst>
              <a:ext uri="{FF2B5EF4-FFF2-40B4-BE49-F238E27FC236}">
                <a16:creationId xmlns:a16="http://schemas.microsoft.com/office/drawing/2014/main" id="{A08640D3-9F5A-93F4-9604-E87E6C8E35E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71536" y="2666121"/>
            <a:ext cx="1109443" cy="1109443"/>
          </a:xfrm>
          <a:prstGeom prst="rect">
            <a:avLst/>
          </a:prstGeom>
        </p:spPr>
      </p:pic>
      <p:sp>
        <p:nvSpPr>
          <p:cNvPr id="5" name="TextBox 5">
            <a:extLst>
              <a:ext uri="{FF2B5EF4-FFF2-40B4-BE49-F238E27FC236}">
                <a16:creationId xmlns:a16="http://schemas.microsoft.com/office/drawing/2014/main" id="{5037386D-CF21-0B56-B2F6-E02F8771AACD}"/>
              </a:ext>
            </a:extLst>
          </p:cNvPr>
          <p:cNvSpPr txBox="1"/>
          <p:nvPr/>
        </p:nvSpPr>
        <p:spPr>
          <a:xfrm>
            <a:off x="4594938" y="2805775"/>
            <a:ext cx="3122447" cy="779765"/>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defTabSz="609585"/>
            <a:r>
              <a:rPr lang="en-GB" sz="2400" b="1" dirty="0">
                <a:solidFill>
                  <a:srgbClr val="000000"/>
                </a:solidFill>
                <a:latin typeface="Arial"/>
                <a:cs typeface="Arial"/>
              </a:rPr>
              <a:t>Safe and feasible</a:t>
            </a:r>
          </a:p>
          <a:p>
            <a:pPr algn="ctr" defTabSz="609585"/>
            <a:r>
              <a:rPr lang="en-GB" sz="1867" dirty="0">
                <a:solidFill>
                  <a:srgbClr val="000000"/>
                </a:solidFill>
                <a:latin typeface="Arial"/>
                <a:cs typeface="Arial"/>
              </a:rPr>
              <a:t>&gt;27 studies</a:t>
            </a:r>
          </a:p>
        </p:txBody>
      </p:sp>
    </p:spTree>
    <p:extLst>
      <p:ext uri="{BB962C8B-B14F-4D97-AF65-F5344CB8AC3E}">
        <p14:creationId xmlns:p14="http://schemas.microsoft.com/office/powerpoint/2010/main" val="289311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A06BED-3826-FC4E-82AE-351CEF909110}"/>
              </a:ext>
            </a:extLst>
          </p:cNvPr>
          <p:cNvSpPr>
            <a:spLocks noGrp="1"/>
          </p:cNvSpPr>
          <p:nvPr>
            <p:ph type="title"/>
          </p:nvPr>
        </p:nvSpPr>
        <p:spPr>
          <a:xfrm>
            <a:off x="360000" y="396000"/>
            <a:ext cx="9652000" cy="618860"/>
          </a:xfrm>
        </p:spPr>
        <p:txBody>
          <a:bodyPr anchor="ctr"/>
          <a:lstStyle/>
          <a:p>
            <a:r>
              <a:rPr lang="en-US" sz="3600" dirty="0"/>
              <a:t>Prehab Research at UCLH</a:t>
            </a:r>
          </a:p>
        </p:txBody>
      </p:sp>
      <p:pic>
        <p:nvPicPr>
          <p:cNvPr id="7" name="Content Placeholder 6">
            <a:extLst>
              <a:ext uri="{FF2B5EF4-FFF2-40B4-BE49-F238E27FC236}">
                <a16:creationId xmlns:a16="http://schemas.microsoft.com/office/drawing/2014/main" id="{CC9DD91B-1E7B-B049-9C1A-D9BBACA6889F}"/>
              </a:ext>
            </a:extLst>
          </p:cNvPr>
          <p:cNvPicPr>
            <a:picLocks noGrp="1" noChangeAspect="1"/>
          </p:cNvPicPr>
          <p:nvPr>
            <p:ph idx="1"/>
          </p:nvPr>
        </p:nvPicPr>
        <p:blipFill>
          <a:blip r:embed="rId2"/>
          <a:stretch>
            <a:fillRect/>
          </a:stretch>
        </p:blipFill>
        <p:spPr>
          <a:xfrm>
            <a:off x="2118767" y="1159620"/>
            <a:ext cx="7954466" cy="2003061"/>
          </a:xfrm>
        </p:spPr>
      </p:pic>
      <p:pic>
        <p:nvPicPr>
          <p:cNvPr id="8" name="Picture 7" descr="Diagram&#10;&#10;Description automatically generated">
            <a:extLst>
              <a:ext uri="{FF2B5EF4-FFF2-40B4-BE49-F238E27FC236}">
                <a16:creationId xmlns:a16="http://schemas.microsoft.com/office/drawing/2014/main" id="{A2585006-46FA-DD4B-B6BA-98D6B7F2E78C}"/>
              </a:ext>
            </a:extLst>
          </p:cNvPr>
          <p:cNvPicPr>
            <a:picLocks noChangeAspect="1"/>
          </p:cNvPicPr>
          <p:nvPr/>
        </p:nvPicPr>
        <p:blipFill>
          <a:blip r:embed="rId3"/>
          <a:stretch>
            <a:fillRect/>
          </a:stretch>
        </p:blipFill>
        <p:spPr>
          <a:xfrm>
            <a:off x="4263245" y="3313043"/>
            <a:ext cx="3927725" cy="2501951"/>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96678621-A3C9-1449-AB85-177CF5C08EC0}"/>
              </a:ext>
            </a:extLst>
          </p:cNvPr>
          <p:cNvPicPr>
            <a:picLocks noChangeAspect="1"/>
          </p:cNvPicPr>
          <p:nvPr/>
        </p:nvPicPr>
        <p:blipFill>
          <a:blip r:embed="rId4"/>
          <a:stretch>
            <a:fillRect/>
          </a:stretch>
        </p:blipFill>
        <p:spPr>
          <a:xfrm>
            <a:off x="883491" y="3402497"/>
            <a:ext cx="3557581" cy="2469815"/>
          </a:xfrm>
          <a:prstGeom prst="rect">
            <a:avLst/>
          </a:prstGeom>
        </p:spPr>
      </p:pic>
      <p:pic>
        <p:nvPicPr>
          <p:cNvPr id="10" name="Picture 9">
            <a:extLst>
              <a:ext uri="{FF2B5EF4-FFF2-40B4-BE49-F238E27FC236}">
                <a16:creationId xmlns:a16="http://schemas.microsoft.com/office/drawing/2014/main" id="{EFE74EAE-E42F-9243-8B42-5D871D3AA4E2}"/>
              </a:ext>
            </a:extLst>
          </p:cNvPr>
          <p:cNvPicPr>
            <a:picLocks noGrp="1" noChangeAspect="1"/>
          </p:cNvPicPr>
          <p:nvPr/>
        </p:nvPicPr>
        <p:blipFill>
          <a:blip r:embed="rId5"/>
          <a:stretch>
            <a:fillRect/>
          </a:stretch>
        </p:blipFill>
        <p:spPr bwMode="auto">
          <a:xfrm>
            <a:off x="8229600" y="3429000"/>
            <a:ext cx="3962400" cy="229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A208925A-0365-0F4A-B647-41803E05D63F}"/>
              </a:ext>
            </a:extLst>
          </p:cNvPr>
          <p:cNvSpPr/>
          <p:nvPr/>
        </p:nvSpPr>
        <p:spPr>
          <a:xfrm>
            <a:off x="583095" y="5900939"/>
            <a:ext cx="11025809" cy="830997"/>
          </a:xfrm>
          <a:prstGeom prst="rect">
            <a:avLst/>
          </a:prstGeom>
        </p:spPr>
        <p:txBody>
          <a:bodyPr wrap="square">
            <a:spAutoFit/>
          </a:bodyPr>
          <a:lstStyle/>
          <a:p>
            <a:pPr algn="ctr">
              <a:spcBef>
                <a:spcPts val="600"/>
              </a:spcBef>
              <a:spcAft>
                <a:spcPts val="600"/>
              </a:spcAft>
            </a:pPr>
            <a:r>
              <a:rPr lang="en-GB" sz="2000" b="1" dirty="0">
                <a:solidFill>
                  <a:srgbClr val="000000"/>
                </a:solidFill>
              </a:rPr>
              <a:t>Physiotherapist-led exercise in ASCT pathway indicates promise</a:t>
            </a:r>
          </a:p>
          <a:p>
            <a:pPr algn="ctr">
              <a:spcBef>
                <a:spcPts val="600"/>
              </a:spcBef>
              <a:spcAft>
                <a:spcPts val="600"/>
              </a:spcAft>
            </a:pPr>
            <a:r>
              <a:rPr lang="en-GB" b="1" dirty="0">
                <a:solidFill>
                  <a:srgbClr val="000000"/>
                </a:solidFill>
              </a:rPr>
              <a:t>↑ lower limb strength, ↑ gait speed and ↑ physical activity engagement</a:t>
            </a:r>
          </a:p>
        </p:txBody>
      </p:sp>
      <p:pic>
        <p:nvPicPr>
          <p:cNvPr id="12" name="Picture 11" descr="Text&#10;&#10;Description automatically generated">
            <a:extLst>
              <a:ext uri="{FF2B5EF4-FFF2-40B4-BE49-F238E27FC236}">
                <a16:creationId xmlns:a16="http://schemas.microsoft.com/office/drawing/2014/main" id="{FFBEDCE8-AB34-344F-BE28-3912F083629F}"/>
              </a:ext>
            </a:extLst>
          </p:cNvPr>
          <p:cNvPicPr>
            <a:picLocks noChangeAspect="1"/>
          </p:cNvPicPr>
          <p:nvPr/>
        </p:nvPicPr>
        <p:blipFill>
          <a:blip r:embed="rId6"/>
          <a:stretch>
            <a:fillRect/>
          </a:stretch>
        </p:blipFill>
        <p:spPr>
          <a:xfrm>
            <a:off x="9528314" y="3136595"/>
            <a:ext cx="2379390" cy="425786"/>
          </a:xfrm>
          <a:prstGeom prst="rect">
            <a:avLst/>
          </a:prstGeom>
        </p:spPr>
      </p:pic>
    </p:spTree>
    <p:extLst>
      <p:ext uri="{BB962C8B-B14F-4D97-AF65-F5344CB8AC3E}">
        <p14:creationId xmlns:p14="http://schemas.microsoft.com/office/powerpoint/2010/main" val="479328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9A33-A940-F24D-85BC-62FC0F1A8923}"/>
              </a:ext>
            </a:extLst>
          </p:cNvPr>
          <p:cNvSpPr>
            <a:spLocks noGrp="1"/>
          </p:cNvSpPr>
          <p:nvPr>
            <p:ph type="title" idx="4294967295"/>
          </p:nvPr>
        </p:nvSpPr>
        <p:spPr>
          <a:xfrm>
            <a:off x="360000" y="720000"/>
            <a:ext cx="11044238" cy="663575"/>
          </a:xfrm>
        </p:spPr>
        <p:txBody>
          <a:bodyPr/>
          <a:lstStyle/>
          <a:p>
            <a:r>
              <a:rPr lang="en-US" sz="3600" b="0" dirty="0"/>
              <a:t>Qualitative Research Findings</a:t>
            </a:r>
          </a:p>
        </p:txBody>
      </p:sp>
      <p:grpSp>
        <p:nvGrpSpPr>
          <p:cNvPr id="16" name="Group 15">
            <a:extLst>
              <a:ext uri="{FF2B5EF4-FFF2-40B4-BE49-F238E27FC236}">
                <a16:creationId xmlns:a16="http://schemas.microsoft.com/office/drawing/2014/main" id="{6A180040-A52B-4A4E-ABC2-E2084514B30E}"/>
              </a:ext>
            </a:extLst>
          </p:cNvPr>
          <p:cNvGrpSpPr/>
          <p:nvPr/>
        </p:nvGrpSpPr>
        <p:grpSpPr>
          <a:xfrm>
            <a:off x="344241" y="1431985"/>
            <a:ext cx="14130098" cy="5477774"/>
            <a:chOff x="552061" y="1380226"/>
            <a:chExt cx="14130098" cy="5477774"/>
          </a:xfrm>
        </p:grpSpPr>
        <p:pic>
          <p:nvPicPr>
            <p:cNvPr id="5" name="Picture 4">
              <a:extLst>
                <a:ext uri="{FF2B5EF4-FFF2-40B4-BE49-F238E27FC236}">
                  <a16:creationId xmlns:a16="http://schemas.microsoft.com/office/drawing/2014/main" id="{9951D56B-322A-E54F-B051-B5280411B165}"/>
                </a:ext>
              </a:extLst>
            </p:cNvPr>
            <p:cNvPicPr>
              <a:picLocks noChangeAspect="1"/>
            </p:cNvPicPr>
            <p:nvPr/>
          </p:nvPicPr>
          <p:blipFill>
            <a:blip r:embed="rId3"/>
            <a:stretch>
              <a:fillRect/>
            </a:stretch>
          </p:blipFill>
          <p:spPr>
            <a:xfrm>
              <a:off x="552061" y="1542605"/>
              <a:ext cx="9056058" cy="2483312"/>
            </a:xfrm>
            <a:prstGeom prst="rect">
              <a:avLst/>
            </a:prstGeom>
          </p:spPr>
        </p:pic>
        <p:pic>
          <p:nvPicPr>
            <p:cNvPr id="14" name="Picture 13">
              <a:extLst>
                <a:ext uri="{FF2B5EF4-FFF2-40B4-BE49-F238E27FC236}">
                  <a16:creationId xmlns:a16="http://schemas.microsoft.com/office/drawing/2014/main" id="{7A82CE7A-2AAA-4F4A-B092-A814EA8BB76F}"/>
                </a:ext>
              </a:extLst>
            </p:cNvPr>
            <p:cNvPicPr>
              <a:picLocks noChangeAspect="1"/>
            </p:cNvPicPr>
            <p:nvPr/>
          </p:nvPicPr>
          <p:blipFill>
            <a:blip r:embed="rId4"/>
            <a:stretch>
              <a:fillRect/>
            </a:stretch>
          </p:blipFill>
          <p:spPr>
            <a:xfrm>
              <a:off x="5348377" y="3854454"/>
              <a:ext cx="6843623" cy="3003546"/>
            </a:xfrm>
            <a:prstGeom prst="rect">
              <a:avLst/>
            </a:prstGeom>
          </p:spPr>
        </p:pic>
        <p:pic>
          <p:nvPicPr>
            <p:cNvPr id="12" name="Picture 11">
              <a:extLst>
                <a:ext uri="{FF2B5EF4-FFF2-40B4-BE49-F238E27FC236}">
                  <a16:creationId xmlns:a16="http://schemas.microsoft.com/office/drawing/2014/main" id="{820BE5B9-04AC-3040-980E-99071347D83B}"/>
                </a:ext>
              </a:extLst>
            </p:cNvPr>
            <p:cNvPicPr>
              <a:picLocks noChangeAspect="1"/>
            </p:cNvPicPr>
            <p:nvPr/>
          </p:nvPicPr>
          <p:blipFill rotWithShape="1">
            <a:blip r:embed="rId5"/>
            <a:srcRect r="44962"/>
            <a:stretch/>
          </p:blipFill>
          <p:spPr>
            <a:xfrm>
              <a:off x="8712919" y="5826215"/>
              <a:ext cx="5969240" cy="558800"/>
            </a:xfrm>
            <a:prstGeom prst="rect">
              <a:avLst/>
            </a:prstGeom>
          </p:spPr>
        </p:pic>
        <p:sp>
          <p:nvSpPr>
            <p:cNvPr id="15" name="Rectangle 14">
              <a:extLst>
                <a:ext uri="{FF2B5EF4-FFF2-40B4-BE49-F238E27FC236}">
                  <a16:creationId xmlns:a16="http://schemas.microsoft.com/office/drawing/2014/main" id="{421F59DB-3EEF-1748-9A9C-819EFE6E05C2}"/>
                </a:ext>
              </a:extLst>
            </p:cNvPr>
            <p:cNvSpPr/>
            <p:nvPr/>
          </p:nvSpPr>
          <p:spPr>
            <a:xfrm>
              <a:off x="7315200" y="1380226"/>
              <a:ext cx="2536166" cy="5003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8" name="Picture 7" descr="Text&#10;&#10;Description automatically generated">
            <a:extLst>
              <a:ext uri="{FF2B5EF4-FFF2-40B4-BE49-F238E27FC236}">
                <a16:creationId xmlns:a16="http://schemas.microsoft.com/office/drawing/2014/main" id="{5726F7F5-578E-DD42-A0D3-335A552E2560}"/>
              </a:ext>
            </a:extLst>
          </p:cNvPr>
          <p:cNvPicPr>
            <a:picLocks noChangeAspect="1"/>
          </p:cNvPicPr>
          <p:nvPr/>
        </p:nvPicPr>
        <p:blipFill>
          <a:blip r:embed="rId6"/>
          <a:stretch>
            <a:fillRect/>
          </a:stretch>
        </p:blipFill>
        <p:spPr>
          <a:xfrm>
            <a:off x="949673" y="6012374"/>
            <a:ext cx="3238014" cy="579434"/>
          </a:xfrm>
          <a:prstGeom prst="rect">
            <a:avLst/>
          </a:prstGeom>
        </p:spPr>
      </p:pic>
    </p:spTree>
    <p:extLst>
      <p:ext uri="{BB962C8B-B14F-4D97-AF65-F5344CB8AC3E}">
        <p14:creationId xmlns:p14="http://schemas.microsoft.com/office/powerpoint/2010/main" val="3238682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2CF5E-3D08-6049-B107-C198A40E0B95}"/>
              </a:ext>
            </a:extLst>
          </p:cNvPr>
          <p:cNvSpPr>
            <a:spLocks noGrp="1"/>
          </p:cNvSpPr>
          <p:nvPr>
            <p:ph type="title"/>
          </p:nvPr>
        </p:nvSpPr>
        <p:spPr>
          <a:xfrm>
            <a:off x="609600" y="274639"/>
            <a:ext cx="10972800" cy="1143000"/>
          </a:xfrm>
        </p:spPr>
        <p:txBody>
          <a:bodyPr/>
          <a:lstStyle/>
          <a:p>
            <a:r>
              <a:rPr lang="en-US" b="0" dirty="0"/>
              <a:t>Functional Outcomes </a:t>
            </a:r>
            <a:br>
              <a:rPr lang="en-US" b="0" dirty="0"/>
            </a:br>
            <a:r>
              <a:rPr lang="en-US" b="0" dirty="0"/>
              <a:t>Pre-harvest ASCT Patients</a:t>
            </a:r>
          </a:p>
        </p:txBody>
      </p:sp>
      <p:sp>
        <p:nvSpPr>
          <p:cNvPr id="13" name="Text Placeholder 12">
            <a:extLst>
              <a:ext uri="{FF2B5EF4-FFF2-40B4-BE49-F238E27FC236}">
                <a16:creationId xmlns:a16="http://schemas.microsoft.com/office/drawing/2014/main" id="{20BB3CB2-3EF3-DB4D-B824-7B98F357723F}"/>
              </a:ext>
            </a:extLst>
          </p:cNvPr>
          <p:cNvSpPr>
            <a:spLocks noGrp="1"/>
          </p:cNvSpPr>
          <p:nvPr>
            <p:ph type="body" idx="1"/>
          </p:nvPr>
        </p:nvSpPr>
        <p:spPr/>
        <p:txBody>
          <a:bodyPr anchor="ctr"/>
          <a:lstStyle/>
          <a:p>
            <a:pPr algn="ctr"/>
            <a:r>
              <a:rPr lang="en-US"/>
              <a:t>Six Minute Walk Test </a:t>
            </a:r>
            <a:r>
              <a:rPr lang="en-US" sz="1867"/>
              <a:t>n=43</a:t>
            </a:r>
            <a:endParaRPr lang="en-US"/>
          </a:p>
        </p:txBody>
      </p:sp>
      <p:sp>
        <p:nvSpPr>
          <p:cNvPr id="17" name="Content Placeholder 16">
            <a:extLst>
              <a:ext uri="{FF2B5EF4-FFF2-40B4-BE49-F238E27FC236}">
                <a16:creationId xmlns:a16="http://schemas.microsoft.com/office/drawing/2014/main" id="{8E0DA5F4-C78C-4C48-B938-A791D40E639A}"/>
              </a:ext>
            </a:extLst>
          </p:cNvPr>
          <p:cNvSpPr>
            <a:spLocks noGrp="1"/>
          </p:cNvSpPr>
          <p:nvPr>
            <p:ph sz="half" idx="2"/>
          </p:nvPr>
        </p:nvSpPr>
        <p:spPr/>
        <p:txBody>
          <a:bodyPr/>
          <a:lstStyle/>
          <a:p>
            <a:pPr marL="118530" indent="0">
              <a:buNone/>
            </a:pPr>
            <a:r>
              <a:rPr lang="en-GB" sz="2133"/>
              <a:t>Mean distance 451.4m </a:t>
            </a:r>
            <a:r>
              <a:rPr lang="en-GB" sz="1867"/>
              <a:t>(SD106.5, range 180-750m)</a:t>
            </a:r>
          </a:p>
          <a:p>
            <a:pPr marL="118530" indent="0">
              <a:buNone/>
            </a:pPr>
            <a:r>
              <a:rPr lang="en-GB" sz="2133"/>
              <a:t>Median % predicted = 70.7% </a:t>
            </a:r>
            <a:r>
              <a:rPr lang="en-GB" sz="1867"/>
              <a:t>[IQR 61, 80.2]  </a:t>
            </a:r>
            <a:endParaRPr lang="en-US" sz="2133"/>
          </a:p>
        </p:txBody>
      </p:sp>
      <p:sp>
        <p:nvSpPr>
          <p:cNvPr id="15" name="Text Placeholder 14">
            <a:extLst>
              <a:ext uri="{FF2B5EF4-FFF2-40B4-BE49-F238E27FC236}">
                <a16:creationId xmlns:a16="http://schemas.microsoft.com/office/drawing/2014/main" id="{577D16E1-2FED-1641-8123-0D6E3F93C69A}"/>
              </a:ext>
            </a:extLst>
          </p:cNvPr>
          <p:cNvSpPr>
            <a:spLocks noGrp="1"/>
          </p:cNvSpPr>
          <p:nvPr>
            <p:ph type="body" sz="quarter" idx="3"/>
          </p:nvPr>
        </p:nvSpPr>
        <p:spPr>
          <a:xfrm>
            <a:off x="6193373" y="1535113"/>
            <a:ext cx="5679312" cy="639763"/>
          </a:xfrm>
        </p:spPr>
        <p:txBody>
          <a:bodyPr anchor="ctr"/>
          <a:lstStyle/>
          <a:p>
            <a:pPr algn="ctr"/>
            <a:r>
              <a:rPr lang="en-US"/>
              <a:t>1min Timed Sit to Stand Test</a:t>
            </a:r>
          </a:p>
        </p:txBody>
      </p:sp>
      <p:sp>
        <p:nvSpPr>
          <p:cNvPr id="18" name="Content Placeholder 17">
            <a:extLst>
              <a:ext uri="{FF2B5EF4-FFF2-40B4-BE49-F238E27FC236}">
                <a16:creationId xmlns:a16="http://schemas.microsoft.com/office/drawing/2014/main" id="{60AA3895-2087-AC4B-9825-6DEDB56FF2A3}"/>
              </a:ext>
            </a:extLst>
          </p:cNvPr>
          <p:cNvSpPr>
            <a:spLocks noGrp="1"/>
          </p:cNvSpPr>
          <p:nvPr>
            <p:ph sz="quarter" idx="4"/>
          </p:nvPr>
        </p:nvSpPr>
        <p:spPr>
          <a:xfrm>
            <a:off x="6411089" y="2203903"/>
            <a:ext cx="5389033" cy="3951288"/>
          </a:xfrm>
        </p:spPr>
        <p:txBody>
          <a:bodyPr/>
          <a:lstStyle/>
          <a:p>
            <a:pPr marL="118530" indent="0">
              <a:buNone/>
            </a:pPr>
            <a:r>
              <a:rPr lang="en-GB" sz="2133"/>
              <a:t>Mean reps 21.9 </a:t>
            </a:r>
            <a:r>
              <a:rPr lang="en-GB" sz="1867"/>
              <a:t>(SD 11.2, range 0-56)     </a:t>
            </a:r>
            <a:r>
              <a:rPr lang="en-US" sz="1867" b="1"/>
              <a:t>n=46</a:t>
            </a:r>
            <a:endParaRPr lang="en-GB" sz="1867" b="1"/>
          </a:p>
          <a:p>
            <a:pPr marL="118530" indent="0">
              <a:buNone/>
            </a:pPr>
            <a:r>
              <a:rPr lang="en-GB" sz="1867"/>
              <a:t> </a:t>
            </a:r>
            <a:endParaRPr lang="en-US" sz="1867"/>
          </a:p>
        </p:txBody>
      </p:sp>
      <p:graphicFrame>
        <p:nvGraphicFramePr>
          <p:cNvPr id="7" name="Chart 6">
            <a:extLst>
              <a:ext uri="{FF2B5EF4-FFF2-40B4-BE49-F238E27FC236}">
                <a16:creationId xmlns:a16="http://schemas.microsoft.com/office/drawing/2014/main" id="{E1CC3836-C7A4-1646-A0F2-151A9E4A56E0}"/>
              </a:ext>
            </a:extLst>
          </p:cNvPr>
          <p:cNvGraphicFramePr/>
          <p:nvPr/>
        </p:nvGraphicFramePr>
        <p:xfrm>
          <a:off x="579421" y="2771764"/>
          <a:ext cx="4945203" cy="45087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3EF5494-3C34-0248-9090-E0388FF49877}"/>
              </a:ext>
            </a:extLst>
          </p:cNvPr>
          <p:cNvGraphicFramePr/>
          <p:nvPr/>
        </p:nvGraphicFramePr>
        <p:xfrm>
          <a:off x="5963216" y="2641601"/>
          <a:ext cx="6635184" cy="5047003"/>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F753E4C0-1A33-3645-A843-9F88C62A807C}"/>
              </a:ext>
            </a:extLst>
          </p:cNvPr>
          <p:cNvSpPr txBox="1"/>
          <p:nvPr/>
        </p:nvSpPr>
        <p:spPr>
          <a:xfrm>
            <a:off x="4339772" y="5791200"/>
            <a:ext cx="3512457" cy="830997"/>
          </a:xfrm>
          <a:prstGeom prst="rect">
            <a:avLst/>
          </a:prstGeom>
          <a:solidFill>
            <a:schemeClr val="bg2"/>
          </a:solidFill>
        </p:spPr>
        <p:txBody>
          <a:bodyPr wrap="square" rtlCol="0">
            <a:spAutoFit/>
          </a:bodyPr>
          <a:lstStyle/>
          <a:p>
            <a:pPr algn="ctr"/>
            <a:r>
              <a:rPr lang="en-US" sz="2400">
                <a:solidFill>
                  <a:srgbClr val="FF0000"/>
                </a:solidFill>
              </a:rPr>
              <a:t>High levels of reduced functional capacity</a:t>
            </a:r>
          </a:p>
        </p:txBody>
      </p:sp>
      <p:cxnSp>
        <p:nvCxnSpPr>
          <p:cNvPr id="21" name="Straight Arrow Connector 20">
            <a:extLst>
              <a:ext uri="{FF2B5EF4-FFF2-40B4-BE49-F238E27FC236}">
                <a16:creationId xmlns:a16="http://schemas.microsoft.com/office/drawing/2014/main" id="{7349E74C-A3D2-394C-A85C-AB33E800059A}"/>
              </a:ext>
            </a:extLst>
          </p:cNvPr>
          <p:cNvCxnSpPr>
            <a:stCxn id="19" idx="1"/>
          </p:cNvCxnSpPr>
          <p:nvPr/>
        </p:nvCxnSpPr>
        <p:spPr bwMode="auto">
          <a:xfrm flipH="1" flipV="1">
            <a:off x="3309259" y="5820230"/>
            <a:ext cx="1030513" cy="386469"/>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a:extLst>
              <a:ext uri="{FF2B5EF4-FFF2-40B4-BE49-F238E27FC236}">
                <a16:creationId xmlns:a16="http://schemas.microsoft.com/office/drawing/2014/main" id="{0577A12A-E8F4-9F45-A5BB-CF9299F8D2CC}"/>
              </a:ext>
            </a:extLst>
          </p:cNvPr>
          <p:cNvCxnSpPr>
            <a:cxnSpLocks/>
            <a:stCxn id="19" idx="3"/>
          </p:cNvCxnSpPr>
          <p:nvPr/>
        </p:nvCxnSpPr>
        <p:spPr bwMode="auto">
          <a:xfrm flipV="1">
            <a:off x="7852229" y="5762174"/>
            <a:ext cx="2380343" cy="444525"/>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382574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rc 57">
            <a:extLst>
              <a:ext uri="{FF2B5EF4-FFF2-40B4-BE49-F238E27FC236}">
                <a16:creationId xmlns:a16="http://schemas.microsoft.com/office/drawing/2014/main" id="{B886331B-6A9A-1744-A9FA-B295CFC455A3}"/>
              </a:ext>
            </a:extLst>
          </p:cNvPr>
          <p:cNvSpPr/>
          <p:nvPr/>
        </p:nvSpPr>
        <p:spPr>
          <a:xfrm>
            <a:off x="3652127" y="3340786"/>
            <a:ext cx="5116076" cy="4777565"/>
          </a:xfrm>
          <a:prstGeom prst="arc">
            <a:avLst>
              <a:gd name="adj1" fmla="val 9486607"/>
              <a:gd name="adj2" fmla="val 1341880"/>
            </a:avLst>
          </a:prstGeom>
          <a:noFill/>
          <a:ln w="57150" cap="flat" cmpd="sng" algn="ctr">
            <a:solidFill>
              <a:srgbClr val="002855"/>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91130DB6-180A-264B-B9FE-C598D856D5ED}"/>
              </a:ext>
            </a:extLst>
          </p:cNvPr>
          <p:cNvSpPr>
            <a:spLocks noGrp="1"/>
          </p:cNvSpPr>
          <p:nvPr>
            <p:ph type="title"/>
          </p:nvPr>
        </p:nvSpPr>
        <p:spPr/>
        <p:txBody>
          <a:bodyPr/>
          <a:lstStyle/>
          <a:p>
            <a:r>
              <a:rPr lang="en-US" dirty="0"/>
              <a:t>Translation to ‘Usual Care’ at UCLH</a:t>
            </a:r>
          </a:p>
        </p:txBody>
      </p:sp>
      <p:sp>
        <p:nvSpPr>
          <p:cNvPr id="33" name="Rectangle: Rounded Corners 3">
            <a:extLst>
              <a:ext uri="{FF2B5EF4-FFF2-40B4-BE49-F238E27FC236}">
                <a16:creationId xmlns:a16="http://schemas.microsoft.com/office/drawing/2014/main" id="{1FDC63D6-E305-DF42-B8E6-2AC5EAFC0C69}"/>
              </a:ext>
            </a:extLst>
          </p:cNvPr>
          <p:cNvSpPr/>
          <p:nvPr/>
        </p:nvSpPr>
        <p:spPr>
          <a:xfrm>
            <a:off x="2403438" y="1675674"/>
            <a:ext cx="2445641" cy="998557"/>
          </a:xfrm>
          <a:prstGeom prst="roundRect">
            <a:avLst/>
          </a:prstGeom>
          <a:solidFill>
            <a:srgbClr val="002855"/>
          </a:solidFill>
          <a:ln w="12700" cap="flat" cmpd="sng" algn="ctr">
            <a:solidFill>
              <a:srgbClr val="002855">
                <a:shade val="5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Pre-Admission</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Face to face Reassessment of outcomes</a:t>
            </a:r>
          </a:p>
        </p:txBody>
      </p:sp>
      <p:pic>
        <p:nvPicPr>
          <p:cNvPr id="34" name="Picture 33" descr="Icon&#10;&#10;Description automatically generated">
            <a:extLst>
              <a:ext uri="{FF2B5EF4-FFF2-40B4-BE49-F238E27FC236}">
                <a16:creationId xmlns:a16="http://schemas.microsoft.com/office/drawing/2014/main" id="{F7B0D2E4-3BD1-C44B-BBC6-303FAC699E47}"/>
              </a:ext>
            </a:extLst>
          </p:cNvPr>
          <p:cNvPicPr>
            <a:picLocks noChangeAspect="1"/>
          </p:cNvPicPr>
          <p:nvPr/>
        </p:nvPicPr>
        <p:blipFill>
          <a:blip r:embed="rId2"/>
          <a:stretch>
            <a:fillRect/>
          </a:stretch>
        </p:blipFill>
        <p:spPr>
          <a:xfrm>
            <a:off x="3462321" y="5820473"/>
            <a:ext cx="720000" cy="720000"/>
          </a:xfrm>
          <a:prstGeom prst="rect">
            <a:avLst/>
          </a:prstGeom>
        </p:spPr>
      </p:pic>
      <p:pic>
        <p:nvPicPr>
          <p:cNvPr id="35" name="Picture 34" descr="Icon&#10;&#10;Description automatically generated">
            <a:extLst>
              <a:ext uri="{FF2B5EF4-FFF2-40B4-BE49-F238E27FC236}">
                <a16:creationId xmlns:a16="http://schemas.microsoft.com/office/drawing/2014/main" id="{6DAF202C-E88B-2A46-92BD-8D105C211D0C}"/>
              </a:ext>
            </a:extLst>
          </p:cNvPr>
          <p:cNvPicPr>
            <a:picLocks noChangeAspect="1"/>
          </p:cNvPicPr>
          <p:nvPr/>
        </p:nvPicPr>
        <p:blipFill>
          <a:blip r:embed="rId3"/>
          <a:stretch>
            <a:fillRect/>
          </a:stretch>
        </p:blipFill>
        <p:spPr>
          <a:xfrm>
            <a:off x="3626259" y="4242596"/>
            <a:ext cx="720000" cy="720000"/>
          </a:xfrm>
          <a:prstGeom prst="rect">
            <a:avLst/>
          </a:prstGeom>
        </p:spPr>
      </p:pic>
      <p:pic>
        <p:nvPicPr>
          <p:cNvPr id="36" name="Picture 35" descr="Icon&#10;&#10;Description automatically generated">
            <a:extLst>
              <a:ext uri="{FF2B5EF4-FFF2-40B4-BE49-F238E27FC236}">
                <a16:creationId xmlns:a16="http://schemas.microsoft.com/office/drawing/2014/main" id="{3588F163-4EF5-524F-96F5-98A6CB2BBAD9}"/>
              </a:ext>
            </a:extLst>
          </p:cNvPr>
          <p:cNvPicPr>
            <a:picLocks noChangeAspect="1"/>
          </p:cNvPicPr>
          <p:nvPr/>
        </p:nvPicPr>
        <p:blipFill>
          <a:blip r:embed="rId4"/>
          <a:stretch>
            <a:fillRect/>
          </a:stretch>
        </p:blipFill>
        <p:spPr>
          <a:xfrm>
            <a:off x="4949937" y="3078217"/>
            <a:ext cx="720000" cy="720000"/>
          </a:xfrm>
          <a:prstGeom prst="rect">
            <a:avLst/>
          </a:prstGeom>
        </p:spPr>
      </p:pic>
      <p:pic>
        <p:nvPicPr>
          <p:cNvPr id="37" name="Picture 36" descr="Icon&#10;&#10;Description automatically generated">
            <a:extLst>
              <a:ext uri="{FF2B5EF4-FFF2-40B4-BE49-F238E27FC236}">
                <a16:creationId xmlns:a16="http://schemas.microsoft.com/office/drawing/2014/main" id="{60F65687-1B75-A947-A879-F5AE65D89DE9}"/>
              </a:ext>
            </a:extLst>
          </p:cNvPr>
          <p:cNvPicPr>
            <a:picLocks noChangeAspect="1"/>
          </p:cNvPicPr>
          <p:nvPr/>
        </p:nvPicPr>
        <p:blipFill>
          <a:blip r:embed="rId5"/>
          <a:stretch>
            <a:fillRect/>
          </a:stretch>
        </p:blipFill>
        <p:spPr>
          <a:xfrm flipH="1">
            <a:off x="6730867" y="3023772"/>
            <a:ext cx="720000" cy="720000"/>
          </a:xfrm>
          <a:prstGeom prst="rect">
            <a:avLst/>
          </a:prstGeom>
        </p:spPr>
      </p:pic>
      <p:pic>
        <p:nvPicPr>
          <p:cNvPr id="38" name="Picture 37" descr="Icon&#10;&#10;Description automatically generated">
            <a:extLst>
              <a:ext uri="{FF2B5EF4-FFF2-40B4-BE49-F238E27FC236}">
                <a16:creationId xmlns:a16="http://schemas.microsoft.com/office/drawing/2014/main" id="{057DB42F-B8F5-D744-98AA-17CE7EE2C986}"/>
              </a:ext>
            </a:extLst>
          </p:cNvPr>
          <p:cNvPicPr>
            <a:picLocks noChangeAspect="1"/>
          </p:cNvPicPr>
          <p:nvPr/>
        </p:nvPicPr>
        <p:blipFill>
          <a:blip r:embed="rId6"/>
          <a:stretch>
            <a:fillRect/>
          </a:stretch>
        </p:blipFill>
        <p:spPr>
          <a:xfrm>
            <a:off x="8309139" y="4340333"/>
            <a:ext cx="720000" cy="720000"/>
          </a:xfrm>
          <a:prstGeom prst="rect">
            <a:avLst/>
          </a:prstGeom>
        </p:spPr>
      </p:pic>
      <p:sp>
        <p:nvSpPr>
          <p:cNvPr id="39" name="TextBox 38">
            <a:extLst>
              <a:ext uri="{FF2B5EF4-FFF2-40B4-BE49-F238E27FC236}">
                <a16:creationId xmlns:a16="http://schemas.microsoft.com/office/drawing/2014/main" id="{3712AE07-356F-6D49-87B5-2232986F7A58}"/>
              </a:ext>
            </a:extLst>
          </p:cNvPr>
          <p:cNvSpPr txBox="1"/>
          <p:nvPr/>
        </p:nvSpPr>
        <p:spPr>
          <a:xfrm>
            <a:off x="2871817" y="5180226"/>
            <a:ext cx="1617220" cy="410241"/>
          </a:xfrm>
          <a:prstGeom prst="rect">
            <a:avLst/>
          </a:prstGeom>
          <a:solidFill>
            <a:srgbClr val="FFFFFF"/>
          </a:solidFill>
        </p:spPr>
        <p:txBody>
          <a:bodyPr wrap="square" lIns="0" tIns="0" rIns="0" bIns="0"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Preceding</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treatment</a:t>
            </a:r>
          </a:p>
        </p:txBody>
      </p:sp>
      <p:sp>
        <p:nvSpPr>
          <p:cNvPr id="40" name="TextBox 39">
            <a:extLst>
              <a:ext uri="{FF2B5EF4-FFF2-40B4-BE49-F238E27FC236}">
                <a16:creationId xmlns:a16="http://schemas.microsoft.com/office/drawing/2014/main" id="{9E4C9F9A-FDA2-4A47-93E4-B38FED69BD68}"/>
              </a:ext>
            </a:extLst>
          </p:cNvPr>
          <p:cNvSpPr txBox="1"/>
          <p:nvPr/>
        </p:nvSpPr>
        <p:spPr>
          <a:xfrm>
            <a:off x="3986259" y="3739317"/>
            <a:ext cx="1147047" cy="410241"/>
          </a:xfrm>
          <a:prstGeom prst="rect">
            <a:avLst/>
          </a:prstGeom>
          <a:solidFill>
            <a:srgbClr val="FFFFFF"/>
          </a:solidFill>
        </p:spPr>
        <p:txBody>
          <a:bodyPr wrap="square" lIns="0" tIns="0" rIns="0" bIns="0"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Hospital</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admission</a:t>
            </a:r>
          </a:p>
        </p:txBody>
      </p:sp>
      <p:sp>
        <p:nvSpPr>
          <p:cNvPr id="41" name="TextBox 40">
            <a:extLst>
              <a:ext uri="{FF2B5EF4-FFF2-40B4-BE49-F238E27FC236}">
                <a16:creationId xmlns:a16="http://schemas.microsoft.com/office/drawing/2014/main" id="{8D5F0F5A-C427-6A47-AF00-F31A28469F34}"/>
              </a:ext>
            </a:extLst>
          </p:cNvPr>
          <p:cNvSpPr txBox="1"/>
          <p:nvPr/>
        </p:nvSpPr>
        <p:spPr>
          <a:xfrm>
            <a:off x="5848732" y="3023773"/>
            <a:ext cx="720001" cy="615361"/>
          </a:xfrm>
          <a:prstGeom prst="rect">
            <a:avLst/>
          </a:prstGeom>
          <a:solidFill>
            <a:srgbClr val="FFFFFF"/>
          </a:solidFill>
        </p:spPr>
        <p:txBody>
          <a:bodyPr wrap="square" lIns="0" tIns="0" rIns="0" bIns="0"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2-4 week</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hospital stay</a:t>
            </a:r>
          </a:p>
        </p:txBody>
      </p:sp>
      <p:sp>
        <p:nvSpPr>
          <p:cNvPr id="42" name="TextBox 41">
            <a:extLst>
              <a:ext uri="{FF2B5EF4-FFF2-40B4-BE49-F238E27FC236}">
                <a16:creationId xmlns:a16="http://schemas.microsoft.com/office/drawing/2014/main" id="{6DC3CD92-7274-AE44-A570-B478433F03AE}"/>
              </a:ext>
            </a:extLst>
          </p:cNvPr>
          <p:cNvSpPr txBox="1"/>
          <p:nvPr/>
        </p:nvSpPr>
        <p:spPr>
          <a:xfrm>
            <a:off x="8466552" y="2959331"/>
            <a:ext cx="762789" cy="205121"/>
          </a:xfrm>
          <a:prstGeom prst="rect">
            <a:avLst/>
          </a:prstGeom>
          <a:solidFill>
            <a:srgbClr val="FFFFFF"/>
          </a:solidFill>
        </p:spPr>
        <p:txBody>
          <a:bodyPr wrap="square" lIns="0" tIns="0" rIns="0" bIns="0"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333" b="1" i="0" u="none" strike="noStrike" kern="0" cap="none" spc="0" normalizeH="0" baseline="0" noProof="0" dirty="0">
              <a:ln>
                <a:noFill/>
              </a:ln>
              <a:solidFill>
                <a:srgbClr val="002855"/>
              </a:solidFill>
              <a:effectLst/>
              <a:uLnTx/>
              <a:uFillTx/>
            </a:endParaRPr>
          </a:p>
        </p:txBody>
      </p:sp>
      <p:pic>
        <p:nvPicPr>
          <p:cNvPr id="43" name="Picture 42" descr="Shape&#10;&#10;Description automatically generated with low confidence">
            <a:extLst>
              <a:ext uri="{FF2B5EF4-FFF2-40B4-BE49-F238E27FC236}">
                <a16:creationId xmlns:a16="http://schemas.microsoft.com/office/drawing/2014/main" id="{95073DC7-4FBC-F74F-8839-DCC0F26855D2}"/>
              </a:ext>
            </a:extLst>
          </p:cNvPr>
          <p:cNvPicPr>
            <a:picLocks noChangeAspect="1"/>
          </p:cNvPicPr>
          <p:nvPr/>
        </p:nvPicPr>
        <p:blipFill>
          <a:blip r:embed="rId7"/>
          <a:stretch>
            <a:fillRect/>
          </a:stretch>
        </p:blipFill>
        <p:spPr>
          <a:xfrm>
            <a:off x="8307645" y="5818137"/>
            <a:ext cx="816000" cy="816000"/>
          </a:xfrm>
          <a:prstGeom prst="rect">
            <a:avLst/>
          </a:prstGeom>
          <a:solidFill>
            <a:srgbClr val="FFFFFF"/>
          </a:solidFill>
        </p:spPr>
      </p:pic>
      <p:sp>
        <p:nvSpPr>
          <p:cNvPr id="44" name="TextBox 43">
            <a:extLst>
              <a:ext uri="{FF2B5EF4-FFF2-40B4-BE49-F238E27FC236}">
                <a16:creationId xmlns:a16="http://schemas.microsoft.com/office/drawing/2014/main" id="{401E0C5D-FE50-434E-AC9B-E1789422DFB7}"/>
              </a:ext>
            </a:extLst>
          </p:cNvPr>
          <p:cNvSpPr txBox="1"/>
          <p:nvPr/>
        </p:nvSpPr>
        <p:spPr>
          <a:xfrm>
            <a:off x="7475329" y="3728574"/>
            <a:ext cx="1268411" cy="615361"/>
          </a:xfrm>
          <a:prstGeom prst="rect">
            <a:avLst/>
          </a:prstGeom>
          <a:solidFill>
            <a:srgbClr val="FFFFFF"/>
          </a:solidFill>
        </p:spPr>
        <p:txBody>
          <a:bodyPr wrap="square" lIns="0" tIns="0" rIns="0" bIns="0"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Post-transplant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Acute &lt;100 days</a:t>
            </a:r>
          </a:p>
        </p:txBody>
      </p:sp>
      <p:sp>
        <p:nvSpPr>
          <p:cNvPr id="45" name="TextBox 44">
            <a:extLst>
              <a:ext uri="{FF2B5EF4-FFF2-40B4-BE49-F238E27FC236}">
                <a16:creationId xmlns:a16="http://schemas.microsoft.com/office/drawing/2014/main" id="{B6AAEA76-A6EF-644D-AEB9-8D0A0D67EF52}"/>
              </a:ext>
            </a:extLst>
          </p:cNvPr>
          <p:cNvSpPr txBox="1"/>
          <p:nvPr/>
        </p:nvSpPr>
        <p:spPr>
          <a:xfrm>
            <a:off x="8503615" y="5230367"/>
            <a:ext cx="1147047" cy="615361"/>
          </a:xfrm>
          <a:prstGeom prst="rect">
            <a:avLst/>
          </a:prstGeom>
          <a:solidFill>
            <a:srgbClr val="FFFFFF"/>
          </a:solidFill>
        </p:spPr>
        <p:txBody>
          <a:bodyPr wrap="square" lIns="0" tIns="0" rIns="0" bIns="0"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333" b="1" i="0" u="none" strike="noStrike" kern="0" cap="none" spc="0" normalizeH="0" baseline="0" noProof="0" dirty="0">
                <a:ln>
                  <a:noFill/>
                </a:ln>
                <a:solidFill>
                  <a:srgbClr val="002855"/>
                </a:solidFill>
                <a:effectLst/>
                <a:uLnTx/>
                <a:uFillTx/>
              </a:rPr>
              <a:t>&gt;6-12 months post-transplant</a:t>
            </a:r>
          </a:p>
        </p:txBody>
      </p:sp>
      <p:sp>
        <p:nvSpPr>
          <p:cNvPr id="46" name="Rectangle: Rounded Corners 10">
            <a:extLst>
              <a:ext uri="{FF2B5EF4-FFF2-40B4-BE49-F238E27FC236}">
                <a16:creationId xmlns:a16="http://schemas.microsoft.com/office/drawing/2014/main" id="{1447DE77-6D8C-644E-B6D0-2B20615C5543}"/>
              </a:ext>
            </a:extLst>
          </p:cNvPr>
          <p:cNvSpPr/>
          <p:nvPr/>
        </p:nvSpPr>
        <p:spPr>
          <a:xfrm>
            <a:off x="494341" y="3683332"/>
            <a:ext cx="2377475" cy="1123201"/>
          </a:xfrm>
          <a:prstGeom prst="roundRect">
            <a:avLst/>
          </a:prstGeom>
          <a:solidFill>
            <a:srgbClr val="155B9E"/>
          </a:solidFill>
          <a:ln w="12700" cap="flat" cmpd="sng" algn="ctr">
            <a:solidFill>
              <a:srgbClr val="155B9E"/>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Pre-</a:t>
            </a:r>
            <a:r>
              <a:rPr kumimoji="0" lang="en-GB" sz="1600" b="1" i="0" u="none" strike="noStrike" kern="0" cap="none" spc="0" normalizeH="0" baseline="0" noProof="0" dirty="0" err="1">
                <a:ln>
                  <a:noFill/>
                </a:ln>
                <a:solidFill>
                  <a:srgbClr val="FFFFFF"/>
                </a:solidFill>
                <a:effectLst/>
                <a:uLnTx/>
                <a:uFillTx/>
                <a:latin typeface="Arial"/>
                <a:ea typeface="+mn-ea"/>
                <a:cs typeface="Arial" panose="020B0604020202020204" pitchFamily="34" charset="0"/>
              </a:rPr>
              <a:t>habilitation</a:t>
            </a:r>
            <a:endPar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Online group sessions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x6 weeks</a:t>
            </a:r>
          </a:p>
        </p:txBody>
      </p:sp>
      <p:sp>
        <p:nvSpPr>
          <p:cNvPr id="47" name="Rectangle: Rounded Corners 12">
            <a:extLst>
              <a:ext uri="{FF2B5EF4-FFF2-40B4-BE49-F238E27FC236}">
                <a16:creationId xmlns:a16="http://schemas.microsoft.com/office/drawing/2014/main" id="{B6A6B1AB-9648-7148-81E6-CB48AE58AB49}"/>
              </a:ext>
            </a:extLst>
          </p:cNvPr>
          <p:cNvSpPr/>
          <p:nvPr/>
        </p:nvSpPr>
        <p:spPr>
          <a:xfrm>
            <a:off x="1077861" y="2789169"/>
            <a:ext cx="2377475" cy="771001"/>
          </a:xfrm>
          <a:prstGeom prst="roundRect">
            <a:avLst/>
          </a:prstGeom>
          <a:solidFill>
            <a:srgbClr val="155B9E"/>
          </a:solidFill>
          <a:ln w="12700" cap="flat" cmpd="sng" algn="ctr">
            <a:solidFill>
              <a:srgbClr val="155B9E"/>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Pre-admission Education Session</a:t>
            </a:r>
            <a:endPar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8" name="Rectangle: Rounded Corners 14">
            <a:extLst>
              <a:ext uri="{FF2B5EF4-FFF2-40B4-BE49-F238E27FC236}">
                <a16:creationId xmlns:a16="http://schemas.microsoft.com/office/drawing/2014/main" id="{8C3F396C-E7BC-8C4C-839F-7A0314B3F413}"/>
              </a:ext>
            </a:extLst>
          </p:cNvPr>
          <p:cNvSpPr/>
          <p:nvPr/>
        </p:nvSpPr>
        <p:spPr>
          <a:xfrm>
            <a:off x="9229341" y="2867400"/>
            <a:ext cx="2377475" cy="1123201"/>
          </a:xfrm>
          <a:prstGeom prst="roundRect">
            <a:avLst/>
          </a:prstGeom>
          <a:solidFill>
            <a:srgbClr val="155B9E"/>
          </a:solidFill>
          <a:ln w="12700" cap="flat" cmpd="sng" algn="ctr">
            <a:solidFill>
              <a:srgbClr val="155B9E"/>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Rehabilitation</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Online group sessions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Weeks 4-8 &amp; 10</a:t>
            </a:r>
          </a:p>
        </p:txBody>
      </p:sp>
      <p:sp>
        <p:nvSpPr>
          <p:cNvPr id="49" name="Rectangle: Rounded Corners 16">
            <a:extLst>
              <a:ext uri="{FF2B5EF4-FFF2-40B4-BE49-F238E27FC236}">
                <a16:creationId xmlns:a16="http://schemas.microsoft.com/office/drawing/2014/main" id="{431544D2-8EF2-6742-A22B-41BB41AAE61C}"/>
              </a:ext>
            </a:extLst>
          </p:cNvPr>
          <p:cNvSpPr/>
          <p:nvPr/>
        </p:nvSpPr>
        <p:spPr>
          <a:xfrm>
            <a:off x="343156" y="5026146"/>
            <a:ext cx="2445641" cy="998557"/>
          </a:xfrm>
          <a:prstGeom prst="roundRect">
            <a:avLst/>
          </a:prstGeom>
          <a:solidFill>
            <a:srgbClr val="002855"/>
          </a:solidFill>
          <a:ln w="12700" cap="flat" cmpd="sng" algn="ctr">
            <a:solidFill>
              <a:srgbClr val="002855">
                <a:shade val="5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Pre Harvest</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Face to face Physiotherapist assessment</a:t>
            </a:r>
          </a:p>
        </p:txBody>
      </p:sp>
      <p:sp>
        <p:nvSpPr>
          <p:cNvPr id="50" name="Rectangle: Rounded Corners 17">
            <a:extLst>
              <a:ext uri="{FF2B5EF4-FFF2-40B4-BE49-F238E27FC236}">
                <a16:creationId xmlns:a16="http://schemas.microsoft.com/office/drawing/2014/main" id="{D4167276-F5CC-9B4A-8693-116A51D4DFB7}"/>
              </a:ext>
            </a:extLst>
          </p:cNvPr>
          <p:cNvSpPr/>
          <p:nvPr/>
        </p:nvSpPr>
        <p:spPr>
          <a:xfrm>
            <a:off x="9497852" y="4206562"/>
            <a:ext cx="2445641" cy="998557"/>
          </a:xfrm>
          <a:prstGeom prst="roundRect">
            <a:avLst/>
          </a:prstGeom>
          <a:solidFill>
            <a:srgbClr val="002855"/>
          </a:solidFill>
          <a:ln w="12700" cap="flat" cmpd="sng" algn="ctr">
            <a:solidFill>
              <a:srgbClr val="002855">
                <a:shade val="5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D100 post-ASCT</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Face to face reassessment of outcomes</a:t>
            </a:r>
          </a:p>
        </p:txBody>
      </p:sp>
      <p:sp>
        <p:nvSpPr>
          <p:cNvPr id="51" name="Rectangle: Rounded Corners 19">
            <a:extLst>
              <a:ext uri="{FF2B5EF4-FFF2-40B4-BE49-F238E27FC236}">
                <a16:creationId xmlns:a16="http://schemas.microsoft.com/office/drawing/2014/main" id="{AB5FC87B-A327-CA40-8EF0-3331A4327CD2}"/>
              </a:ext>
            </a:extLst>
          </p:cNvPr>
          <p:cNvSpPr/>
          <p:nvPr/>
        </p:nvSpPr>
        <p:spPr>
          <a:xfrm>
            <a:off x="5133305" y="1647629"/>
            <a:ext cx="2377475" cy="771001"/>
          </a:xfrm>
          <a:prstGeom prst="roundRect">
            <a:avLst/>
          </a:prstGeom>
          <a:solidFill>
            <a:srgbClr val="155B9E"/>
          </a:solidFill>
          <a:ln w="12700" cap="flat" cmpd="sng" algn="ctr">
            <a:solidFill>
              <a:srgbClr val="155B9E"/>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Admission </a:t>
            </a: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Physiotherapist input</a:t>
            </a:r>
          </a:p>
        </p:txBody>
      </p:sp>
      <p:sp>
        <p:nvSpPr>
          <p:cNvPr id="52" name="Rectangle: Rounded Corners 25">
            <a:extLst>
              <a:ext uri="{FF2B5EF4-FFF2-40B4-BE49-F238E27FC236}">
                <a16:creationId xmlns:a16="http://schemas.microsoft.com/office/drawing/2014/main" id="{8B42A17E-94A3-4D40-A2D3-667A112A0C39}"/>
              </a:ext>
            </a:extLst>
          </p:cNvPr>
          <p:cNvSpPr/>
          <p:nvPr/>
        </p:nvSpPr>
        <p:spPr>
          <a:xfrm>
            <a:off x="7795007" y="1666941"/>
            <a:ext cx="2377475" cy="1014241"/>
          </a:xfrm>
          <a:prstGeom prst="roundRect">
            <a:avLst/>
          </a:prstGeom>
          <a:solidFill>
            <a:srgbClr val="155B9E"/>
          </a:solidFill>
          <a:ln w="12700" cap="flat" cmpd="sng" algn="ctr">
            <a:solidFill>
              <a:srgbClr val="155B9E"/>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Post-Discharge Telephone Calls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Arial" panose="020B0604020202020204" pitchFamily="34" charset="0"/>
              </a:rPr>
              <a:t>Week 1 and 3</a:t>
            </a:r>
          </a:p>
        </p:txBody>
      </p:sp>
      <p:sp>
        <p:nvSpPr>
          <p:cNvPr id="53" name="Rounded Rectangle 52">
            <a:extLst>
              <a:ext uri="{FF2B5EF4-FFF2-40B4-BE49-F238E27FC236}">
                <a16:creationId xmlns:a16="http://schemas.microsoft.com/office/drawing/2014/main" id="{F102B1BE-3FA7-0040-B7D1-841C76B3B836}"/>
              </a:ext>
            </a:extLst>
          </p:cNvPr>
          <p:cNvSpPr/>
          <p:nvPr/>
        </p:nvSpPr>
        <p:spPr>
          <a:xfrm>
            <a:off x="4839287" y="4290647"/>
            <a:ext cx="2813539" cy="1491175"/>
          </a:xfrm>
          <a:prstGeom prst="roundRect">
            <a:avLst/>
          </a:prstGeom>
          <a:solidFill>
            <a:srgbClr val="002855">
              <a:lumMod val="25000"/>
              <a:lumOff val="75000"/>
            </a:srgbClr>
          </a:solidFill>
          <a:ln w="12700" cap="flat" cmpd="sng" algn="ctr">
            <a:solidFill>
              <a:srgbClr val="002855">
                <a:shade val="5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a:ea typeface="+mn-ea"/>
                <a:cs typeface="+mn-cs"/>
              </a:rPr>
              <a:t>Outcomes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6MWT</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Timed STS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EORTC C30 + EQ5D</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G8 Frailty Screen</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mn-ea"/>
                <a:cs typeface="+mn-cs"/>
              </a:rPr>
              <a:t>Physical Activity</a:t>
            </a:r>
          </a:p>
        </p:txBody>
      </p:sp>
      <p:sp>
        <p:nvSpPr>
          <p:cNvPr id="54" name="Rounded Rectangle 53">
            <a:extLst>
              <a:ext uri="{FF2B5EF4-FFF2-40B4-BE49-F238E27FC236}">
                <a16:creationId xmlns:a16="http://schemas.microsoft.com/office/drawing/2014/main" id="{90FC3FFB-98C1-4D46-97A5-40FDEA8F089D}"/>
              </a:ext>
            </a:extLst>
          </p:cNvPr>
          <p:cNvSpPr/>
          <p:nvPr/>
        </p:nvSpPr>
        <p:spPr>
          <a:xfrm>
            <a:off x="4428979" y="5826369"/>
            <a:ext cx="1801665" cy="771379"/>
          </a:xfrm>
          <a:prstGeom prst="roundRect">
            <a:avLst/>
          </a:prstGeom>
          <a:solidFill>
            <a:srgbClr val="002855">
              <a:lumMod val="25000"/>
              <a:lumOff val="75000"/>
            </a:srgbClr>
          </a:solidFill>
          <a:ln w="12700" cap="flat" cmpd="sng" algn="ctr">
            <a:solidFill>
              <a:srgbClr val="002855">
                <a:shade val="5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Arial"/>
                <a:ea typeface="+mn-ea"/>
                <a:cs typeface="+mn-cs"/>
              </a:rPr>
              <a:t>Patient Experience</a:t>
            </a:r>
            <a:endParaRPr kumimoji="0" lang="en-US" sz="1400" b="0" i="0" u="none" strike="noStrike" kern="0" cap="none" spc="0" normalizeH="0" baseline="0" noProof="0" dirty="0">
              <a:ln>
                <a:noFill/>
              </a:ln>
              <a:solidFill>
                <a:srgbClr val="000000"/>
              </a:solidFill>
              <a:effectLst/>
              <a:uLnTx/>
              <a:uFillTx/>
              <a:latin typeface="Arial"/>
              <a:ea typeface="+mn-ea"/>
              <a:cs typeface="+mn-cs"/>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rPr>
              <a:t>Survey, Interviews</a:t>
            </a:r>
          </a:p>
        </p:txBody>
      </p:sp>
      <p:sp>
        <p:nvSpPr>
          <p:cNvPr id="55" name="Rounded Rectangle 54">
            <a:extLst>
              <a:ext uri="{FF2B5EF4-FFF2-40B4-BE49-F238E27FC236}">
                <a16:creationId xmlns:a16="http://schemas.microsoft.com/office/drawing/2014/main" id="{16F97563-02CA-7A49-AE7A-DA3D18F12D6A}"/>
              </a:ext>
            </a:extLst>
          </p:cNvPr>
          <p:cNvSpPr/>
          <p:nvPr/>
        </p:nvSpPr>
        <p:spPr>
          <a:xfrm>
            <a:off x="6259121" y="5824025"/>
            <a:ext cx="1801665" cy="771379"/>
          </a:xfrm>
          <a:prstGeom prst="roundRect">
            <a:avLst/>
          </a:prstGeom>
          <a:solidFill>
            <a:srgbClr val="002855">
              <a:lumMod val="25000"/>
              <a:lumOff val="75000"/>
            </a:srgbClr>
          </a:solidFill>
          <a:ln w="12700" cap="flat" cmpd="sng" algn="ctr">
            <a:solidFill>
              <a:srgbClr val="002855">
                <a:shade val="5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Arial"/>
                <a:ea typeface="+mn-ea"/>
                <a:cs typeface="+mn-cs"/>
              </a:rPr>
              <a:t>Process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rPr>
              <a:t>LOS, PT activity/time</a:t>
            </a:r>
          </a:p>
        </p:txBody>
      </p:sp>
      <p:sp>
        <p:nvSpPr>
          <p:cNvPr id="59" name="Arc 58">
            <a:extLst>
              <a:ext uri="{FF2B5EF4-FFF2-40B4-BE49-F238E27FC236}">
                <a16:creationId xmlns:a16="http://schemas.microsoft.com/office/drawing/2014/main" id="{BAF7A5CE-78C7-8847-860B-B13B4F34C916}"/>
              </a:ext>
            </a:extLst>
          </p:cNvPr>
          <p:cNvSpPr/>
          <p:nvPr/>
        </p:nvSpPr>
        <p:spPr>
          <a:xfrm>
            <a:off x="2944083" y="2672447"/>
            <a:ext cx="6668468" cy="5823271"/>
          </a:xfrm>
          <a:prstGeom prst="arc">
            <a:avLst>
              <a:gd name="adj1" fmla="val 11041987"/>
              <a:gd name="adj2" fmla="val 20419006"/>
            </a:avLst>
          </a:prstGeom>
          <a:noFill/>
          <a:ln w="38100" cap="flat" cmpd="sng" algn="ctr">
            <a:solidFill>
              <a:srgbClr val="155B9E"/>
            </a:solidFill>
            <a:prstDash val="dash"/>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6771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569F16E-00C8-8F42-8BF9-5C650E34D5CF}"/>
              </a:ext>
            </a:extLst>
          </p:cNvPr>
          <p:cNvSpPr>
            <a:spLocks noGrp="1"/>
          </p:cNvSpPr>
          <p:nvPr>
            <p:ph type="title"/>
          </p:nvPr>
        </p:nvSpPr>
        <p:spPr/>
        <p:txBody>
          <a:bodyPr/>
          <a:lstStyle/>
          <a:p>
            <a:r>
              <a:rPr lang="en-US" dirty="0"/>
              <a:t>Functional Changes after Prehabilitation </a:t>
            </a:r>
          </a:p>
        </p:txBody>
      </p:sp>
      <p:graphicFrame>
        <p:nvGraphicFramePr>
          <p:cNvPr id="14" name="Content Placeholder 13">
            <a:extLst>
              <a:ext uri="{FF2B5EF4-FFF2-40B4-BE49-F238E27FC236}">
                <a16:creationId xmlns:a16="http://schemas.microsoft.com/office/drawing/2014/main" id="{949A2E97-DF01-A24D-A0B6-3B61373F0783}"/>
              </a:ext>
            </a:extLst>
          </p:cNvPr>
          <p:cNvGraphicFramePr>
            <a:graphicFrameLocks noGrp="1"/>
          </p:cNvGraphicFramePr>
          <p:nvPr>
            <p:ph idx="1"/>
          </p:nvPr>
        </p:nvGraphicFramePr>
        <p:xfrm>
          <a:off x="920750" y="1951038"/>
          <a:ext cx="10880497" cy="3947160"/>
        </p:xfrm>
        <a:graphic>
          <a:graphicData uri="http://schemas.openxmlformats.org/drawingml/2006/table">
            <a:tbl>
              <a:tblPr firstRow="1" firstCol="1" bandRow="1"/>
              <a:tblGrid>
                <a:gridCol w="4274524">
                  <a:extLst>
                    <a:ext uri="{9D8B030D-6E8A-4147-A177-3AD203B41FA5}">
                      <a16:colId xmlns:a16="http://schemas.microsoft.com/office/drawing/2014/main" val="3416730110"/>
                    </a:ext>
                  </a:extLst>
                </a:gridCol>
                <a:gridCol w="1330362">
                  <a:extLst>
                    <a:ext uri="{9D8B030D-6E8A-4147-A177-3AD203B41FA5}">
                      <a16:colId xmlns:a16="http://schemas.microsoft.com/office/drawing/2014/main" val="2608309080"/>
                    </a:ext>
                  </a:extLst>
                </a:gridCol>
                <a:gridCol w="1331567">
                  <a:extLst>
                    <a:ext uri="{9D8B030D-6E8A-4147-A177-3AD203B41FA5}">
                      <a16:colId xmlns:a16="http://schemas.microsoft.com/office/drawing/2014/main" val="2870911423"/>
                    </a:ext>
                  </a:extLst>
                </a:gridCol>
                <a:gridCol w="3165818">
                  <a:extLst>
                    <a:ext uri="{9D8B030D-6E8A-4147-A177-3AD203B41FA5}">
                      <a16:colId xmlns:a16="http://schemas.microsoft.com/office/drawing/2014/main" val="3139052279"/>
                    </a:ext>
                  </a:extLst>
                </a:gridCol>
                <a:gridCol w="778226">
                  <a:extLst>
                    <a:ext uri="{9D8B030D-6E8A-4147-A177-3AD203B41FA5}">
                      <a16:colId xmlns:a16="http://schemas.microsoft.com/office/drawing/2014/main" val="2896989318"/>
                    </a:ext>
                  </a:extLst>
                </a:gridCol>
              </a:tblGrid>
              <a:tr h="284480">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tc>
                  <a:txBody>
                    <a:bodyPr/>
                    <a:lstStyle/>
                    <a:p>
                      <a:pPr algn="ctr">
                        <a:spcAft>
                          <a:spcPts val="0"/>
                        </a:spcAft>
                      </a:pPr>
                      <a:r>
                        <a:rPr lang="en-GB" sz="1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Baseline</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tc>
                  <a:txBody>
                    <a:bodyPr/>
                    <a:lstStyle/>
                    <a:p>
                      <a:pPr algn="ctr">
                        <a:spcAft>
                          <a:spcPts val="0"/>
                        </a:spcAft>
                      </a:pPr>
                      <a:r>
                        <a:rPr lang="en-GB" sz="1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Pre-TCI</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tc>
                  <a:txBody>
                    <a:bodyPr/>
                    <a:lstStyle/>
                    <a:p>
                      <a:pPr algn="ctr">
                        <a:spcAft>
                          <a:spcPts val="0"/>
                        </a:spcAft>
                      </a:pPr>
                      <a:r>
                        <a:rPr lang="en-GB" sz="1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Change</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tc>
                  <a:txBody>
                    <a:bodyPr/>
                    <a:lstStyle/>
                    <a:p>
                      <a:pPr algn="ctr">
                        <a:spcAft>
                          <a:spcPts val="0"/>
                        </a:spcAft>
                      </a:pPr>
                      <a:r>
                        <a:rPr lang="en-GB" sz="1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Effect</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669927840"/>
                  </a:ext>
                </a:extLst>
              </a:tr>
              <a:tr h="24384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Six Minute Walk Test </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gridSpan="2">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n=31</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hMerge="1">
                  <a:txBody>
                    <a:bodyPr/>
                    <a:lstStyle/>
                    <a:p>
                      <a:pPr algn="ctr">
                        <a:spcAft>
                          <a:spcPts val="0"/>
                        </a:spcAft>
                      </a:pPr>
                      <a:endParaRPr lang="en-GB"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338705340"/>
                  </a:ext>
                </a:extLst>
              </a:tr>
              <a:tr h="487680">
                <a:tc>
                  <a:txBody>
                    <a:bodyPr/>
                    <a:lstStyle/>
                    <a:p>
                      <a:pPr indent="26416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Mean (SD)</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445.7 (111.5)</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505.9 (121.8)</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+60.2</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(95% CI 41.5, 78.9) p&lt;.001</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93464641"/>
                  </a:ext>
                </a:extLst>
              </a:tr>
              <a:tr h="24384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of Predicted 6MWT</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359410" indent="-127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359410" indent="-127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359410" indent="-127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marL="359410" indent="-127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70471240"/>
                  </a:ext>
                </a:extLst>
              </a:tr>
              <a:tr h="487680">
                <a:tc>
                  <a:txBody>
                    <a:bodyPr/>
                    <a:lstStyle/>
                    <a:p>
                      <a:pPr indent="26416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Mean (SD)</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68.3 (16.6)</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77.5 (18.5)</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+9.3</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(95% CI 6.5, 12.1) p&lt;.001</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946659259"/>
                  </a:ext>
                </a:extLst>
              </a:tr>
              <a:tr h="24384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6MWT &lt;80% of Predicted </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24 (77%)</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 (52%)</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-25% (8 patients)</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238043666"/>
                  </a:ext>
                </a:extLst>
              </a:tr>
              <a:tr h="24384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014348653"/>
                  </a:ext>
                </a:extLst>
              </a:tr>
              <a:tr h="24384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Timed 1 Minute Sit to Stand Test </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(reps)</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gridSpan="2">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n=35</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hMerge="1">
                  <a:txBody>
                    <a:bodyPr/>
                    <a:lstStyle/>
                    <a:p>
                      <a:pPr algn="ctr">
                        <a:spcAft>
                          <a:spcPts val="0"/>
                        </a:spcAft>
                      </a:pPr>
                      <a:endParaRPr lang="en-GB"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061058517"/>
                  </a:ext>
                </a:extLst>
              </a:tr>
              <a:tr h="487680">
                <a:tc>
                  <a:txBody>
                    <a:bodyPr/>
                    <a:lstStyle/>
                    <a:p>
                      <a:pPr indent="270510">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Mean (SD)</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21.3 (11.6)</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28.1 (12.3)</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+6.8</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reps</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(95% CI 4.9, 8.7) p&lt;.001</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83004035"/>
                  </a:ext>
                </a:extLst>
              </a:tr>
              <a:tr h="48768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1min STS &lt;25</a:t>
                      </a:r>
                      <a:r>
                        <a:rPr lang="en-GB" sz="1600" b="1"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a:t>
                      </a: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centile reference value</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n(%)‡</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26 (74%)</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 (60%)</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 (5 patients)</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p=.07</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-0.7</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550068430"/>
                  </a:ext>
                </a:extLst>
              </a:tr>
              <a:tr h="487680">
                <a:tc>
                  <a:txBody>
                    <a:bodyPr/>
                    <a:lstStyle/>
                    <a:p>
                      <a:pPr>
                        <a:spcAft>
                          <a:spcPts val="0"/>
                        </a:spcAft>
                      </a:pP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1min STS &lt;2.5</a:t>
                      </a:r>
                      <a:r>
                        <a:rPr lang="en-GB" sz="1600" b="1"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a:t>
                      </a:r>
                      <a:r>
                        <a:rPr lang="en-GB"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centile reference value</a:t>
                      </a: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n(%)‡</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 (51%)</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 (31%)</a:t>
                      </a:r>
                      <a:endParaRPr lang="en-GB"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-20%</a:t>
                      </a:r>
                      <a:r>
                        <a:rPr lang="en-GB"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(7patients)</a:t>
                      </a:r>
                      <a:endParaRPr lang="en-GB"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en-GB"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p=.01</a:t>
                      </a:r>
                      <a:endParaRPr lang="en-GB"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tc>
                  <a:txBody>
                    <a:bodyPr/>
                    <a:lstStyle/>
                    <a:p>
                      <a:pPr algn="ctr">
                        <a:spcAft>
                          <a:spcPts val="0"/>
                        </a:spcAft>
                      </a:pPr>
                      <a:r>
                        <a:rPr lang="en-GB"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a:t>
                      </a:r>
                      <a:endParaRPr lang="en-GB"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624145157"/>
                  </a:ext>
                </a:extLst>
              </a:tr>
            </a:tbl>
          </a:graphicData>
        </a:graphic>
      </p:graphicFrame>
      <p:sp>
        <p:nvSpPr>
          <p:cNvPr id="15" name="Rectangle 14">
            <a:extLst>
              <a:ext uri="{FF2B5EF4-FFF2-40B4-BE49-F238E27FC236}">
                <a16:creationId xmlns:a16="http://schemas.microsoft.com/office/drawing/2014/main" id="{7681A27C-1046-0546-AFA9-E43A393625E8}"/>
              </a:ext>
            </a:extLst>
          </p:cNvPr>
          <p:cNvSpPr/>
          <p:nvPr/>
        </p:nvSpPr>
        <p:spPr bwMode="auto">
          <a:xfrm>
            <a:off x="7881759" y="2475688"/>
            <a:ext cx="3106055" cy="493485"/>
          </a:xfrm>
          <a:prstGeom prst="rect">
            <a:avLst/>
          </a:prstGeom>
          <a:noFill/>
          <a:ln w="19050" cap="flat" cmpd="sng" algn="ctr">
            <a:solidFill>
              <a:srgbClr val="FF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en-US" sz="2400" b="1" baseline="-25000">
              <a:latin typeface="Arial" charset="0"/>
              <a:ea typeface="ＭＳ Ｐゴシック" charset="-128"/>
            </a:endParaRPr>
          </a:p>
        </p:txBody>
      </p:sp>
      <p:sp>
        <p:nvSpPr>
          <p:cNvPr id="17" name="Rectangle 16">
            <a:extLst>
              <a:ext uri="{FF2B5EF4-FFF2-40B4-BE49-F238E27FC236}">
                <a16:creationId xmlns:a16="http://schemas.microsoft.com/office/drawing/2014/main" id="{022C30CE-D7CF-B44E-A1F3-32CAEDB7FABB}"/>
              </a:ext>
            </a:extLst>
          </p:cNvPr>
          <p:cNvSpPr/>
          <p:nvPr/>
        </p:nvSpPr>
        <p:spPr bwMode="auto">
          <a:xfrm>
            <a:off x="7880508" y="4420602"/>
            <a:ext cx="3106055" cy="493485"/>
          </a:xfrm>
          <a:prstGeom prst="rect">
            <a:avLst/>
          </a:prstGeom>
          <a:noFill/>
          <a:ln w="19050" cap="flat" cmpd="sng" algn="ctr">
            <a:solidFill>
              <a:srgbClr val="FF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en-US" sz="2400" b="1" baseline="-25000">
              <a:latin typeface="Arial" charset="0"/>
              <a:ea typeface="ＭＳ Ｐゴシック" charset="-128"/>
            </a:endParaRPr>
          </a:p>
        </p:txBody>
      </p:sp>
    </p:spTree>
    <p:extLst>
      <p:ext uri="{BB962C8B-B14F-4D97-AF65-F5344CB8AC3E}">
        <p14:creationId xmlns:p14="http://schemas.microsoft.com/office/powerpoint/2010/main" val="26624084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9C5E2-FF25-E14C-8A75-6CD3DEAAA222}"/>
              </a:ext>
            </a:extLst>
          </p:cNvPr>
          <p:cNvSpPr>
            <a:spLocks noGrp="1"/>
          </p:cNvSpPr>
          <p:nvPr>
            <p:ph type="title"/>
          </p:nvPr>
        </p:nvSpPr>
        <p:spPr/>
        <p:txBody>
          <a:bodyPr/>
          <a:lstStyle/>
          <a:p>
            <a:r>
              <a:rPr lang="en-US" dirty="0"/>
              <a:t>UCLH Implementation Report</a:t>
            </a:r>
          </a:p>
        </p:txBody>
      </p:sp>
      <p:pic>
        <p:nvPicPr>
          <p:cNvPr id="4" name="Content Placeholder 5">
            <a:extLst>
              <a:ext uri="{FF2B5EF4-FFF2-40B4-BE49-F238E27FC236}">
                <a16:creationId xmlns:a16="http://schemas.microsoft.com/office/drawing/2014/main" id="{77B8B4D3-8CD7-BF41-B108-3787A313752B}"/>
              </a:ext>
            </a:extLst>
          </p:cNvPr>
          <p:cNvPicPr>
            <a:picLocks noChangeAspect="1"/>
          </p:cNvPicPr>
          <p:nvPr/>
        </p:nvPicPr>
        <p:blipFill>
          <a:blip r:embed="rId2"/>
          <a:stretch>
            <a:fillRect/>
          </a:stretch>
        </p:blipFill>
        <p:spPr bwMode="auto">
          <a:xfrm>
            <a:off x="1854526" y="1852886"/>
            <a:ext cx="8482948" cy="367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037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ED59DDD-B9B2-4946-BB60-B3E5383D4EDD}"/>
              </a:ext>
            </a:extLst>
          </p:cNvPr>
          <p:cNvPicPr>
            <a:picLocks noChangeAspect="1"/>
          </p:cNvPicPr>
          <p:nvPr/>
        </p:nvPicPr>
        <p:blipFill>
          <a:blip r:embed="rId2"/>
          <a:stretch>
            <a:fillRect/>
          </a:stretch>
        </p:blipFill>
        <p:spPr>
          <a:xfrm rot="1340059">
            <a:off x="4934853" y="2842081"/>
            <a:ext cx="2603500" cy="3263900"/>
          </a:xfrm>
          <a:prstGeom prst="rect">
            <a:avLst/>
          </a:prstGeom>
        </p:spPr>
      </p:pic>
      <p:sp>
        <p:nvSpPr>
          <p:cNvPr id="2" name="Title 1">
            <a:extLst>
              <a:ext uri="{FF2B5EF4-FFF2-40B4-BE49-F238E27FC236}">
                <a16:creationId xmlns:a16="http://schemas.microsoft.com/office/drawing/2014/main" id="{41D6A7CB-DF42-4A44-BEAD-BA1ECB73D076}"/>
              </a:ext>
            </a:extLst>
          </p:cNvPr>
          <p:cNvSpPr>
            <a:spLocks noGrp="1"/>
          </p:cNvSpPr>
          <p:nvPr>
            <p:ph type="title"/>
          </p:nvPr>
        </p:nvSpPr>
        <p:spPr/>
        <p:txBody>
          <a:bodyPr>
            <a:normAutofit/>
          </a:bodyPr>
          <a:lstStyle/>
          <a:p>
            <a:r>
              <a:rPr lang="en-GB" dirty="0"/>
              <a:t>Promoting Physical Activity &amp; Exercise </a:t>
            </a:r>
            <a:endParaRPr lang="en-US" dirty="0"/>
          </a:p>
        </p:txBody>
      </p:sp>
      <p:sp>
        <p:nvSpPr>
          <p:cNvPr id="3" name="Content Placeholder 2">
            <a:extLst>
              <a:ext uri="{FF2B5EF4-FFF2-40B4-BE49-F238E27FC236}">
                <a16:creationId xmlns:a16="http://schemas.microsoft.com/office/drawing/2014/main" id="{D6151282-3ABF-C64F-9D9D-A2607BB457EA}"/>
              </a:ext>
            </a:extLst>
          </p:cNvPr>
          <p:cNvSpPr>
            <a:spLocks noGrp="1"/>
          </p:cNvSpPr>
          <p:nvPr>
            <p:ph idx="1"/>
          </p:nvPr>
        </p:nvSpPr>
        <p:spPr/>
        <p:txBody>
          <a:bodyPr/>
          <a:lstStyle/>
          <a:p>
            <a:r>
              <a:rPr lang="en-US" dirty="0"/>
              <a:t>Endorse and promote physical activity and exercise to patients</a:t>
            </a:r>
          </a:p>
          <a:p>
            <a:r>
              <a:rPr lang="en-US" dirty="0"/>
              <a:t>Find out about your local services </a:t>
            </a:r>
          </a:p>
          <a:p>
            <a:r>
              <a:rPr lang="en-US" dirty="0"/>
              <a:t>Signpost</a:t>
            </a:r>
          </a:p>
          <a:p>
            <a:r>
              <a:rPr lang="en-US" dirty="0"/>
              <a:t>Patient charity resources </a:t>
            </a:r>
          </a:p>
          <a:p>
            <a:pPr lvl="1"/>
            <a:r>
              <a:rPr lang="en-US" dirty="0"/>
              <a:t>Booklets</a:t>
            </a:r>
          </a:p>
          <a:p>
            <a:pPr lvl="1"/>
            <a:r>
              <a:rPr lang="en-US" dirty="0"/>
              <a:t>Websites</a:t>
            </a:r>
          </a:p>
          <a:p>
            <a:endParaRPr lang="en-US" dirty="0"/>
          </a:p>
        </p:txBody>
      </p:sp>
      <p:pic>
        <p:nvPicPr>
          <p:cNvPr id="19" name="Picture 18">
            <a:extLst>
              <a:ext uri="{FF2B5EF4-FFF2-40B4-BE49-F238E27FC236}">
                <a16:creationId xmlns:a16="http://schemas.microsoft.com/office/drawing/2014/main" id="{DA1C80B1-72AA-3D45-99C7-1E6F622D628D}"/>
              </a:ext>
            </a:extLst>
          </p:cNvPr>
          <p:cNvPicPr>
            <a:picLocks noChangeAspect="1"/>
          </p:cNvPicPr>
          <p:nvPr/>
        </p:nvPicPr>
        <p:blipFill>
          <a:blip r:embed="rId3"/>
          <a:stretch>
            <a:fillRect/>
          </a:stretch>
        </p:blipFill>
        <p:spPr>
          <a:xfrm>
            <a:off x="7665132" y="3826154"/>
            <a:ext cx="3654509" cy="3031846"/>
          </a:xfrm>
          <a:prstGeom prst="rect">
            <a:avLst/>
          </a:prstGeom>
        </p:spPr>
      </p:pic>
      <p:pic>
        <p:nvPicPr>
          <p:cNvPr id="17" name="Picture 16">
            <a:extLst>
              <a:ext uri="{FF2B5EF4-FFF2-40B4-BE49-F238E27FC236}">
                <a16:creationId xmlns:a16="http://schemas.microsoft.com/office/drawing/2014/main" id="{8E04867A-C10A-1C46-B614-CD41D72A79B9}"/>
              </a:ext>
            </a:extLst>
          </p:cNvPr>
          <p:cNvPicPr>
            <a:picLocks noChangeAspect="1"/>
          </p:cNvPicPr>
          <p:nvPr/>
        </p:nvPicPr>
        <p:blipFill>
          <a:blip r:embed="rId4"/>
          <a:stretch>
            <a:fillRect/>
          </a:stretch>
        </p:blipFill>
        <p:spPr>
          <a:xfrm>
            <a:off x="7666930" y="5057657"/>
            <a:ext cx="1981567" cy="663511"/>
          </a:xfrm>
          <a:prstGeom prst="rect">
            <a:avLst/>
          </a:prstGeom>
        </p:spPr>
      </p:pic>
      <p:pic>
        <p:nvPicPr>
          <p:cNvPr id="21" name="Picture 20">
            <a:extLst>
              <a:ext uri="{FF2B5EF4-FFF2-40B4-BE49-F238E27FC236}">
                <a16:creationId xmlns:a16="http://schemas.microsoft.com/office/drawing/2014/main" id="{F3005E66-B79E-D94E-A7DB-181696927BCA}"/>
              </a:ext>
            </a:extLst>
          </p:cNvPr>
          <p:cNvPicPr>
            <a:picLocks noChangeAspect="1"/>
          </p:cNvPicPr>
          <p:nvPr/>
        </p:nvPicPr>
        <p:blipFill>
          <a:blip r:embed="rId5"/>
          <a:stretch>
            <a:fillRect/>
          </a:stretch>
        </p:blipFill>
        <p:spPr>
          <a:xfrm>
            <a:off x="809673" y="4859553"/>
            <a:ext cx="5413102" cy="1851496"/>
          </a:xfrm>
          <a:prstGeom prst="rect">
            <a:avLst/>
          </a:prstGeom>
        </p:spPr>
      </p:pic>
      <p:pic>
        <p:nvPicPr>
          <p:cNvPr id="23" name="Picture 22">
            <a:extLst>
              <a:ext uri="{FF2B5EF4-FFF2-40B4-BE49-F238E27FC236}">
                <a16:creationId xmlns:a16="http://schemas.microsoft.com/office/drawing/2014/main" id="{D6B7251C-66EB-8543-BB39-59CCE2BA498F}"/>
              </a:ext>
            </a:extLst>
          </p:cNvPr>
          <p:cNvPicPr>
            <a:picLocks noChangeAspect="1"/>
          </p:cNvPicPr>
          <p:nvPr/>
        </p:nvPicPr>
        <p:blipFill>
          <a:blip r:embed="rId6"/>
          <a:stretch>
            <a:fillRect/>
          </a:stretch>
        </p:blipFill>
        <p:spPr>
          <a:xfrm>
            <a:off x="4104663" y="5387147"/>
            <a:ext cx="1734207" cy="945096"/>
          </a:xfrm>
          <a:prstGeom prst="rect">
            <a:avLst/>
          </a:prstGeom>
        </p:spPr>
      </p:pic>
      <p:pic>
        <p:nvPicPr>
          <p:cNvPr id="5" name="Picture 4">
            <a:extLst>
              <a:ext uri="{FF2B5EF4-FFF2-40B4-BE49-F238E27FC236}">
                <a16:creationId xmlns:a16="http://schemas.microsoft.com/office/drawing/2014/main" id="{C972A342-4931-484D-A364-956AB7EBEC8A}"/>
              </a:ext>
            </a:extLst>
          </p:cNvPr>
          <p:cNvPicPr>
            <a:picLocks noChangeAspect="1"/>
          </p:cNvPicPr>
          <p:nvPr/>
        </p:nvPicPr>
        <p:blipFill>
          <a:blip r:embed="rId7"/>
          <a:stretch>
            <a:fillRect/>
          </a:stretch>
        </p:blipFill>
        <p:spPr>
          <a:xfrm rot="20977584">
            <a:off x="8133474" y="2477338"/>
            <a:ext cx="3695919" cy="2218634"/>
          </a:xfrm>
          <a:prstGeom prst="rect">
            <a:avLst/>
          </a:prstGeom>
        </p:spPr>
      </p:pic>
    </p:spTree>
    <p:extLst>
      <p:ext uri="{BB962C8B-B14F-4D97-AF65-F5344CB8AC3E}">
        <p14:creationId xmlns:p14="http://schemas.microsoft.com/office/powerpoint/2010/main" val="4287606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8C6A-7BE4-234E-ADB3-E3B96DAEE2B4}"/>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36996F1C-DA09-504D-BADB-1CA4497D212C}"/>
              </a:ext>
            </a:extLst>
          </p:cNvPr>
          <p:cNvSpPr>
            <a:spLocks noGrp="1"/>
          </p:cNvSpPr>
          <p:nvPr>
            <p:ph idx="1"/>
          </p:nvPr>
        </p:nvSpPr>
        <p:spPr/>
        <p:txBody>
          <a:bodyPr anchor="ctr"/>
          <a:lstStyle/>
          <a:p>
            <a:r>
              <a:rPr lang="en-US" sz="2400" dirty="0"/>
              <a:t>Myeloma disease symptoms and treatment side-effects have huge impact on physical function, which drives poorer quality of life</a:t>
            </a:r>
          </a:p>
          <a:p>
            <a:r>
              <a:rPr lang="en-US" sz="2400" dirty="0"/>
              <a:t>Cancer rehabilitation is effective but rehab needs are often under identified and access to services is variable</a:t>
            </a:r>
          </a:p>
          <a:p>
            <a:endParaRPr lang="en-US" sz="2400" dirty="0"/>
          </a:p>
          <a:p>
            <a:r>
              <a:rPr lang="en-US" sz="2400" dirty="0"/>
              <a:t>Physically active people with myeloma have better quality of life and tolerate treatment better</a:t>
            </a:r>
          </a:p>
          <a:p>
            <a:r>
              <a:rPr lang="en-US" sz="2400" dirty="0"/>
              <a:t>Barriers to being active often require specialist support to overcome, particularly in myeloma</a:t>
            </a:r>
          </a:p>
          <a:p>
            <a:endParaRPr lang="en-US" sz="2400" dirty="0"/>
          </a:p>
          <a:p>
            <a:r>
              <a:rPr lang="en-US" sz="2400" dirty="0"/>
              <a:t>Growing evidence for role of exercise-based rehabilitation for improving outcomes during treatment, especially transplantation</a:t>
            </a:r>
          </a:p>
        </p:txBody>
      </p:sp>
    </p:spTree>
    <p:extLst>
      <p:ext uri="{BB962C8B-B14F-4D97-AF65-F5344CB8AC3E}">
        <p14:creationId xmlns:p14="http://schemas.microsoft.com/office/powerpoint/2010/main" val="2795732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CDEC-41BF-9A4F-85BC-BF01F7663D57}"/>
              </a:ext>
            </a:extLst>
          </p:cNvPr>
          <p:cNvSpPr>
            <a:spLocks noGrp="1"/>
          </p:cNvSpPr>
          <p:nvPr>
            <p:ph type="ctrTitle" idx="4294967295"/>
          </p:nvPr>
        </p:nvSpPr>
        <p:spPr>
          <a:xfrm>
            <a:off x="1524000" y="2100263"/>
            <a:ext cx="9144000" cy="1901825"/>
          </a:xfrm>
        </p:spPr>
        <p:txBody>
          <a:bodyPr anchor="ctr"/>
          <a:lstStyle/>
          <a:p>
            <a:pPr algn="ctr"/>
            <a:r>
              <a:rPr lang="en-US" sz="3600" dirty="0"/>
              <a:t>Thank you for listening!</a:t>
            </a:r>
            <a:br>
              <a:rPr lang="en-US" sz="3600" dirty="0"/>
            </a:br>
            <a:br>
              <a:rPr lang="en-US" sz="3600" dirty="0"/>
            </a:br>
            <a:r>
              <a:rPr lang="en-US" sz="3600" dirty="0"/>
              <a:t>Questions?</a:t>
            </a:r>
          </a:p>
        </p:txBody>
      </p:sp>
      <p:pic>
        <p:nvPicPr>
          <p:cNvPr id="4" name="Picture 3">
            <a:extLst>
              <a:ext uri="{FF2B5EF4-FFF2-40B4-BE49-F238E27FC236}">
                <a16:creationId xmlns:a16="http://schemas.microsoft.com/office/drawing/2014/main" id="{C5D1C779-24E2-A64B-93C3-72977E5E43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0164" y="4229527"/>
            <a:ext cx="624000" cy="624000"/>
          </a:xfrm>
          <a:prstGeom prst="rect">
            <a:avLst/>
          </a:prstGeom>
        </p:spPr>
      </p:pic>
      <p:sp>
        <p:nvSpPr>
          <p:cNvPr id="5" name="TextBox 17">
            <a:extLst>
              <a:ext uri="{FF2B5EF4-FFF2-40B4-BE49-F238E27FC236}">
                <a16:creationId xmlns:a16="http://schemas.microsoft.com/office/drawing/2014/main" id="{C3DF3A2E-3749-F24A-94EE-FBDF4D5C48D6}"/>
              </a:ext>
            </a:extLst>
          </p:cNvPr>
          <p:cNvSpPr txBox="1"/>
          <p:nvPr/>
        </p:nvSpPr>
        <p:spPr>
          <a:xfrm>
            <a:off x="5110164" y="4374728"/>
            <a:ext cx="3900413" cy="42056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133" dirty="0" err="1">
                <a:solidFill>
                  <a:srgbClr val="212121"/>
                </a:solidFill>
                <a:latin typeface="Montserrat" panose="00000500000000000000" pitchFamily="2" charset="0"/>
                <a:cs typeface="Arial" panose="020B0604020202020204" pitchFamily="34" charset="0"/>
              </a:rPr>
              <a:t>o.mccourt@nhs.net</a:t>
            </a:r>
            <a:endParaRPr lang="en-US" sz="2133" dirty="0">
              <a:solidFill>
                <a:srgbClr val="212121"/>
              </a:solidFill>
              <a:latin typeface="Montserrat" panose="00000500000000000000" pitchFamily="2" charset="0"/>
              <a:cs typeface="Arial" panose="020B0604020202020204" pitchFamily="34" charset="0"/>
            </a:endParaRPr>
          </a:p>
        </p:txBody>
      </p:sp>
      <p:pic>
        <p:nvPicPr>
          <p:cNvPr id="7" name="Picture 6">
            <a:extLst>
              <a:ext uri="{FF2B5EF4-FFF2-40B4-BE49-F238E27FC236}">
                <a16:creationId xmlns:a16="http://schemas.microsoft.com/office/drawing/2014/main" id="{C0AAC0E7-F3B7-F843-8F9E-2F8297E46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672" y="5653174"/>
            <a:ext cx="624000" cy="624000"/>
          </a:xfrm>
          <a:prstGeom prst="rect">
            <a:avLst/>
          </a:prstGeom>
        </p:spPr>
      </p:pic>
      <p:sp>
        <p:nvSpPr>
          <p:cNvPr id="9" name="TextBox 19">
            <a:extLst>
              <a:ext uri="{FF2B5EF4-FFF2-40B4-BE49-F238E27FC236}">
                <a16:creationId xmlns:a16="http://schemas.microsoft.com/office/drawing/2014/main" id="{2B2E2970-C55F-EF4F-B46D-9D17F076042A}"/>
              </a:ext>
            </a:extLst>
          </p:cNvPr>
          <p:cNvSpPr txBox="1"/>
          <p:nvPr/>
        </p:nvSpPr>
        <p:spPr>
          <a:xfrm>
            <a:off x="5189767" y="5556251"/>
            <a:ext cx="3406553" cy="748795"/>
          </a:xfrm>
          <a:prstGeom prst="rect">
            <a:avLst/>
          </a:prstGeom>
          <a:noFill/>
        </p:spPr>
        <p:txBody>
          <a:bodyPr wrap="square" lIns="4800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133" dirty="0">
                <a:solidFill>
                  <a:srgbClr val="212121"/>
                </a:solidFill>
                <a:latin typeface="Montserrat" panose="00000500000000000000" pitchFamily="2" charset="0"/>
                <a:cs typeface="Arial" panose="020B0604020202020204" pitchFamily="34" charset="0"/>
              </a:rPr>
              <a:t>www.linkedin.com/in/</a:t>
            </a:r>
          </a:p>
          <a:p>
            <a:r>
              <a:rPr lang="en-US" sz="2133" dirty="0" err="1">
                <a:solidFill>
                  <a:srgbClr val="212121"/>
                </a:solidFill>
                <a:latin typeface="Montserrat" panose="00000500000000000000" pitchFamily="2" charset="0"/>
                <a:cs typeface="Arial" panose="020B0604020202020204" pitchFamily="34" charset="0"/>
              </a:rPr>
              <a:t>OrlaMcCourt</a:t>
            </a:r>
            <a:endParaRPr lang="en-US" sz="2133" dirty="0">
              <a:solidFill>
                <a:srgbClr val="212121"/>
              </a:solidFill>
              <a:latin typeface="Montserrat" panose="000005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532406C5-66AB-8645-9571-54E2F17A182D}"/>
              </a:ext>
            </a:extLst>
          </p:cNvPr>
          <p:cNvSpPr txBox="1"/>
          <p:nvPr/>
        </p:nvSpPr>
        <p:spPr>
          <a:xfrm>
            <a:off x="5134593" y="4998882"/>
            <a:ext cx="3207164" cy="420564"/>
          </a:xfrm>
          <a:prstGeom prst="rect">
            <a:avLst/>
          </a:prstGeom>
          <a:noFill/>
        </p:spPr>
        <p:txBody>
          <a:bodyPr wrap="square" rtlCol="0" anchor="ctr">
            <a:spAutoFit/>
          </a:bodyPr>
          <a:lstStyle/>
          <a:p>
            <a:r>
              <a:rPr lang="en-US" sz="2133" dirty="0">
                <a:solidFill>
                  <a:srgbClr val="212121"/>
                </a:solidFill>
                <a:latin typeface="Montserrat" panose="00000500000000000000" pitchFamily="2" charset="0"/>
                <a:cs typeface="Arial" panose="020B0604020202020204" pitchFamily="34" charset="0"/>
              </a:rPr>
              <a:t>@</a:t>
            </a:r>
            <a:r>
              <a:rPr lang="en-US" sz="2133" dirty="0" err="1">
                <a:solidFill>
                  <a:srgbClr val="212121"/>
                </a:solidFill>
                <a:latin typeface="Montserrat" panose="00000500000000000000" pitchFamily="2" charset="0"/>
                <a:cs typeface="Arial" panose="020B0604020202020204" pitchFamily="34" charset="0"/>
              </a:rPr>
              <a:t>orlamccourt.bsky.social</a:t>
            </a:r>
            <a:endParaRPr lang="en-US" sz="2133" dirty="0">
              <a:solidFill>
                <a:srgbClr val="212121"/>
              </a:solidFill>
              <a:latin typeface="Montserrat" panose="00000500000000000000" pitchFamily="2" charset="0"/>
              <a:cs typeface="Arial" panose="020B0604020202020204" pitchFamily="34" charset="0"/>
            </a:endParaRPr>
          </a:p>
        </p:txBody>
      </p:sp>
      <p:pic>
        <p:nvPicPr>
          <p:cNvPr id="14" name="Picture 13">
            <a:extLst>
              <a:ext uri="{FF2B5EF4-FFF2-40B4-BE49-F238E27FC236}">
                <a16:creationId xmlns:a16="http://schemas.microsoft.com/office/drawing/2014/main" id="{51A5B077-966E-0441-AB6B-30B69976A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9347" y="4957827"/>
            <a:ext cx="569626" cy="560011"/>
          </a:xfrm>
          <a:prstGeom prst="rect">
            <a:avLst/>
          </a:prstGeom>
        </p:spPr>
      </p:pic>
      <p:pic>
        <p:nvPicPr>
          <p:cNvPr id="15" name="Picture 14" descr="CI_logo.jpg">
            <a:extLst>
              <a:ext uri="{FF2B5EF4-FFF2-40B4-BE49-F238E27FC236}">
                <a16:creationId xmlns:a16="http://schemas.microsoft.com/office/drawing/2014/main" id="{45EFB3D5-5793-5E4D-8E29-0F019FCD797B}"/>
              </a:ext>
            </a:extLst>
          </p:cNvPr>
          <p:cNvPicPr>
            <a:picLocks noChangeAspect="1"/>
          </p:cNvPicPr>
          <p:nvPr/>
        </p:nvPicPr>
        <p:blipFill>
          <a:blip r:embed="rId5"/>
          <a:stretch>
            <a:fillRect/>
          </a:stretch>
        </p:blipFill>
        <p:spPr>
          <a:xfrm>
            <a:off x="10623942" y="1355315"/>
            <a:ext cx="1201058" cy="1213276"/>
          </a:xfrm>
          <a:prstGeom prst="rect">
            <a:avLst/>
          </a:prstGeom>
        </p:spPr>
      </p:pic>
    </p:spTree>
    <p:extLst>
      <p:ext uri="{BB962C8B-B14F-4D97-AF65-F5344CB8AC3E}">
        <p14:creationId xmlns:p14="http://schemas.microsoft.com/office/powerpoint/2010/main" val="610394902"/>
      </p:ext>
    </p:extLst>
  </p:cSld>
  <p:clrMapOvr>
    <a:masterClrMapping/>
  </p:clrMapOvr>
</p:sld>
</file>

<file path=ppt/theme/theme1.xml><?xml version="1.0" encoding="utf-8"?>
<a:theme xmlns:a="http://schemas.openxmlformats.org/drawingml/2006/main" name="2_Office Theme">
  <a:themeElements>
    <a:clrScheme name="2_Office Theme 1">
      <a:dk1>
        <a:srgbClr val="007B85"/>
      </a:dk1>
      <a:lt1>
        <a:srgbClr val="ACDCD4"/>
      </a:lt1>
      <a:dk2>
        <a:srgbClr val="00535E"/>
      </a:dk2>
      <a:lt2>
        <a:srgbClr val="FFFFFF"/>
      </a:lt2>
      <a:accent1>
        <a:srgbClr val="ACDCD4"/>
      </a:accent1>
      <a:accent2>
        <a:srgbClr val="A9C398"/>
      </a:accent2>
      <a:accent3>
        <a:srgbClr val="D2EBE6"/>
      </a:accent3>
      <a:accent4>
        <a:srgbClr val="006871"/>
      </a:accent4>
      <a:accent5>
        <a:srgbClr val="D2EBE6"/>
      </a:accent5>
      <a:accent6>
        <a:srgbClr val="99B089"/>
      </a:accent6>
      <a:hlink>
        <a:srgbClr val="00AFDB"/>
      </a:hlink>
      <a:folHlink>
        <a:srgbClr val="00539B"/>
      </a:folHlink>
    </a:clrScheme>
    <a:fontScheme name="2_Office The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2500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25000" smtClean="0">
            <a:ln>
              <a:noFill/>
            </a:ln>
            <a:solidFill>
              <a:schemeClr val="tx1"/>
            </a:solidFill>
            <a:effectLst/>
            <a:latin typeface="Arial" charset="0"/>
            <a:ea typeface="ＭＳ Ｐゴシック" charset="-128"/>
          </a:defRPr>
        </a:defPPr>
      </a:lstStyle>
    </a:lnDef>
  </a:objectDefaults>
  <a:extraClrSchemeLst>
    <a:extraClrScheme>
      <a:clrScheme name="2_Office Theme 1">
        <a:dk1>
          <a:srgbClr val="007B85"/>
        </a:dk1>
        <a:lt1>
          <a:srgbClr val="ACDCD4"/>
        </a:lt1>
        <a:dk2>
          <a:srgbClr val="00535E"/>
        </a:dk2>
        <a:lt2>
          <a:srgbClr val="FFFFFF"/>
        </a:lt2>
        <a:accent1>
          <a:srgbClr val="ACDCD4"/>
        </a:accent1>
        <a:accent2>
          <a:srgbClr val="A9C398"/>
        </a:accent2>
        <a:accent3>
          <a:srgbClr val="D2EBE6"/>
        </a:accent3>
        <a:accent4>
          <a:srgbClr val="006871"/>
        </a:accent4>
        <a:accent5>
          <a:srgbClr val="D2EBE6"/>
        </a:accent5>
        <a:accent6>
          <a:srgbClr val="99B089"/>
        </a:accent6>
        <a:hlink>
          <a:srgbClr val="00AFDB"/>
        </a:hlink>
        <a:folHlink>
          <a:srgbClr val="00539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CLHpowerpointWIDESCREEN  -  Compatibility Mode" id="{A2E3186C-1C00-4547-8698-141C06A8A2EE}" vid="{01094308-ABC8-4BDB-A4A8-CB35316C4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3247</TotalTime>
  <Words>2043</Words>
  <Application>Microsoft Macintosh PowerPoint</Application>
  <PresentationFormat>Widescreen</PresentationFormat>
  <Paragraphs>295</Paragraphs>
  <Slides>23</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Calibri Light</vt:lpstr>
      <vt:lpstr>Lato</vt:lpstr>
      <vt:lpstr>Merriweather-Regular</vt:lpstr>
      <vt:lpstr>Montserrat</vt:lpstr>
      <vt:lpstr>Times New Roman</vt:lpstr>
      <vt:lpstr>Wingdings</vt:lpstr>
      <vt:lpstr>2_Office Theme</vt:lpstr>
      <vt:lpstr>Rehabilitation Approaches for Myeloma Patients</vt:lpstr>
      <vt:lpstr>Disclosures</vt:lpstr>
      <vt:lpstr>Overview</vt:lpstr>
      <vt:lpstr>Myeloma disease symptoms &amp; treatment toxicities</vt:lpstr>
      <vt:lpstr>Frailty and functioning in Myeloma</vt:lpstr>
      <vt:lpstr>Impact on Quality of Life</vt:lpstr>
      <vt:lpstr>Physical function has largest impact on  quality of life in myeloma</vt:lpstr>
      <vt:lpstr>Role for Cancer Rehabilitation</vt:lpstr>
      <vt:lpstr>Rehabilitation improves Quality of Life</vt:lpstr>
      <vt:lpstr>Physical Activity in Myeloma</vt:lpstr>
      <vt:lpstr>PowerPoint Presentation</vt:lpstr>
      <vt:lpstr>Barriers to being physically active </vt:lpstr>
      <vt:lpstr>Exercise Research in Myeloma</vt:lpstr>
      <vt:lpstr>Exercise in stem cell transplantation</vt:lpstr>
      <vt:lpstr>Prehab Research at UCLH</vt:lpstr>
      <vt:lpstr>Qualitative Research Findings</vt:lpstr>
      <vt:lpstr>Functional Outcomes  Pre-harvest ASCT Patients</vt:lpstr>
      <vt:lpstr>Translation to ‘Usual Care’ at UCLH</vt:lpstr>
      <vt:lpstr>Functional Changes after Prehabilitation </vt:lpstr>
      <vt:lpstr>UCLH Implementation Report</vt:lpstr>
      <vt:lpstr>Promoting Physical Activity &amp; Exercise </vt:lpstr>
      <vt:lpstr>Summary</vt:lpstr>
      <vt:lpstr>Thank you for listening!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therapy for patients with multiple myeloma</dc:title>
  <dc:creator>McCourt, Orla</dc:creator>
  <cp:lastModifiedBy>Wendy Notowicz</cp:lastModifiedBy>
  <cp:revision>61</cp:revision>
  <dcterms:created xsi:type="dcterms:W3CDTF">2024-08-15T14:21:06Z</dcterms:created>
  <dcterms:modified xsi:type="dcterms:W3CDTF">2025-03-12T11:11:24Z</dcterms:modified>
</cp:coreProperties>
</file>