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301" r:id="rId6"/>
    <p:sldId id="297" r:id="rId7"/>
    <p:sldId id="299" r:id="rId8"/>
    <p:sldId id="298" r:id="rId9"/>
    <p:sldId id="257" r:id="rId10"/>
    <p:sldId id="30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64467B-F083-4207-BFA3-F268A596D387}" v="15" dt="2025-03-06T12:25:42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6"/>
    <p:restoredTop sz="94680"/>
  </p:normalViewPr>
  <p:slideViewPr>
    <p:cSldViewPr snapToGrid="0">
      <p:cViewPr varScale="1">
        <p:scale>
          <a:sx n="144" d="100"/>
          <a:sy n="144" d="100"/>
        </p:scale>
        <p:origin x="21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D734F-F5B2-814D-B594-8284881C74FE}" type="datetimeFigureOut">
              <a:rPr lang="en-US" smtClean="0"/>
              <a:t>3/12/25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79C1D-2C4B-CF47-9B4D-55FE81F98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8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6117C-EC39-35A2-B9F6-52FDE826A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277D8-94FB-29E1-2797-F7FC0C7BD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6CB126-5015-D3A4-22C6-38BF3E25A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81DF7-B962-D4E1-08E5-1E99D006E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E4719-35F2-4293-A044-AB4F78421B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366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Add the QR scan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5979-502D-EEAC-B005-2CBCEB4B6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562579-B5B1-DAFF-13AB-0C1783192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A2536-37C6-BBD5-F5B1-46051359C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Can remove this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ACCC3-B771-F179-35C8-87104D573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E4719-35F2-4293-A044-AB4F78421B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837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79C1D-2C4B-CF47-9B4D-55FE81F983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9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02BC-E540-8C15-821D-160E05DF8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CD842-9CE3-907B-BF4B-64023766B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8D12-37FD-8694-B5CF-B6332C8B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AA411-1A47-3CA8-FF77-6BD51174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D156B-3DBE-39FF-7CDD-2786D9E0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92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F643-DCBF-6893-03D8-BC56E6E6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CEA32-DA79-6DE1-79C0-24D40F8B9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FC6A1-B3A7-A5E7-FDA0-A703161A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0123-5D4D-3A91-F9FB-96F9EF4F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E21C1-D9F6-D1EE-1370-F0C61B71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6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64B-8686-C754-72CE-E641BAE8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17608-D473-215E-43E7-C610874BF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B20A6-EE8C-A1C8-8A5C-211AC060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BBB4-D8A3-35B8-196C-1D90AD0B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043B0-89BF-3484-407B-D6FF0C60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04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6F91-91BF-1987-5748-1F10F2C9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3ED0-955A-0477-533F-06C1A157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8F7B3-82C5-D8C5-7F6A-E56A2C52C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2D349-1392-984B-20E5-273546B7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1A844-5A7E-38C3-F63F-F91DC72C8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3F46E-E7BA-9A5C-3BBF-4DAEEDB7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7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5CF1-AF7F-506E-8E18-B5C8B13E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A3D00-5821-F06F-BDE3-CD49D803A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2BDE7-C139-966E-20A0-A14A6E4C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E3971-8BCB-D392-2632-20DAE73A5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554B-D75D-62DC-6B50-751E06260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60292-86CF-6AEA-F041-591A26BF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BC96F-0DD1-791B-AD1F-C469C65F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EBD4F-FB5A-FB03-7E9B-6695BDC2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35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8C0C-58C9-BCD9-F00A-CCC924B7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EA677-2BDD-7112-E92F-DCB96C39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E6C98-ED53-4272-A65B-D41D920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AD7B2-91F0-CA37-EC29-908C0F23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5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F790-E790-A78E-D37E-C2D83D7E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23F58-ED58-9E5B-C9D7-EB64C9DB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6D8D2-B3C0-60A2-5267-9CC9B1C2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2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1680-774F-9F4E-3195-A974904D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94922-1F4C-6179-DD58-E098F90E0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847C-AA20-F4E4-6D32-AA87DE5E2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AEFAC-A2FB-8857-0987-155C8FE1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2F708-2222-C895-97E6-08C6B96F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EE42F-0A23-039A-F1E1-59B497F0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1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AE7E-C2C5-CD6A-945A-4DC41F34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8D8ED-F365-5977-9D6E-94526BE54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B3B8D-B36E-F438-F77E-2BFF705F7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C4C2D-903A-0BC2-0AD7-552BA501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E967-5BCA-D6EF-3ED2-BC907C00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1BDAC-9EB7-BE2D-72EE-CED3725A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4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C443-9C48-274E-BE2F-F5F6ED6C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EF822-086B-8FEF-5ECB-DD58C4254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8B8E7-026F-B5A9-A84D-2FBB266F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36A83-EB01-DB5C-A046-289C362B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5641-5B99-C92E-5FA6-7067AA4D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0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B0830-9EAF-6CA8-AAED-DC5101CB1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B919C-FB27-8225-DD0A-68AA6DB1A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E7533-7182-9911-48E4-3BFBAA69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6103-F7C2-9765-1F0C-D38843423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DDE92-B294-1FB0-76DC-531353FC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945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&amp; Right Image C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8C562-8413-4E69-87D7-9EB3DF799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30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AF20F-91DE-4FDE-9FCA-CDB99425C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25F52AF-9C3B-4D34-99AF-E82442C0A3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88453" y="-1091870"/>
            <a:ext cx="7616305" cy="11126207"/>
          </a:xfrm>
          <a:prstGeom prst="ellipse">
            <a:avLst/>
          </a:prstGeom>
          <a:solidFill>
            <a:schemeClr val="bg1"/>
          </a:solidFill>
          <a:ln w="127000"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txBody>
          <a:bodyPr lIns="0" tIns="126000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 i="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Image placeholder </a:t>
            </a:r>
            <a:r>
              <a:rPr lang="mr-IN"/>
              <a:t>–</a:t>
            </a:r>
            <a:r>
              <a:rPr lang="en-US"/>
              <a:t> </a:t>
            </a:r>
            <a:br>
              <a:rPr lang="en-US"/>
            </a:br>
            <a:r>
              <a:rPr lang="en-US"/>
              <a:t>drag picture to fit </a:t>
            </a:r>
            <a:br>
              <a:rPr lang="en-US"/>
            </a:br>
            <a:r>
              <a:rPr lang="en-US"/>
              <a:t>image box</a:t>
            </a:r>
            <a:br>
              <a:rPr lang="en-US"/>
            </a:br>
            <a:br>
              <a:rPr lang="en-US"/>
            </a:br>
            <a:r>
              <a:rPr lang="en-US"/>
              <a:t>Image size/proportion </a:t>
            </a:r>
            <a:br>
              <a:rPr lang="en-US"/>
            </a:br>
            <a:r>
              <a:rPr lang="en-US"/>
              <a:t>can be adjusted once </a:t>
            </a:r>
            <a:br>
              <a:rPr lang="en-US"/>
            </a:br>
            <a:r>
              <a:rPr lang="en-US"/>
              <a:t>placed by using the </a:t>
            </a:r>
            <a:br>
              <a:rPr lang="en-US"/>
            </a:br>
            <a:r>
              <a:rPr lang="en-US"/>
              <a:t>CROP function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4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8BC25-5D16-9E46-AA22-12B5D28D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84499-D7C6-CF2C-EB46-C9AA93A7A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97768-A113-D506-E94F-D2CDF1F71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31BE5-2DA8-4F4C-97B0-49E2A7169E2A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5E38-E194-90CA-6416-DFD76FDCD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87B0F-C207-B779-ADEC-668A92CFB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CDC09-C507-44F4-9FBF-AA388327F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87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jpe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FFABED64-7091-DE94-A432-24241D0688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FC06CC-D0C1-2ED6-23C3-D7794CFAB3A2}"/>
              </a:ext>
            </a:extLst>
          </p:cNvPr>
          <p:cNvSpPr txBox="1"/>
          <p:nvPr/>
        </p:nvSpPr>
        <p:spPr>
          <a:xfrm>
            <a:off x="1444633" y="2086822"/>
            <a:ext cx="56102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solidFill>
                  <a:schemeClr val="bg1"/>
                </a:solidFill>
              </a:rPr>
              <a:t>Mock subtitle for presentation name</a:t>
            </a:r>
            <a:br>
              <a:rPr lang="en-GB" sz="2800">
                <a:solidFill>
                  <a:schemeClr val="bg1"/>
                </a:solidFill>
              </a:rPr>
            </a:br>
            <a:r>
              <a:rPr lang="en-GB" sz="2000">
                <a:solidFill>
                  <a:schemeClr val="bg1"/>
                </a:solidFill>
              </a:rPr>
              <a:t>Author’s name</a:t>
            </a:r>
            <a:br>
              <a:rPr lang="en-GB" sz="2000">
                <a:solidFill>
                  <a:schemeClr val="bg1"/>
                </a:solidFill>
              </a:rPr>
            </a:br>
            <a:r>
              <a:rPr lang="en-GB" sz="2000">
                <a:solidFill>
                  <a:schemeClr val="bg1"/>
                </a:solidFill>
              </a:rPr>
              <a:t>Affiliation</a:t>
            </a:r>
          </a:p>
        </p:txBody>
      </p:sp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B0898BE-8503-A851-ABB0-F02A2E533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747" y="4588722"/>
            <a:ext cx="2195692" cy="123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829-FDA6-994E-9369-E9F1D40D5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3F5881B-859F-87E7-0556-18DE863DE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5692" y="1347826"/>
            <a:ext cx="5105400" cy="2057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2993D1-7EC8-B0AC-11FA-EEB87EFDEEB2}"/>
              </a:ext>
            </a:extLst>
          </p:cNvPr>
          <p:cNvSpPr txBox="1"/>
          <p:nvPr/>
        </p:nvSpPr>
        <p:spPr>
          <a:xfrm>
            <a:off x="0" y="4367202"/>
            <a:ext cx="12192000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Online platform for healthcare professionals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E90D5A5-B40F-3C02-C229-971C809B2B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-1"/>
            <a:ext cx="1390650" cy="269565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F544656-A97D-5824-8332-AA582F6B2865}"/>
              </a:ext>
            </a:extLst>
          </p:cNvPr>
          <p:cNvGrpSpPr/>
          <p:nvPr/>
        </p:nvGrpSpPr>
        <p:grpSpPr>
          <a:xfrm>
            <a:off x="7860370" y="531925"/>
            <a:ext cx="3158668" cy="3182084"/>
            <a:chOff x="8241027" y="369672"/>
            <a:chExt cx="3357883" cy="3382776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A0D455F-0CD9-6330-0F17-6310231836BC}"/>
                </a:ext>
              </a:extLst>
            </p:cNvPr>
            <p:cNvSpPr/>
            <p:nvPr/>
          </p:nvSpPr>
          <p:spPr>
            <a:xfrm>
              <a:off x="8454989" y="749164"/>
              <a:ext cx="3003284" cy="3003284"/>
            </a:xfrm>
            <a:prstGeom prst="arc">
              <a:avLst>
                <a:gd name="adj1" fmla="val 20798891"/>
                <a:gd name="adj2" fmla="val 20798355"/>
              </a:avLst>
            </a:prstGeom>
            <a:noFill/>
            <a:ln w="57150" cap="flat" cmpd="sng" algn="ctr">
              <a:solidFill>
                <a:srgbClr val="FAAD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D090CB1-90B2-F1D9-2025-33D739F0EB65}"/>
                </a:ext>
              </a:extLst>
            </p:cNvPr>
            <p:cNvGrpSpPr/>
            <p:nvPr/>
          </p:nvGrpSpPr>
          <p:grpSpPr>
            <a:xfrm>
              <a:off x="8241027" y="2684907"/>
              <a:ext cx="857177" cy="857178"/>
              <a:chOff x="7609490" y="1387407"/>
              <a:chExt cx="900000" cy="900000"/>
            </a:xfrm>
            <a:effectLst/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C8495E6-DE30-2C6B-E550-D29604CCE5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09490" y="1387407"/>
                <a:ext cx="900000" cy="900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algn="ctr" rotWithShape="0">
                  <a:prstClr val="black">
                    <a:alpha val="2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EE88299E-7904-0CB2-D12D-C05FA384A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764215" y="1518137"/>
                <a:ext cx="590550" cy="542925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3631FEE-7F0B-1892-4702-84159A67759A}"/>
                </a:ext>
              </a:extLst>
            </p:cNvPr>
            <p:cNvGrpSpPr/>
            <p:nvPr/>
          </p:nvGrpSpPr>
          <p:grpSpPr>
            <a:xfrm>
              <a:off x="9528057" y="369672"/>
              <a:ext cx="857177" cy="857178"/>
              <a:chOff x="10465918" y="1916322"/>
              <a:chExt cx="900000" cy="900000"/>
            </a:xfrm>
            <a:effectLst/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C685D43D-7839-75E7-DE30-2EEEAF1378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465918" y="1916322"/>
                <a:ext cx="900000" cy="900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algn="ctr" rotWithShape="0">
                  <a:prstClr val="black">
                    <a:alpha val="2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42" name="Graphic 41">
                <a:extLst>
                  <a:ext uri="{FF2B5EF4-FFF2-40B4-BE49-F238E27FC236}">
                    <a16:creationId xmlns:a16="http://schemas.microsoft.com/office/drawing/2014/main" id="{66986B0F-9F74-3277-DD7A-6EF9960BF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619521" y="2047052"/>
                <a:ext cx="628650" cy="542925"/>
              </a:xfrm>
              <a:prstGeom prst="rect">
                <a:avLst/>
              </a:prstGeom>
            </p:spPr>
          </p:pic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40EAFAF-03B2-1C32-376A-73CEEDFD4305}"/>
                </a:ext>
              </a:extLst>
            </p:cNvPr>
            <p:cNvGrpSpPr/>
            <p:nvPr/>
          </p:nvGrpSpPr>
          <p:grpSpPr>
            <a:xfrm>
              <a:off x="10741733" y="2684907"/>
              <a:ext cx="857177" cy="857178"/>
              <a:chOff x="8471655" y="3850139"/>
              <a:chExt cx="900000" cy="900000"/>
            </a:xfrm>
            <a:effectLst/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EAE8F54-008B-966A-8685-DE89763F2E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71655" y="3850139"/>
                <a:ext cx="900000" cy="9000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algn="ctr" rotWithShape="0">
                  <a:prstClr val="black">
                    <a:alpha val="25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9642EDD8-895A-17A4-AA15-E4B64FFAA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626380" y="3980869"/>
                <a:ext cx="590550" cy="542925"/>
              </a:xfrm>
              <a:prstGeom prst="rect">
                <a:avLst/>
              </a:prstGeom>
            </p:spPr>
          </p:pic>
        </p:grp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05E60BE1-3206-D9C9-AB28-68AA59C4A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21605" y="1647383"/>
              <a:ext cx="1270052" cy="110676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CA339F8-4C6F-8853-DCBE-658B330237D0}"/>
              </a:ext>
            </a:extLst>
          </p:cNvPr>
          <p:cNvGrpSpPr/>
          <p:nvPr/>
        </p:nvGrpSpPr>
        <p:grpSpPr>
          <a:xfrm>
            <a:off x="1390650" y="5670748"/>
            <a:ext cx="9277350" cy="820912"/>
            <a:chOff x="1390650" y="5670748"/>
            <a:chExt cx="9277350" cy="820912"/>
          </a:xfrm>
        </p:grpSpPr>
        <p:pic>
          <p:nvPicPr>
            <p:cNvPr id="5" name="Picture 4" descr="Chart, bubble chart&#10;&#10;Description automatically generated">
              <a:extLst>
                <a:ext uri="{FF2B5EF4-FFF2-40B4-BE49-F238E27FC236}">
                  <a16:creationId xmlns:a16="http://schemas.microsoft.com/office/drawing/2014/main" id="{F5D30642-8120-35C9-B60F-1CE47FCB8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650" y="5670748"/>
              <a:ext cx="1359942" cy="820912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7813C33-24A1-B2CF-7860-36E426203FD1}"/>
                </a:ext>
              </a:extLst>
            </p:cNvPr>
            <p:cNvCxnSpPr>
              <a:cxnSpLocks/>
            </p:cNvCxnSpPr>
            <p:nvPr/>
          </p:nvCxnSpPr>
          <p:spPr>
            <a:xfrm>
              <a:off x="2886075" y="6090729"/>
              <a:ext cx="7781925" cy="0"/>
            </a:xfrm>
            <a:prstGeom prst="line">
              <a:avLst/>
            </a:prstGeom>
            <a:ln w="31750">
              <a:solidFill>
                <a:srgbClr val="182E57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6864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C37A-AB2D-433D-B897-3E9F70552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A39DB-1D27-94D7-3504-68D669ED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324000"/>
            <a:ext cx="7599452" cy="1296000"/>
          </a:xfrm>
        </p:spPr>
        <p:txBody>
          <a:bodyPr lIns="0" rIns="0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1"/>
                </a:solidFill>
                <a:latin typeface="+mn-lt"/>
              </a:rPr>
              <a:t>Explore the HCP Hub</a:t>
            </a:r>
            <a:endParaRPr lang="en-GB" spc="-2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5590B-34E7-AF67-2900-9D99B8E61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0000" y="1710000"/>
            <a:ext cx="6691486" cy="4103914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300" b="1">
                <a:solidFill>
                  <a:schemeClr val="accent1"/>
                </a:solidFill>
              </a:rPr>
              <a:t>Join</a:t>
            </a:r>
            <a:r>
              <a:rPr lang="en-US" sz="2300" b="1"/>
              <a:t> </a:t>
            </a:r>
            <a:r>
              <a:rPr lang="en-US" sz="2300"/>
              <a:t>expert-led conversations on real clinical challenges and evolving treatments in myeloma care.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300" b="1">
                <a:solidFill>
                  <a:schemeClr val="accent1"/>
                </a:solidFill>
              </a:rPr>
              <a:t>Access</a:t>
            </a:r>
            <a:r>
              <a:rPr lang="en-US" sz="2300" b="1"/>
              <a:t> </a:t>
            </a:r>
            <a:r>
              <a:rPr lang="en-US" sz="2300"/>
              <a:t>free resources, CPD courses, and webinars to support your professional development.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300" b="1">
                <a:solidFill>
                  <a:schemeClr val="accent1"/>
                </a:solidFill>
              </a:rPr>
              <a:t>Discover</a:t>
            </a:r>
            <a:r>
              <a:rPr lang="en-US" sz="2300"/>
              <a:t> best practices and the latest research shaping myeloma treatment across the UK.</a:t>
            </a:r>
          </a:p>
          <a:p>
            <a:pPr marL="0" indent="0">
              <a:lnSpc>
                <a:spcPct val="120000"/>
              </a:lnSpc>
              <a:spcBef>
                <a:spcPts val="2000"/>
              </a:spcBef>
              <a:buNone/>
            </a:pPr>
            <a:r>
              <a:rPr lang="en-US" b="1">
                <a:solidFill>
                  <a:schemeClr val="accent1"/>
                </a:solidFill>
              </a:rPr>
              <a:t>Together</a:t>
            </a:r>
            <a:r>
              <a:rPr lang="en-US">
                <a:solidFill>
                  <a:schemeClr val="accent1"/>
                </a:solidFill>
              </a:rPr>
              <a:t>, we are a community for change.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742CAD4-3F71-92EC-079A-7912A66A01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" t="-26247" r="-46369" b="-35998"/>
          <a:stretch/>
        </p:blipFill>
        <p:spPr>
          <a:xfrm>
            <a:off x="8052747" y="-1818854"/>
            <a:ext cx="7616825" cy="11126788"/>
          </a:xfr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420EBE-AC8E-D879-17FA-E6B9ED6F9B8F}"/>
              </a:ext>
            </a:extLst>
          </p:cNvPr>
          <p:cNvSpPr/>
          <p:nvPr/>
        </p:nvSpPr>
        <p:spPr>
          <a:xfrm>
            <a:off x="0" y="5688000"/>
            <a:ext cx="12192000" cy="11700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3596E0-3B29-F8EE-87BE-101E9C331930}"/>
              </a:ext>
            </a:extLst>
          </p:cNvPr>
          <p:cNvGrpSpPr/>
          <p:nvPr/>
        </p:nvGrpSpPr>
        <p:grpSpPr>
          <a:xfrm>
            <a:off x="838800" y="5914051"/>
            <a:ext cx="4499305" cy="626742"/>
            <a:chOff x="6355539" y="6071672"/>
            <a:chExt cx="4499305" cy="6267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C38F77-D7BF-E613-B624-A55CFDAD8042}"/>
                </a:ext>
              </a:extLst>
            </p:cNvPr>
            <p:cNvSpPr txBox="1"/>
            <p:nvPr/>
          </p:nvSpPr>
          <p:spPr>
            <a:xfrm>
              <a:off x="6920754" y="6144416"/>
              <a:ext cx="3934090" cy="55399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hcp.myeloma.org.uk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C4F2FCC-00D5-C13A-B0DE-BFBEF4409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55539" y="6071672"/>
              <a:ext cx="445294" cy="602456"/>
            </a:xfrm>
            <a:prstGeom prst="rect">
              <a:avLst/>
            </a:prstGeom>
          </p:spPr>
        </p:pic>
      </p:grp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1B5FD97C-8AB6-E703-A993-6530561AF8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923379" cy="17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64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3FAA-8D07-093D-C7D0-E7898F43C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F41D51-39D2-7E60-B1BA-0DEFF91ADAA2}"/>
              </a:ext>
            </a:extLst>
          </p:cNvPr>
          <p:cNvSpPr/>
          <p:nvPr/>
        </p:nvSpPr>
        <p:spPr>
          <a:xfrm>
            <a:off x="0" y="5688000"/>
            <a:ext cx="12192000" cy="11700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5181-4CE3-BB3A-BCB2-D95A578D5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324000"/>
            <a:ext cx="10515600" cy="1296000"/>
          </a:xfrm>
        </p:spPr>
        <p:txBody>
          <a:bodyPr lIns="0" rIns="0">
            <a:no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n-lt"/>
              </a:rPr>
              <a:t>Join the HCP Hub community, </a:t>
            </a:r>
            <a:br>
              <a:rPr lang="en-US" dirty="0">
                <a:solidFill>
                  <a:schemeClr val="accent1"/>
                </a:solidFill>
                <a:latin typeface="+mn-lt"/>
              </a:rPr>
            </a:br>
            <a:r>
              <a:rPr lang="en-US" dirty="0">
                <a:solidFill>
                  <a:schemeClr val="accent1"/>
                </a:solidFill>
                <a:latin typeface="+mn-lt"/>
              </a:rPr>
              <a:t>for exclusive members-only content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9B6748-8628-302B-E931-EB5898785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0000" y="1890000"/>
            <a:ext cx="5512558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en-US" b="1" dirty="0">
                <a:solidFill>
                  <a:schemeClr val="accent1"/>
                </a:solidFill>
              </a:rPr>
              <a:t>Connection and conversation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 dirty="0"/>
              <a:t>Updates from community experts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 dirty="0"/>
              <a:t>Featured discussions on hot topics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 dirty="0"/>
              <a:t>Latest Myeloma UK news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 dirty="0"/>
              <a:t>Journals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 dirty="0"/>
              <a:t>Shared practice articles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C4E053C-6EE7-A52A-8952-D75C11993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96502" y="1890000"/>
            <a:ext cx="4662062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en-US" b="1">
                <a:solidFill>
                  <a:schemeClr val="accent1"/>
                </a:solidFill>
              </a:rPr>
              <a:t>Education and support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/>
              <a:t>Information guides and tools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/>
              <a:t>Nurse learning </a:t>
            </a:r>
            <a:r>
              <a:rPr lang="en-US" sz="2400" err="1"/>
              <a:t>programme</a:t>
            </a:r>
            <a:r>
              <a:rPr lang="en-US" sz="2400"/>
              <a:t> 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/>
              <a:t>Videos and animations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/>
              <a:t>Online courses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400"/>
              <a:t>Guidelines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C04900-85DF-2A30-2871-2A2CDB90A7A5}"/>
              </a:ext>
            </a:extLst>
          </p:cNvPr>
          <p:cNvGrpSpPr/>
          <p:nvPr/>
        </p:nvGrpSpPr>
        <p:grpSpPr>
          <a:xfrm>
            <a:off x="3469957" y="6029840"/>
            <a:ext cx="4565553" cy="503630"/>
            <a:chOff x="6439204" y="6071673"/>
            <a:chExt cx="4565553" cy="5036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87F543-3B59-0362-E466-5FDF56693016}"/>
                </a:ext>
              </a:extLst>
            </p:cNvPr>
            <p:cNvSpPr txBox="1"/>
            <p:nvPr/>
          </p:nvSpPr>
          <p:spPr>
            <a:xfrm>
              <a:off x="6920754" y="6144416"/>
              <a:ext cx="4084003" cy="43088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Join at 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hcp.myeloma.org.uk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0A80FBC-1FA9-25D1-106D-E290CFDD5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39204" y="6071673"/>
              <a:ext cx="364331" cy="492919"/>
            </a:xfrm>
            <a:prstGeom prst="rect">
              <a:avLst/>
            </a:prstGeom>
          </p:spPr>
        </p:pic>
      </p:grp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8E52F35-4322-0569-B311-D80AAF3B8A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923379" cy="17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7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C71C5-7BC1-0188-64BA-6105477A2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280EF-9072-F224-132C-6220DAA46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013" y="636955"/>
            <a:ext cx="5301020" cy="3384062"/>
          </a:xfrm>
        </p:spPr>
        <p:txBody>
          <a:bodyPr anchor="ctr" anchorCtr="0">
            <a:noAutofit/>
          </a:bodyPr>
          <a:lstStyle/>
          <a:p>
            <a:r>
              <a:rPr lang="en-US" sz="7200">
                <a:solidFill>
                  <a:schemeClr val="accent1"/>
                </a:solidFill>
                <a:latin typeface="+mn-lt"/>
              </a:rPr>
              <a:t>Visit the </a:t>
            </a:r>
            <a:r>
              <a:rPr lang="en-US" sz="7200" b="1">
                <a:solidFill>
                  <a:schemeClr val="accent1"/>
                </a:solidFill>
                <a:latin typeface="+mn-lt"/>
              </a:rPr>
              <a:t>Myeloma UK HCP Hub</a:t>
            </a:r>
            <a:endParaRPr lang="en-GB" sz="7200" b="1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8947BE-3CCF-CB94-C547-9DA4837B9428}"/>
              </a:ext>
            </a:extLst>
          </p:cNvPr>
          <p:cNvSpPr/>
          <p:nvPr/>
        </p:nvSpPr>
        <p:spPr>
          <a:xfrm>
            <a:off x="0" y="4529014"/>
            <a:ext cx="12192000" cy="2328985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187B78-1BFB-BEA6-AA88-2B4EA4C578D0}"/>
              </a:ext>
            </a:extLst>
          </p:cNvPr>
          <p:cNvGrpSpPr/>
          <p:nvPr/>
        </p:nvGrpSpPr>
        <p:grpSpPr>
          <a:xfrm>
            <a:off x="820005" y="5025973"/>
            <a:ext cx="10625917" cy="1256908"/>
            <a:chOff x="3575469" y="6112622"/>
            <a:chExt cx="6484979" cy="76708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63A95B-05D4-B3BF-89BF-1A45E1371994}"/>
                </a:ext>
              </a:extLst>
            </p:cNvPr>
            <p:cNvSpPr txBox="1"/>
            <p:nvPr/>
          </p:nvSpPr>
          <p:spPr>
            <a:xfrm>
              <a:off x="4210570" y="6165935"/>
              <a:ext cx="5849878" cy="71377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hcp.myeloma.org.uk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1F17DA71-C662-F955-66DF-47EC2D7CF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75469" y="6112622"/>
              <a:ext cx="518818" cy="701931"/>
            </a:xfrm>
            <a:prstGeom prst="rect">
              <a:avLst/>
            </a:prstGeom>
          </p:spPr>
        </p:pic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D2A175F4-6942-1104-EA4B-12354CB6D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2321" y="465937"/>
            <a:ext cx="3639026" cy="3639026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D5B1B8E5-5A1D-0FE4-C5B2-A3E76CB9061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-1"/>
            <a:ext cx="1390650" cy="26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1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A215DF-A2C9-C2AB-16EC-32F0F35F828B}"/>
              </a:ext>
            </a:extLst>
          </p:cNvPr>
          <p:cNvGrpSpPr/>
          <p:nvPr/>
        </p:nvGrpSpPr>
        <p:grpSpPr>
          <a:xfrm>
            <a:off x="1390650" y="5670748"/>
            <a:ext cx="9277350" cy="820912"/>
            <a:chOff x="1390650" y="5670748"/>
            <a:chExt cx="9277350" cy="820912"/>
          </a:xfrm>
        </p:grpSpPr>
        <p:pic>
          <p:nvPicPr>
            <p:cNvPr id="5" name="Picture 4" descr="Chart, bubble chart&#10;&#10;Description automatically generated">
              <a:extLst>
                <a:ext uri="{FF2B5EF4-FFF2-40B4-BE49-F238E27FC236}">
                  <a16:creationId xmlns:a16="http://schemas.microsoft.com/office/drawing/2014/main" id="{C2BACEDC-800B-352D-66A0-DA9960BB8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650" y="5670748"/>
              <a:ext cx="1359942" cy="820912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64ECAC-E831-B72D-CFCA-EA4CD047BAD8}"/>
                </a:ext>
              </a:extLst>
            </p:cNvPr>
            <p:cNvCxnSpPr>
              <a:cxnSpLocks/>
            </p:cNvCxnSpPr>
            <p:nvPr/>
          </p:nvCxnSpPr>
          <p:spPr>
            <a:xfrm>
              <a:off x="2886075" y="6090729"/>
              <a:ext cx="7781925" cy="0"/>
            </a:xfrm>
            <a:prstGeom prst="line">
              <a:avLst/>
            </a:prstGeom>
            <a:ln w="31750">
              <a:solidFill>
                <a:srgbClr val="182E57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80FCF6E-B72A-30E6-AD0F-528676413ED9}"/>
              </a:ext>
            </a:extLst>
          </p:cNvPr>
          <p:cNvGrpSpPr/>
          <p:nvPr/>
        </p:nvGrpSpPr>
        <p:grpSpPr>
          <a:xfrm>
            <a:off x="1268935" y="1416204"/>
            <a:ext cx="4594460" cy="2727820"/>
            <a:chOff x="992896" y="2292818"/>
            <a:chExt cx="4199069" cy="2493071"/>
          </a:xfrm>
        </p:grpSpPr>
        <p:pic>
          <p:nvPicPr>
            <p:cNvPr id="9" name="Picture 8" descr="A book cover with text&#10;&#10;AI-generated content may be incorrect.">
              <a:extLst>
                <a:ext uri="{FF2B5EF4-FFF2-40B4-BE49-F238E27FC236}">
                  <a16:creationId xmlns:a16="http://schemas.microsoft.com/office/drawing/2014/main" id="{CB51A2DB-C840-13FC-0C85-46BD1B237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55443">
              <a:off x="992896" y="2336669"/>
              <a:ext cx="1674696" cy="2375454"/>
            </a:xfrm>
            <a:prstGeom prst="rect">
              <a:avLst/>
            </a:prstGeom>
            <a:ln>
              <a:noFill/>
            </a:ln>
            <a:effectLst>
              <a:outerShdw blurRad="254000" dist="139700" dir="1800000" sx="98000" sy="98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 descr="A yellow and white cover&#10;&#10;AI-generated content may be incorrect.">
              <a:extLst>
                <a:ext uri="{FF2B5EF4-FFF2-40B4-BE49-F238E27FC236}">
                  <a16:creationId xmlns:a16="http://schemas.microsoft.com/office/drawing/2014/main" id="{B8D9798F-460B-AB3A-44AE-F036F9A84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3457" y="2292818"/>
              <a:ext cx="1673974" cy="2375456"/>
            </a:xfrm>
            <a:prstGeom prst="rect">
              <a:avLst/>
            </a:prstGeom>
            <a:ln>
              <a:noFill/>
            </a:ln>
            <a:effectLst>
              <a:outerShdw blurRad="254000" dist="139700" dir="1800000" sx="98000" sy="98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 descr="A cover of a book&#10;&#10;AI-generated content may be incorrect.">
              <a:extLst>
                <a:ext uri="{FF2B5EF4-FFF2-40B4-BE49-F238E27FC236}">
                  <a16:creationId xmlns:a16="http://schemas.microsoft.com/office/drawing/2014/main" id="{36C4D9C4-28CE-AA03-BD88-557D0E299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77575">
              <a:off x="3517653" y="2410433"/>
              <a:ext cx="1674312" cy="2375456"/>
            </a:xfrm>
            <a:prstGeom prst="rect">
              <a:avLst/>
            </a:prstGeom>
            <a:ln>
              <a:noFill/>
            </a:ln>
            <a:effectLst>
              <a:outerShdw blurRad="254000" dist="139700" dir="1800000" sx="98000" sy="98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09A17A5-393B-2E9C-AD74-1EBE39CF7996}"/>
              </a:ext>
            </a:extLst>
          </p:cNvPr>
          <p:cNvSpPr/>
          <p:nvPr/>
        </p:nvSpPr>
        <p:spPr>
          <a:xfrm>
            <a:off x="1268935" y="4876317"/>
            <a:ext cx="4827065" cy="6921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NEW Treatment guides for </a:t>
            </a:r>
            <a:br>
              <a:rPr lang="en-GB" sz="2400" dirty="0"/>
            </a:br>
            <a:r>
              <a:rPr lang="en-GB" sz="2400" dirty="0"/>
              <a:t>Elranatamab, Teclistamab and Selinexor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569D24-4154-167E-923E-C385EEF5A868}"/>
              </a:ext>
            </a:extLst>
          </p:cNvPr>
          <p:cNvSpPr/>
          <p:nvPr/>
        </p:nvSpPr>
        <p:spPr>
          <a:xfrm>
            <a:off x="6267133" y="4737470"/>
            <a:ext cx="5616222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2400" dirty="0"/>
              <a:t>UPDATED Infoguide on HDT-SCT</a:t>
            </a:r>
          </a:p>
          <a:p>
            <a:pPr algn="ctr"/>
            <a:r>
              <a:rPr lang="en-GB" sz="2400" dirty="0"/>
              <a:t>Includes Hints and Tips section for patients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F85B30-CC10-16B6-425B-D0D57F232C08}"/>
              </a:ext>
            </a:extLst>
          </p:cNvPr>
          <p:cNvGrpSpPr/>
          <p:nvPr/>
        </p:nvGrpSpPr>
        <p:grpSpPr>
          <a:xfrm>
            <a:off x="6668062" y="1347826"/>
            <a:ext cx="4468338" cy="3321266"/>
            <a:chOff x="6569799" y="2002470"/>
            <a:chExt cx="4418142" cy="3146698"/>
          </a:xfrm>
        </p:grpSpPr>
        <p:pic>
          <p:nvPicPr>
            <p:cNvPr id="15" name="Picture 14" descr="A white background with orange text&#10;&#10;AI-generated content may be incorrect.">
              <a:extLst>
                <a:ext uri="{FF2B5EF4-FFF2-40B4-BE49-F238E27FC236}">
                  <a16:creationId xmlns:a16="http://schemas.microsoft.com/office/drawing/2014/main" id="{3F570344-74FF-5F45-2C6A-189209076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799" y="2002470"/>
              <a:ext cx="2178613" cy="3090938"/>
            </a:xfrm>
            <a:prstGeom prst="rect">
              <a:avLst/>
            </a:prstGeom>
            <a:ln>
              <a:noFill/>
            </a:ln>
            <a:effectLst>
              <a:outerShdw blurRad="254000" dist="139700" dir="1800000" sx="98000" sy="98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Speech Bubble: Rectangle with Corners Rounded 15">
              <a:extLst>
                <a:ext uri="{FF2B5EF4-FFF2-40B4-BE49-F238E27FC236}">
                  <a16:creationId xmlns:a16="http://schemas.microsoft.com/office/drawing/2014/main" id="{62BA5B9A-A547-94F1-38E8-0AA16835D1B0}"/>
                </a:ext>
              </a:extLst>
            </p:cNvPr>
            <p:cNvSpPr/>
            <p:nvPr/>
          </p:nvSpPr>
          <p:spPr>
            <a:xfrm>
              <a:off x="9199434" y="2058230"/>
              <a:ext cx="1788507" cy="3090938"/>
            </a:xfrm>
            <a:prstGeom prst="wedgeRoundRectCallout">
              <a:avLst>
                <a:gd name="adj1" fmla="val -69576"/>
                <a:gd name="adj2" fmla="val 1316"/>
                <a:gd name="adj3" fmla="val 16667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44000" rtlCol="0" anchor="ctr"/>
            <a:lstStyle/>
            <a:p>
              <a:r>
                <a:rPr lang="en-GB" sz="2000" dirty="0">
                  <a:solidFill>
                    <a:schemeClr val="accent2"/>
                  </a:solidFill>
                </a:rPr>
                <a:t>“ Ice lollies were an absolute godsend. They eased the soreness and got fluids into me! ”</a:t>
              </a: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DE775ED4-88A2-ACB1-8E31-360BF25E453F}"/>
              </a:ext>
            </a:extLst>
          </p:cNvPr>
          <p:cNvSpPr txBox="1">
            <a:spLocks/>
          </p:cNvSpPr>
          <p:nvPr/>
        </p:nvSpPr>
        <p:spPr>
          <a:xfrm>
            <a:off x="1009333" y="212544"/>
            <a:ext cx="10515600" cy="80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1"/>
                </a:solidFill>
                <a:latin typeface="+mn-lt"/>
              </a:rPr>
              <a:t>Patient information: What’s new?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19DE39C9-80E4-3880-1936-5270801A4C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923379" cy="17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81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F6D19AD-F852-383A-9C38-3E1656176699}"/>
              </a:ext>
            </a:extLst>
          </p:cNvPr>
          <p:cNvGrpSpPr/>
          <p:nvPr/>
        </p:nvGrpSpPr>
        <p:grpSpPr>
          <a:xfrm>
            <a:off x="1109487" y="5885700"/>
            <a:ext cx="9277350" cy="820912"/>
            <a:chOff x="1390650" y="5670748"/>
            <a:chExt cx="9277350" cy="820912"/>
          </a:xfrm>
        </p:grpSpPr>
        <p:pic>
          <p:nvPicPr>
            <p:cNvPr id="4" name="Picture 3" descr="Chart, bubble chart&#10;&#10;Description automatically generated">
              <a:extLst>
                <a:ext uri="{FF2B5EF4-FFF2-40B4-BE49-F238E27FC236}">
                  <a16:creationId xmlns:a16="http://schemas.microsoft.com/office/drawing/2014/main" id="{5577FD2D-C30D-98B2-BDEA-8924D4B6C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650" y="5670748"/>
              <a:ext cx="1359942" cy="820912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FA3AB51-AC16-DF0B-9195-6466F7A59BE1}"/>
                </a:ext>
              </a:extLst>
            </p:cNvPr>
            <p:cNvCxnSpPr>
              <a:cxnSpLocks/>
            </p:cNvCxnSpPr>
            <p:nvPr/>
          </p:nvCxnSpPr>
          <p:spPr>
            <a:xfrm>
              <a:off x="2886075" y="6090729"/>
              <a:ext cx="7781925" cy="0"/>
            </a:xfrm>
            <a:prstGeom prst="line">
              <a:avLst/>
            </a:prstGeom>
            <a:ln w="31750">
              <a:solidFill>
                <a:srgbClr val="182E57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0FF7A0B0-55FF-DD3A-6604-A1B4F838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379" y="371344"/>
            <a:ext cx="6030000" cy="1325563"/>
          </a:xfrm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  <a:latin typeface="+mn-lt"/>
              </a:rPr>
              <a:t>Patient Infodays 2025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53EC721-705A-67F0-00C3-1A613A153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79256" cy="4351338"/>
          </a:xfrm>
        </p:spPr>
        <p:txBody>
          <a:bodyPr>
            <a:normAutofit/>
          </a:bodyPr>
          <a:lstStyle/>
          <a:p>
            <a:r>
              <a:rPr lang="en-GB" dirty="0"/>
              <a:t>Opportunity for patients and their families to: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GB" dirty="0"/>
              <a:t>Share experiences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GB" dirty="0"/>
              <a:t>Ask myeloma experts questions 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GB" dirty="0"/>
              <a:t>Learn about the latest treatments and research 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GB" dirty="0"/>
              <a:t>Discover information and support from Myeloma UK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3560C12-0702-E71F-A6DD-013CBC9A31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55053" y="-1366786"/>
            <a:ext cx="7937949" cy="11401124"/>
          </a:xfrm>
        </p:spPr>
        <p:txBody>
          <a:bodyPr/>
          <a:lstStyle/>
          <a:p>
            <a:endParaRPr lang="en-GB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C78764-06E3-34D5-74A1-C3278699BBD7}"/>
              </a:ext>
            </a:extLst>
          </p:cNvPr>
          <p:cNvGrpSpPr/>
          <p:nvPr/>
        </p:nvGrpSpPr>
        <p:grpSpPr>
          <a:xfrm>
            <a:off x="6703453" y="312757"/>
            <a:ext cx="5163629" cy="6232486"/>
            <a:chOff x="6703453" y="312757"/>
            <a:chExt cx="5163629" cy="623248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C8ACD0B-348F-3433-99C4-9A7208D3E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33"/>
            <a:stretch/>
          </p:blipFill>
          <p:spPr>
            <a:xfrm>
              <a:off x="6703453" y="312757"/>
              <a:ext cx="4277321" cy="6232486"/>
            </a:xfrm>
            <a:prstGeom prst="snip2SameRect">
              <a:avLst>
                <a:gd name="adj1" fmla="val 20230"/>
                <a:gd name="adj2" fmla="val 0"/>
              </a:avLst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B58BDA-B7BA-B503-588E-92627E876ABF}"/>
                </a:ext>
              </a:extLst>
            </p:cNvPr>
            <p:cNvSpPr/>
            <p:nvPr/>
          </p:nvSpPr>
          <p:spPr>
            <a:xfrm>
              <a:off x="8945378" y="1909160"/>
              <a:ext cx="1308050" cy="4798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2000" b="1" dirty="0">
                  <a:solidFill>
                    <a:schemeClr val="accent1"/>
                  </a:solidFill>
                  <a:latin typeface="+mj-lt"/>
                </a:rPr>
                <a:t>Stirling</a:t>
              </a:r>
            </a:p>
            <a:p>
              <a:pPr>
                <a:lnSpc>
                  <a:spcPct val="80000"/>
                </a:lnSpc>
              </a:pPr>
              <a:r>
                <a:rPr lang="en-GB" dirty="0">
                  <a:latin typeface="+mj-lt"/>
                </a:rPr>
                <a:t>1 November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A5DE63C-CF93-2DB9-56CA-655FEF53C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810" t="14777" r="5199" b="15916"/>
            <a:stretch/>
          </p:blipFill>
          <p:spPr>
            <a:xfrm>
              <a:off x="8446113" y="1951098"/>
              <a:ext cx="396000" cy="396000"/>
            </a:xfrm>
            <a:prstGeom prst="ellipse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CB4DE9-4123-67CA-62B0-CC6521A63E06}"/>
                </a:ext>
              </a:extLst>
            </p:cNvPr>
            <p:cNvSpPr/>
            <p:nvPr/>
          </p:nvSpPr>
          <p:spPr>
            <a:xfrm>
              <a:off x="9816677" y="2872925"/>
              <a:ext cx="1518044" cy="4798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2000" b="1" dirty="0">
                  <a:solidFill>
                    <a:schemeClr val="accent1"/>
                  </a:solidFill>
                  <a:latin typeface="+mj-lt"/>
                </a:rPr>
                <a:t>Newcastle</a:t>
              </a:r>
            </a:p>
            <a:p>
              <a:pPr>
                <a:lnSpc>
                  <a:spcPct val="80000"/>
                </a:lnSpc>
              </a:pPr>
              <a:r>
                <a:rPr lang="en-GB" dirty="0">
                  <a:latin typeface="+mj-lt"/>
                </a:rPr>
                <a:t>27 September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F147493-B702-8010-0ED8-09E49AA93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810" t="14777" r="5199" b="15916"/>
            <a:stretch/>
          </p:blipFill>
          <p:spPr>
            <a:xfrm>
              <a:off x="9317412" y="2914863"/>
              <a:ext cx="396000" cy="396000"/>
            </a:xfrm>
            <a:prstGeom prst="ellipse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633BC56-92CE-9D2B-21DF-3344C4173E89}"/>
                </a:ext>
              </a:extLst>
            </p:cNvPr>
            <p:cNvSpPr/>
            <p:nvPr/>
          </p:nvSpPr>
          <p:spPr>
            <a:xfrm>
              <a:off x="9816677" y="4551752"/>
              <a:ext cx="1559722" cy="4798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2000" b="1" dirty="0">
                  <a:solidFill>
                    <a:schemeClr val="accent1"/>
                  </a:solidFill>
                  <a:latin typeface="+mj-lt"/>
                </a:rPr>
                <a:t>Birmingham</a:t>
              </a:r>
            </a:p>
            <a:p>
              <a:pPr>
                <a:lnSpc>
                  <a:spcPct val="80000"/>
                </a:lnSpc>
              </a:pPr>
              <a:r>
                <a:rPr lang="en-GB" dirty="0">
                  <a:latin typeface="+mj-lt"/>
                </a:rPr>
                <a:t>18 October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E66A026-9089-83A1-ADBB-4C9A39771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810" t="14777" r="5199" b="15916"/>
            <a:stretch/>
          </p:blipFill>
          <p:spPr>
            <a:xfrm>
              <a:off x="9317412" y="4593690"/>
              <a:ext cx="396000" cy="396000"/>
            </a:xfrm>
            <a:prstGeom prst="ellipse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CBB157-5D1D-793B-9DCF-7420A55BF9D4}"/>
                </a:ext>
              </a:extLst>
            </p:cNvPr>
            <p:cNvSpPr/>
            <p:nvPr/>
          </p:nvSpPr>
          <p:spPr>
            <a:xfrm>
              <a:off x="10490102" y="5289309"/>
              <a:ext cx="1376980" cy="4798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2000" b="1" dirty="0">
                  <a:solidFill>
                    <a:schemeClr val="accent1"/>
                  </a:solidFill>
                  <a:latin typeface="+mj-lt"/>
                </a:rPr>
                <a:t>London</a:t>
              </a:r>
            </a:p>
            <a:p>
              <a:pPr>
                <a:lnSpc>
                  <a:spcPct val="80000"/>
                </a:lnSpc>
              </a:pPr>
              <a:r>
                <a:rPr lang="en-GB" dirty="0">
                  <a:latin typeface="+mj-lt"/>
                </a:rPr>
                <a:t>6 September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F6634D6-B56C-844D-7736-2E9E0462DE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810" t="14777" r="5199" b="15916"/>
            <a:stretch/>
          </p:blipFill>
          <p:spPr>
            <a:xfrm>
              <a:off x="9990837" y="5331247"/>
              <a:ext cx="396000" cy="396000"/>
            </a:xfrm>
            <a:prstGeom prst="ellipse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3A0BA99-1F49-2EDC-D7F3-0594C3AD30D1}"/>
                </a:ext>
              </a:extLst>
            </p:cNvPr>
            <p:cNvSpPr/>
            <p:nvPr/>
          </p:nvSpPr>
          <p:spPr>
            <a:xfrm>
              <a:off x="8034059" y="5392435"/>
              <a:ext cx="804707" cy="4798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1"/>
                  </a:solidFill>
                  <a:latin typeface="+mj-lt"/>
                </a:rPr>
                <a:t>Bristol</a:t>
              </a:r>
            </a:p>
            <a:p>
              <a:pPr algn="r">
                <a:lnSpc>
                  <a:spcPct val="80000"/>
                </a:lnSpc>
              </a:pPr>
              <a:r>
                <a:rPr lang="en-GB" dirty="0">
                  <a:latin typeface="+mj-lt"/>
                </a:rPr>
                <a:t>17 May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09BD276-9964-52CA-DF91-73DD87F77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810" t="14777" r="5199" b="15916"/>
            <a:stretch/>
          </p:blipFill>
          <p:spPr>
            <a:xfrm>
              <a:off x="8900023" y="5392435"/>
              <a:ext cx="396000" cy="396000"/>
            </a:xfrm>
            <a:prstGeom prst="ellipse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4AE4EB0-6F2B-1ABB-302B-EA703ED03EC0}"/>
                </a:ext>
              </a:extLst>
            </p:cNvPr>
            <p:cNvSpPr/>
            <p:nvPr/>
          </p:nvSpPr>
          <p:spPr>
            <a:xfrm>
              <a:off x="8401197" y="3648031"/>
              <a:ext cx="823944" cy="4798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1"/>
                  </a:solidFill>
                  <a:latin typeface="+mj-lt"/>
                </a:rPr>
                <a:t>Leeds</a:t>
              </a:r>
            </a:p>
            <a:p>
              <a:pPr algn="r">
                <a:lnSpc>
                  <a:spcPct val="80000"/>
                </a:lnSpc>
              </a:pPr>
              <a:r>
                <a:rPr lang="en-GB" dirty="0">
                  <a:latin typeface="+mj-lt"/>
                </a:rPr>
                <a:t>26 April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2DDA815-517E-FA3F-5782-F352A9DA6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810" t="14777" r="5199" b="15916"/>
            <a:stretch/>
          </p:blipFill>
          <p:spPr>
            <a:xfrm>
              <a:off x="9296023" y="3648031"/>
              <a:ext cx="396000" cy="396000"/>
            </a:xfrm>
            <a:prstGeom prst="ellipse">
              <a:avLst/>
            </a:prstGeom>
          </p:spPr>
        </p:pic>
      </p:grp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DD3D7C8A-0D6D-B733-41B9-E212A1A85C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t="12667"/>
          <a:stretch/>
        </p:blipFill>
        <p:spPr>
          <a:xfrm>
            <a:off x="0" y="0"/>
            <a:ext cx="923379" cy="17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0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289e97-0d63-4019-8f44-420cabf9f53d" xsi:nil="true"/>
    <lcf76f155ced4ddcb4097134ff3c332f xmlns="5dbcacbc-e47f-48b8-b755-e7c1dfdf10ad">
      <Terms xmlns="http://schemas.microsoft.com/office/infopath/2007/PartnerControls"/>
    </lcf76f155ced4ddcb4097134ff3c332f>
    <_Flow_SignoffStatus xmlns="5dbcacbc-e47f-48b8-b755-e7c1dfdf10ad" xsi:nil="true"/>
    <Image xmlns="5dbcacbc-e47f-48b8-b755-e7c1dfdf10a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7D48527A125645B3F8CD02DABC791E" ma:contentTypeVersion="20" ma:contentTypeDescription="Create a new document." ma:contentTypeScope="" ma:versionID="89602e3b45c0611d9d9541191fe18575">
  <xsd:schema xmlns:xsd="http://www.w3.org/2001/XMLSchema" xmlns:xs="http://www.w3.org/2001/XMLSchema" xmlns:p="http://schemas.microsoft.com/office/2006/metadata/properties" xmlns:ns2="f4289e97-0d63-4019-8f44-420cabf9f53d" xmlns:ns3="5dbcacbc-e47f-48b8-b755-e7c1dfdf10ad" targetNamespace="http://schemas.microsoft.com/office/2006/metadata/properties" ma:root="true" ma:fieldsID="334eb45df4e70c78fe61f712e7bdabca" ns2:_="" ns3:_="">
    <xsd:import namespace="f4289e97-0d63-4019-8f44-420cabf9f53d"/>
    <xsd:import namespace="5dbcacbc-e47f-48b8-b755-e7c1dfdf10a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9e97-0d63-4019-8f44-420cabf9f5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267ea39a-2348-4dd2-bfcc-43687c8f5169}" ma:internalName="TaxCatchAll" ma:showField="CatchAllData" ma:web="f4289e97-0d63-4019-8f44-420cabf9f5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cacbc-e47f-48b8-b755-e7c1dfdf10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d41d1912-1cd2-448f-a9a9-b2e1ab749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7" nillable="true" ma:displayName="Image" ma:format="Thumbnail" ma:internalName="Imag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9C4491-B19E-4976-A820-14CAC36C9E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EB377E-9674-4B80-BA18-1841540B57F2}">
  <ds:schemaRefs>
    <ds:schemaRef ds:uri="5dbcacbc-e47f-48b8-b755-e7c1dfdf10ad"/>
    <ds:schemaRef ds:uri="f4289e97-0d63-4019-8f44-420cabf9f5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699DF1-2BB6-4405-8AC7-BFD72CC37F4C}">
  <ds:schemaRefs>
    <ds:schemaRef ds:uri="5dbcacbc-e47f-48b8-b755-e7c1dfdf10ad"/>
    <ds:schemaRef ds:uri="f4289e97-0d63-4019-8f44-420cabf9f5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256</Words>
  <Application>Microsoft Macintosh PowerPoint</Application>
  <PresentationFormat>Widescreen</PresentationFormat>
  <Paragraphs>54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Explore the HCP Hub</vt:lpstr>
      <vt:lpstr>Join the HCP Hub community,  for exclusive members-only content</vt:lpstr>
      <vt:lpstr>Visit the Myeloma UK HCP Hub</vt:lpstr>
      <vt:lpstr>PowerPoint Presentation</vt:lpstr>
      <vt:lpstr>Patient Infodays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Cox</dc:creator>
  <cp:lastModifiedBy>Wendy Notowicz</cp:lastModifiedBy>
  <cp:revision>2</cp:revision>
  <dcterms:created xsi:type="dcterms:W3CDTF">2022-12-19T18:34:31Z</dcterms:created>
  <dcterms:modified xsi:type="dcterms:W3CDTF">2025-03-12T11:06:34Z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0x010100B97D48527A125645B3F8CD02DABC791E</vt:lpwstr>
  </property>
  <property fmtid="{D5CDD505-2E9C-101B-9397-08002B2CF9AE}" pid="3" name="MediaServiceImageTags">
    <vt:lpwstr/>
  </property>
</Properties>
</file>