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80" r:id="rId3"/>
    <p:sldId id="257" r:id="rId4"/>
    <p:sldId id="264" r:id="rId5"/>
    <p:sldId id="272" r:id="rId6"/>
    <p:sldId id="265" r:id="rId7"/>
    <p:sldId id="287" r:id="rId8"/>
    <p:sldId id="288" r:id="rId9"/>
    <p:sldId id="284" r:id="rId10"/>
    <p:sldId id="273" r:id="rId11"/>
    <p:sldId id="274" r:id="rId12"/>
    <p:sldId id="266" r:id="rId13"/>
    <p:sldId id="286" r:id="rId14"/>
    <p:sldId id="275" r:id="rId15"/>
    <p:sldId id="278" r:id="rId16"/>
    <p:sldId id="291" r:id="rId17"/>
    <p:sldId id="261" r:id="rId18"/>
    <p:sldId id="290" r:id="rId19"/>
    <p:sldId id="276" r:id="rId20"/>
    <p:sldId id="267" r:id="rId21"/>
    <p:sldId id="283" r:id="rId22"/>
    <p:sldId id="289" r:id="rId23"/>
    <p:sldId id="292" r:id="rId24"/>
    <p:sldId id="28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45EAA"/>
    <a:srgbClr val="0000FF"/>
    <a:srgbClr val="2F559B"/>
    <a:srgbClr val="CCCCFF"/>
    <a:srgbClr val="9F5F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00" autoAdjust="0"/>
    <p:restoredTop sz="66304" autoAdjust="0"/>
  </p:normalViewPr>
  <p:slideViewPr>
    <p:cSldViewPr snapToGrid="0">
      <p:cViewPr varScale="1">
        <p:scale>
          <a:sx n="99" d="100"/>
          <a:sy n="99" d="100"/>
        </p:scale>
        <p:origin x="1704" y="18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CLCMDDPRAFSS21\Home\maylow\Documents\Haematology\Bispecifics\Bispecific%20questionnaire\Book%20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CLCMDDPRAFSS21\Home\maylow\Documents\Haematology\Bispecifics\Bispecific%20questionnaire\Book%201.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358401808109796E-2"/>
          <c:y val="4.2711819222622793E-2"/>
          <c:w val="0.88956236644668985"/>
          <c:h val="0.65790481398976819"/>
        </c:manualLayout>
      </c:layout>
      <c:barChart>
        <c:barDir val="col"/>
        <c:grouping val="clustered"/>
        <c:varyColors val="0"/>
        <c:ser>
          <c:idx val="0"/>
          <c:order val="0"/>
          <c:tx>
            <c:strRef>
              <c:f>Sheet1!$B$1</c:f>
              <c:strCache>
                <c:ptCount val="1"/>
                <c:pt idx="0">
                  <c:v>Column1</c:v>
                </c:pt>
              </c:strCache>
            </c:strRef>
          </c:tx>
          <c:spPr>
            <a:solidFill>
              <a:schemeClr val="accent1"/>
            </a:solidFill>
            <a:ln w="0">
              <a:noFill/>
            </a:ln>
            <a:effectLst/>
          </c:spPr>
          <c:invertIfNegative val="0"/>
          <c:dPt>
            <c:idx val="0"/>
            <c:invertIfNegative val="0"/>
            <c:bubble3D val="0"/>
            <c:spPr>
              <a:solidFill>
                <a:srgbClr val="8FAADC"/>
              </a:solidFill>
              <a:ln w="0">
                <a:noFill/>
              </a:ln>
              <a:effectLst/>
            </c:spPr>
            <c:extLst>
              <c:ext xmlns:c16="http://schemas.microsoft.com/office/drawing/2014/chart" uri="{C3380CC4-5D6E-409C-BE32-E72D297353CC}">
                <c16:uniqueId val="{00000001-CFCA-430F-8BED-6DA237A60E76}"/>
              </c:ext>
            </c:extLst>
          </c:dPt>
          <c:dPt>
            <c:idx val="1"/>
            <c:invertIfNegative val="0"/>
            <c:bubble3D val="0"/>
            <c:spPr>
              <a:solidFill>
                <a:srgbClr val="B9E5DA"/>
              </a:solidFill>
              <a:ln w="0">
                <a:noFill/>
              </a:ln>
              <a:effectLst/>
            </c:spPr>
            <c:extLst>
              <c:ext xmlns:c16="http://schemas.microsoft.com/office/drawing/2014/chart" uri="{C3380CC4-5D6E-409C-BE32-E72D297353CC}">
                <c16:uniqueId val="{00000003-CFCA-430F-8BED-6DA237A60E76}"/>
              </c:ext>
            </c:extLst>
          </c:dPt>
          <c:dPt>
            <c:idx val="2"/>
            <c:invertIfNegative val="0"/>
            <c:bubble3D val="0"/>
            <c:spPr>
              <a:solidFill>
                <a:srgbClr val="D7C2EA"/>
              </a:solidFill>
              <a:ln w="0">
                <a:noFill/>
              </a:ln>
              <a:effectLst/>
            </c:spPr>
            <c:extLst>
              <c:ext xmlns:c16="http://schemas.microsoft.com/office/drawing/2014/chart" uri="{C3380CC4-5D6E-409C-BE32-E72D297353CC}">
                <c16:uniqueId val="{00000005-CFCA-430F-8BED-6DA237A60E76}"/>
              </c:ext>
            </c:extLst>
          </c:dPt>
          <c:dPt>
            <c:idx val="3"/>
            <c:invertIfNegative val="0"/>
            <c:bubble3D val="0"/>
            <c:spPr>
              <a:solidFill>
                <a:srgbClr val="2F5597"/>
              </a:solidFill>
              <a:ln w="0">
                <a:noFill/>
              </a:ln>
              <a:effectLst/>
            </c:spPr>
            <c:extLst>
              <c:ext xmlns:c16="http://schemas.microsoft.com/office/drawing/2014/chart" uri="{C3380CC4-5D6E-409C-BE32-E72D297353CC}">
                <c16:uniqueId val="{00000007-CFCA-430F-8BED-6DA237A60E76}"/>
              </c:ext>
            </c:extLst>
          </c:dPt>
          <c:cat>
            <c:strRef>
              <c:f>Sheet1!$A$2:$A$5</c:f>
              <c:strCache>
                <c:ptCount val="4"/>
                <c:pt idx="0">
                  <c:v>Clinicians</c:v>
                </c:pt>
                <c:pt idx="1">
                  <c:v>Pharmacists</c:v>
                </c:pt>
                <c:pt idx="2">
                  <c:v>Nuses</c:v>
                </c:pt>
                <c:pt idx="3">
                  <c:v>Other </c:v>
                </c:pt>
              </c:strCache>
            </c:strRef>
          </c:cat>
          <c:val>
            <c:numRef>
              <c:f>Sheet1!$B$2:$B$5</c:f>
              <c:numCache>
                <c:formatCode>General</c:formatCode>
                <c:ptCount val="4"/>
                <c:pt idx="0">
                  <c:v>39</c:v>
                </c:pt>
                <c:pt idx="1">
                  <c:v>28</c:v>
                </c:pt>
                <c:pt idx="2">
                  <c:v>16</c:v>
                </c:pt>
                <c:pt idx="3">
                  <c:v>2</c:v>
                </c:pt>
              </c:numCache>
            </c:numRef>
          </c:val>
          <c:extLst>
            <c:ext xmlns:c16="http://schemas.microsoft.com/office/drawing/2014/chart" uri="{C3380CC4-5D6E-409C-BE32-E72D297353CC}">
              <c16:uniqueId val="{00000008-CFCA-430F-8BED-6DA237A60E76}"/>
            </c:ext>
          </c:extLst>
        </c:ser>
        <c:dLbls>
          <c:showLegendKey val="0"/>
          <c:showVal val="0"/>
          <c:showCatName val="0"/>
          <c:showSerName val="0"/>
          <c:showPercent val="0"/>
          <c:showBubbleSize val="0"/>
        </c:dLbls>
        <c:gapWidth val="0"/>
        <c:axId val="916562336"/>
        <c:axId val="916564496"/>
      </c:barChart>
      <c:catAx>
        <c:axId val="916562336"/>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endParaRPr lang="en-US"/>
          </a:p>
        </c:txPr>
        <c:crossAx val="916564496"/>
        <c:crosses val="autoZero"/>
        <c:auto val="1"/>
        <c:lblAlgn val="ctr"/>
        <c:lblOffset val="100"/>
        <c:noMultiLvlLbl val="0"/>
      </c:catAx>
      <c:valAx>
        <c:axId val="916564496"/>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endParaRPr lang="en-US"/>
          </a:p>
        </c:txPr>
        <c:crossAx val="916562336"/>
        <c:crosses val="autoZero"/>
        <c:crossBetween val="between"/>
      </c:valAx>
      <c:spPr>
        <a:solidFill>
          <a:schemeClr val="bg1"/>
        </a:solid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Sheet7!$K$2</c:f>
              <c:strCache>
                <c:ptCount val="1"/>
                <c:pt idx="0">
                  <c:v>Strongly disagree</c:v>
                </c:pt>
              </c:strCache>
            </c:strRef>
          </c:tx>
          <c:spPr>
            <a:solidFill>
              <a:srgbClr val="2F5597"/>
            </a:solidFill>
            <a:ln>
              <a:noFill/>
            </a:ln>
            <a:effectLst/>
          </c:spPr>
          <c:invertIfNegative val="0"/>
          <c:cat>
            <c:multiLvlStrRef>
              <c:f>Sheet7!$I$3:$J$17</c:f>
              <c:multiLvlStrCache>
                <c:ptCount val="15"/>
                <c:lvl>
                  <c:pt idx="0">
                    <c:v>COM</c:v>
                  </c:pt>
                  <c:pt idx="1">
                    <c:v>ASCT</c:v>
                  </c:pt>
                  <c:pt idx="2">
                    <c:v>UNK</c:v>
                  </c:pt>
                  <c:pt idx="3">
                    <c:v>COM</c:v>
                  </c:pt>
                  <c:pt idx="4">
                    <c:v>ASCT</c:v>
                  </c:pt>
                  <c:pt idx="5">
                    <c:v>UNK</c:v>
                  </c:pt>
                  <c:pt idx="6">
                    <c:v>COM</c:v>
                  </c:pt>
                  <c:pt idx="7">
                    <c:v>ASCT</c:v>
                  </c:pt>
                  <c:pt idx="8">
                    <c:v>UNK</c:v>
                  </c:pt>
                  <c:pt idx="9">
                    <c:v>COM</c:v>
                  </c:pt>
                  <c:pt idx="10">
                    <c:v>ASCT</c:v>
                  </c:pt>
                  <c:pt idx="11">
                    <c:v>UNK</c:v>
                  </c:pt>
                  <c:pt idx="12">
                    <c:v>COM</c:v>
                  </c:pt>
                  <c:pt idx="13">
                    <c:v>ASCT</c:v>
                  </c:pt>
                  <c:pt idx="14">
                    <c:v>UNK</c:v>
                  </c:pt>
                </c:lvl>
                <c:lvl>
                  <c:pt idx="0">
                    <c:v>Experience in treating patients with BsAb</c:v>
                  </c:pt>
                  <c:pt idx="3">
                    <c:v>Aware of BsAb trial data in multiple myeloma</c:v>
                  </c:pt>
                  <c:pt idx="6">
                    <c:v>Aware of future use of BsAb</c:v>
                  </c:pt>
                  <c:pt idx="9">
                    <c:v>Aware of BsAb associated adverse events</c:v>
                  </c:pt>
                  <c:pt idx="12">
                    <c:v>Lack of e-Prescribing support to implement BsAb</c:v>
                  </c:pt>
                </c:lvl>
              </c:multiLvlStrCache>
            </c:multiLvlStrRef>
          </c:cat>
          <c:val>
            <c:numRef>
              <c:f>Sheet7!$K$3:$K$17</c:f>
              <c:numCache>
                <c:formatCode>0%</c:formatCode>
                <c:ptCount val="15"/>
                <c:pt idx="0">
                  <c:v>0.5714285714285714</c:v>
                </c:pt>
                <c:pt idx="1">
                  <c:v>0.14634146341463414</c:v>
                </c:pt>
                <c:pt idx="2">
                  <c:v>0.375</c:v>
                </c:pt>
                <c:pt idx="3">
                  <c:v>5.7142857142857141E-2</c:v>
                </c:pt>
                <c:pt idx="4">
                  <c:v>0</c:v>
                </c:pt>
                <c:pt idx="5">
                  <c:v>0.25</c:v>
                </c:pt>
                <c:pt idx="6">
                  <c:v>0</c:v>
                </c:pt>
                <c:pt idx="7">
                  <c:v>0</c:v>
                </c:pt>
                <c:pt idx="8">
                  <c:v>0</c:v>
                </c:pt>
                <c:pt idx="9">
                  <c:v>2.8571428571428571E-2</c:v>
                </c:pt>
                <c:pt idx="10">
                  <c:v>0</c:v>
                </c:pt>
                <c:pt idx="11">
                  <c:v>0</c:v>
                </c:pt>
                <c:pt idx="12">
                  <c:v>0.17142857142857143</c:v>
                </c:pt>
                <c:pt idx="13">
                  <c:v>7.3170731707317069E-2</c:v>
                </c:pt>
                <c:pt idx="14">
                  <c:v>0</c:v>
                </c:pt>
              </c:numCache>
            </c:numRef>
          </c:val>
          <c:extLst>
            <c:ext xmlns:c16="http://schemas.microsoft.com/office/drawing/2014/chart" uri="{C3380CC4-5D6E-409C-BE32-E72D297353CC}">
              <c16:uniqueId val="{00000000-B191-4DA8-BED7-2745D57CD361}"/>
            </c:ext>
          </c:extLst>
        </c:ser>
        <c:ser>
          <c:idx val="1"/>
          <c:order val="1"/>
          <c:tx>
            <c:strRef>
              <c:f>Sheet7!$L$2</c:f>
              <c:strCache>
                <c:ptCount val="1"/>
                <c:pt idx="0">
                  <c:v>Somewhat disagree</c:v>
                </c:pt>
              </c:strCache>
            </c:strRef>
          </c:tx>
          <c:spPr>
            <a:solidFill>
              <a:srgbClr val="8FAADC"/>
            </a:solidFill>
            <a:ln>
              <a:noFill/>
            </a:ln>
            <a:effectLst/>
          </c:spPr>
          <c:invertIfNegative val="0"/>
          <c:cat>
            <c:multiLvlStrRef>
              <c:f>Sheet7!$I$3:$J$17</c:f>
              <c:multiLvlStrCache>
                <c:ptCount val="15"/>
                <c:lvl>
                  <c:pt idx="0">
                    <c:v>COM</c:v>
                  </c:pt>
                  <c:pt idx="1">
                    <c:v>ASCT</c:v>
                  </c:pt>
                  <c:pt idx="2">
                    <c:v>UNK</c:v>
                  </c:pt>
                  <c:pt idx="3">
                    <c:v>COM</c:v>
                  </c:pt>
                  <c:pt idx="4">
                    <c:v>ASCT</c:v>
                  </c:pt>
                  <c:pt idx="5">
                    <c:v>UNK</c:v>
                  </c:pt>
                  <c:pt idx="6">
                    <c:v>COM</c:v>
                  </c:pt>
                  <c:pt idx="7">
                    <c:v>ASCT</c:v>
                  </c:pt>
                  <c:pt idx="8">
                    <c:v>UNK</c:v>
                  </c:pt>
                  <c:pt idx="9">
                    <c:v>COM</c:v>
                  </c:pt>
                  <c:pt idx="10">
                    <c:v>ASCT</c:v>
                  </c:pt>
                  <c:pt idx="11">
                    <c:v>UNK</c:v>
                  </c:pt>
                  <c:pt idx="12">
                    <c:v>COM</c:v>
                  </c:pt>
                  <c:pt idx="13">
                    <c:v>ASCT</c:v>
                  </c:pt>
                  <c:pt idx="14">
                    <c:v>UNK</c:v>
                  </c:pt>
                </c:lvl>
                <c:lvl>
                  <c:pt idx="0">
                    <c:v>Experience in treating patients with BsAb</c:v>
                  </c:pt>
                  <c:pt idx="3">
                    <c:v>Aware of BsAb trial data in multiple myeloma</c:v>
                  </c:pt>
                  <c:pt idx="6">
                    <c:v>Aware of future use of BsAb</c:v>
                  </c:pt>
                  <c:pt idx="9">
                    <c:v>Aware of BsAb associated adverse events</c:v>
                  </c:pt>
                  <c:pt idx="12">
                    <c:v>Lack of e-Prescribing support to implement BsAb</c:v>
                  </c:pt>
                </c:lvl>
              </c:multiLvlStrCache>
            </c:multiLvlStrRef>
          </c:cat>
          <c:val>
            <c:numRef>
              <c:f>Sheet7!$L$3:$L$17</c:f>
              <c:numCache>
                <c:formatCode>0%</c:formatCode>
                <c:ptCount val="15"/>
                <c:pt idx="0">
                  <c:v>5.7142857142857141E-2</c:v>
                </c:pt>
                <c:pt idx="1">
                  <c:v>4.878048780487805E-2</c:v>
                </c:pt>
                <c:pt idx="2">
                  <c:v>0.125</c:v>
                </c:pt>
                <c:pt idx="3">
                  <c:v>2.8571428571428571E-2</c:v>
                </c:pt>
                <c:pt idx="4">
                  <c:v>7.3170731707317069E-2</c:v>
                </c:pt>
                <c:pt idx="5">
                  <c:v>0.25</c:v>
                </c:pt>
                <c:pt idx="6">
                  <c:v>0</c:v>
                </c:pt>
                <c:pt idx="7">
                  <c:v>4.878048780487805E-2</c:v>
                </c:pt>
                <c:pt idx="8">
                  <c:v>0.25</c:v>
                </c:pt>
                <c:pt idx="9">
                  <c:v>0</c:v>
                </c:pt>
                <c:pt idx="10">
                  <c:v>0</c:v>
                </c:pt>
                <c:pt idx="11">
                  <c:v>0.25</c:v>
                </c:pt>
                <c:pt idx="12">
                  <c:v>0.17142857142857143</c:v>
                </c:pt>
                <c:pt idx="13">
                  <c:v>0.17073170731707318</c:v>
                </c:pt>
                <c:pt idx="14">
                  <c:v>0.375</c:v>
                </c:pt>
              </c:numCache>
            </c:numRef>
          </c:val>
          <c:extLst>
            <c:ext xmlns:c16="http://schemas.microsoft.com/office/drawing/2014/chart" uri="{C3380CC4-5D6E-409C-BE32-E72D297353CC}">
              <c16:uniqueId val="{00000001-B191-4DA8-BED7-2745D57CD361}"/>
            </c:ext>
          </c:extLst>
        </c:ser>
        <c:ser>
          <c:idx val="2"/>
          <c:order val="2"/>
          <c:tx>
            <c:strRef>
              <c:f>Sheet7!$M$2</c:f>
              <c:strCache>
                <c:ptCount val="1"/>
                <c:pt idx="0">
                  <c:v>Neither agree nor disagree</c:v>
                </c:pt>
              </c:strCache>
            </c:strRef>
          </c:tx>
          <c:spPr>
            <a:solidFill>
              <a:schemeClr val="tx1">
                <a:lumMod val="75000"/>
              </a:schemeClr>
            </a:solidFill>
            <a:ln>
              <a:noFill/>
            </a:ln>
            <a:effectLst/>
          </c:spPr>
          <c:invertIfNegative val="0"/>
          <c:cat>
            <c:multiLvlStrRef>
              <c:f>Sheet7!$I$3:$J$17</c:f>
              <c:multiLvlStrCache>
                <c:ptCount val="15"/>
                <c:lvl>
                  <c:pt idx="0">
                    <c:v>COM</c:v>
                  </c:pt>
                  <c:pt idx="1">
                    <c:v>ASCT</c:v>
                  </c:pt>
                  <c:pt idx="2">
                    <c:v>UNK</c:v>
                  </c:pt>
                  <c:pt idx="3">
                    <c:v>COM</c:v>
                  </c:pt>
                  <c:pt idx="4">
                    <c:v>ASCT</c:v>
                  </c:pt>
                  <c:pt idx="5">
                    <c:v>UNK</c:v>
                  </c:pt>
                  <c:pt idx="6">
                    <c:v>COM</c:v>
                  </c:pt>
                  <c:pt idx="7">
                    <c:v>ASCT</c:v>
                  </c:pt>
                  <c:pt idx="8">
                    <c:v>UNK</c:v>
                  </c:pt>
                  <c:pt idx="9">
                    <c:v>COM</c:v>
                  </c:pt>
                  <c:pt idx="10">
                    <c:v>ASCT</c:v>
                  </c:pt>
                  <c:pt idx="11">
                    <c:v>UNK</c:v>
                  </c:pt>
                  <c:pt idx="12">
                    <c:v>COM</c:v>
                  </c:pt>
                  <c:pt idx="13">
                    <c:v>ASCT</c:v>
                  </c:pt>
                  <c:pt idx="14">
                    <c:v>UNK</c:v>
                  </c:pt>
                </c:lvl>
                <c:lvl>
                  <c:pt idx="0">
                    <c:v>Experience in treating patients with BsAb</c:v>
                  </c:pt>
                  <c:pt idx="3">
                    <c:v>Aware of BsAb trial data in multiple myeloma</c:v>
                  </c:pt>
                  <c:pt idx="6">
                    <c:v>Aware of future use of BsAb</c:v>
                  </c:pt>
                  <c:pt idx="9">
                    <c:v>Aware of BsAb associated adverse events</c:v>
                  </c:pt>
                  <c:pt idx="12">
                    <c:v>Lack of e-Prescribing support to implement BsAb</c:v>
                  </c:pt>
                </c:lvl>
              </c:multiLvlStrCache>
            </c:multiLvlStrRef>
          </c:cat>
          <c:val>
            <c:numRef>
              <c:f>Sheet7!$M$3:$M$17</c:f>
              <c:numCache>
                <c:formatCode>0%</c:formatCode>
                <c:ptCount val="15"/>
                <c:pt idx="0">
                  <c:v>0.14285714285714285</c:v>
                </c:pt>
                <c:pt idx="1">
                  <c:v>2.4390243902439025E-2</c:v>
                </c:pt>
                <c:pt idx="2">
                  <c:v>0.125</c:v>
                </c:pt>
                <c:pt idx="3">
                  <c:v>0.22857142857142856</c:v>
                </c:pt>
                <c:pt idx="4">
                  <c:v>0.12195121951219512</c:v>
                </c:pt>
                <c:pt idx="5">
                  <c:v>0</c:v>
                </c:pt>
                <c:pt idx="6">
                  <c:v>0.31428571428571428</c:v>
                </c:pt>
                <c:pt idx="7">
                  <c:v>0.21951219512195122</c:v>
                </c:pt>
                <c:pt idx="8">
                  <c:v>0.125</c:v>
                </c:pt>
                <c:pt idx="9">
                  <c:v>0.34285714285714286</c:v>
                </c:pt>
                <c:pt idx="10">
                  <c:v>0.12195121951219512</c:v>
                </c:pt>
                <c:pt idx="11">
                  <c:v>0.25</c:v>
                </c:pt>
                <c:pt idx="12">
                  <c:v>0.31428571428571428</c:v>
                </c:pt>
                <c:pt idx="13">
                  <c:v>0.43902439024390244</c:v>
                </c:pt>
                <c:pt idx="14">
                  <c:v>0.25</c:v>
                </c:pt>
              </c:numCache>
            </c:numRef>
          </c:val>
          <c:extLst>
            <c:ext xmlns:c16="http://schemas.microsoft.com/office/drawing/2014/chart" uri="{C3380CC4-5D6E-409C-BE32-E72D297353CC}">
              <c16:uniqueId val="{00000002-B191-4DA8-BED7-2745D57CD361}"/>
            </c:ext>
          </c:extLst>
        </c:ser>
        <c:ser>
          <c:idx val="3"/>
          <c:order val="3"/>
          <c:tx>
            <c:strRef>
              <c:f>Sheet7!$N$2</c:f>
              <c:strCache>
                <c:ptCount val="1"/>
                <c:pt idx="0">
                  <c:v>Somewhat agree</c:v>
                </c:pt>
              </c:strCache>
            </c:strRef>
          </c:tx>
          <c:spPr>
            <a:solidFill>
              <a:srgbClr val="D7C2EA"/>
            </a:solidFill>
            <a:ln>
              <a:noFill/>
            </a:ln>
            <a:effectLst/>
          </c:spPr>
          <c:invertIfNegative val="0"/>
          <c:cat>
            <c:multiLvlStrRef>
              <c:f>Sheet7!$I$3:$J$17</c:f>
              <c:multiLvlStrCache>
                <c:ptCount val="15"/>
                <c:lvl>
                  <c:pt idx="0">
                    <c:v>COM</c:v>
                  </c:pt>
                  <c:pt idx="1">
                    <c:v>ASCT</c:v>
                  </c:pt>
                  <c:pt idx="2">
                    <c:v>UNK</c:v>
                  </c:pt>
                  <c:pt idx="3">
                    <c:v>COM</c:v>
                  </c:pt>
                  <c:pt idx="4">
                    <c:v>ASCT</c:v>
                  </c:pt>
                  <c:pt idx="5">
                    <c:v>UNK</c:v>
                  </c:pt>
                  <c:pt idx="6">
                    <c:v>COM</c:v>
                  </c:pt>
                  <c:pt idx="7">
                    <c:v>ASCT</c:v>
                  </c:pt>
                  <c:pt idx="8">
                    <c:v>UNK</c:v>
                  </c:pt>
                  <c:pt idx="9">
                    <c:v>COM</c:v>
                  </c:pt>
                  <c:pt idx="10">
                    <c:v>ASCT</c:v>
                  </c:pt>
                  <c:pt idx="11">
                    <c:v>UNK</c:v>
                  </c:pt>
                  <c:pt idx="12">
                    <c:v>COM</c:v>
                  </c:pt>
                  <c:pt idx="13">
                    <c:v>ASCT</c:v>
                  </c:pt>
                  <c:pt idx="14">
                    <c:v>UNK</c:v>
                  </c:pt>
                </c:lvl>
                <c:lvl>
                  <c:pt idx="0">
                    <c:v>Experience in treating patients with BsAb</c:v>
                  </c:pt>
                  <c:pt idx="3">
                    <c:v>Aware of BsAb trial data in multiple myeloma</c:v>
                  </c:pt>
                  <c:pt idx="6">
                    <c:v>Aware of future use of BsAb</c:v>
                  </c:pt>
                  <c:pt idx="9">
                    <c:v>Aware of BsAb associated adverse events</c:v>
                  </c:pt>
                  <c:pt idx="12">
                    <c:v>Lack of e-Prescribing support to implement BsAb</c:v>
                  </c:pt>
                </c:lvl>
              </c:multiLvlStrCache>
            </c:multiLvlStrRef>
          </c:cat>
          <c:val>
            <c:numRef>
              <c:f>Sheet7!$N$3:$N$17</c:f>
              <c:numCache>
                <c:formatCode>0%</c:formatCode>
                <c:ptCount val="15"/>
                <c:pt idx="0">
                  <c:v>0.11428571428571428</c:v>
                </c:pt>
                <c:pt idx="1">
                  <c:v>0.31707317073170732</c:v>
                </c:pt>
                <c:pt idx="2">
                  <c:v>0.25</c:v>
                </c:pt>
                <c:pt idx="3">
                  <c:v>0.31428571428571428</c:v>
                </c:pt>
                <c:pt idx="4">
                  <c:v>0.48780487804878048</c:v>
                </c:pt>
                <c:pt idx="5">
                  <c:v>0</c:v>
                </c:pt>
                <c:pt idx="6">
                  <c:v>0.37142857142857144</c:v>
                </c:pt>
                <c:pt idx="7">
                  <c:v>0.51219512195121952</c:v>
                </c:pt>
                <c:pt idx="8">
                  <c:v>0.375</c:v>
                </c:pt>
                <c:pt idx="9">
                  <c:v>0.25714285714285712</c:v>
                </c:pt>
                <c:pt idx="10">
                  <c:v>0.46341463414634149</c:v>
                </c:pt>
                <c:pt idx="11">
                  <c:v>0.25</c:v>
                </c:pt>
                <c:pt idx="12">
                  <c:v>0.2</c:v>
                </c:pt>
                <c:pt idx="13">
                  <c:v>0.12195121951219512</c:v>
                </c:pt>
                <c:pt idx="14">
                  <c:v>0</c:v>
                </c:pt>
              </c:numCache>
            </c:numRef>
          </c:val>
          <c:extLst>
            <c:ext xmlns:c16="http://schemas.microsoft.com/office/drawing/2014/chart" uri="{C3380CC4-5D6E-409C-BE32-E72D297353CC}">
              <c16:uniqueId val="{00000003-B191-4DA8-BED7-2745D57CD361}"/>
            </c:ext>
          </c:extLst>
        </c:ser>
        <c:ser>
          <c:idx val="4"/>
          <c:order val="4"/>
          <c:tx>
            <c:strRef>
              <c:f>Sheet7!$O$2</c:f>
              <c:strCache>
                <c:ptCount val="1"/>
                <c:pt idx="0">
                  <c:v>Stongly agree</c:v>
                </c:pt>
              </c:strCache>
            </c:strRef>
          </c:tx>
          <c:spPr>
            <a:solidFill>
              <a:srgbClr val="6A3BBF"/>
            </a:solidFill>
            <a:ln>
              <a:noFill/>
            </a:ln>
            <a:effectLst/>
          </c:spPr>
          <c:invertIfNegative val="0"/>
          <c:cat>
            <c:multiLvlStrRef>
              <c:f>Sheet7!$I$3:$J$17</c:f>
              <c:multiLvlStrCache>
                <c:ptCount val="15"/>
                <c:lvl>
                  <c:pt idx="0">
                    <c:v>COM</c:v>
                  </c:pt>
                  <c:pt idx="1">
                    <c:v>ASCT</c:v>
                  </c:pt>
                  <c:pt idx="2">
                    <c:v>UNK</c:v>
                  </c:pt>
                  <c:pt idx="3">
                    <c:v>COM</c:v>
                  </c:pt>
                  <c:pt idx="4">
                    <c:v>ASCT</c:v>
                  </c:pt>
                  <c:pt idx="5">
                    <c:v>UNK</c:v>
                  </c:pt>
                  <c:pt idx="6">
                    <c:v>COM</c:v>
                  </c:pt>
                  <c:pt idx="7">
                    <c:v>ASCT</c:v>
                  </c:pt>
                  <c:pt idx="8">
                    <c:v>UNK</c:v>
                  </c:pt>
                  <c:pt idx="9">
                    <c:v>COM</c:v>
                  </c:pt>
                  <c:pt idx="10">
                    <c:v>ASCT</c:v>
                  </c:pt>
                  <c:pt idx="11">
                    <c:v>UNK</c:v>
                  </c:pt>
                  <c:pt idx="12">
                    <c:v>COM</c:v>
                  </c:pt>
                  <c:pt idx="13">
                    <c:v>ASCT</c:v>
                  </c:pt>
                  <c:pt idx="14">
                    <c:v>UNK</c:v>
                  </c:pt>
                </c:lvl>
                <c:lvl>
                  <c:pt idx="0">
                    <c:v>Experience in treating patients with BsAb</c:v>
                  </c:pt>
                  <c:pt idx="3">
                    <c:v>Aware of BsAb trial data in multiple myeloma</c:v>
                  </c:pt>
                  <c:pt idx="6">
                    <c:v>Aware of future use of BsAb</c:v>
                  </c:pt>
                  <c:pt idx="9">
                    <c:v>Aware of BsAb associated adverse events</c:v>
                  </c:pt>
                  <c:pt idx="12">
                    <c:v>Lack of e-Prescribing support to implement BsAb</c:v>
                  </c:pt>
                </c:lvl>
              </c:multiLvlStrCache>
            </c:multiLvlStrRef>
          </c:cat>
          <c:val>
            <c:numRef>
              <c:f>Sheet7!$O$3:$O$17</c:f>
              <c:numCache>
                <c:formatCode>0%</c:formatCode>
                <c:ptCount val="15"/>
                <c:pt idx="0">
                  <c:v>0</c:v>
                </c:pt>
                <c:pt idx="1">
                  <c:v>0.34146341463414637</c:v>
                </c:pt>
                <c:pt idx="2">
                  <c:v>0</c:v>
                </c:pt>
                <c:pt idx="3">
                  <c:v>0.2</c:v>
                </c:pt>
                <c:pt idx="4">
                  <c:v>0.31707317073170732</c:v>
                </c:pt>
                <c:pt idx="5">
                  <c:v>0.125</c:v>
                </c:pt>
                <c:pt idx="6">
                  <c:v>0.14285714285714285</c:v>
                </c:pt>
                <c:pt idx="7">
                  <c:v>0.21951219512195122</c:v>
                </c:pt>
                <c:pt idx="8">
                  <c:v>0</c:v>
                </c:pt>
                <c:pt idx="9">
                  <c:v>0.22857142857142856</c:v>
                </c:pt>
                <c:pt idx="10">
                  <c:v>0.41463414634146339</c:v>
                </c:pt>
                <c:pt idx="11">
                  <c:v>0</c:v>
                </c:pt>
                <c:pt idx="12">
                  <c:v>8.5714285714285715E-2</c:v>
                </c:pt>
                <c:pt idx="13">
                  <c:v>7.3170731707317069E-2</c:v>
                </c:pt>
                <c:pt idx="14">
                  <c:v>0.125</c:v>
                </c:pt>
              </c:numCache>
            </c:numRef>
          </c:val>
          <c:extLst>
            <c:ext xmlns:c16="http://schemas.microsoft.com/office/drawing/2014/chart" uri="{C3380CC4-5D6E-409C-BE32-E72D297353CC}">
              <c16:uniqueId val="{00000004-B191-4DA8-BED7-2745D57CD361}"/>
            </c:ext>
          </c:extLst>
        </c:ser>
        <c:dLbls>
          <c:showLegendKey val="0"/>
          <c:showVal val="0"/>
          <c:showCatName val="0"/>
          <c:showSerName val="0"/>
          <c:showPercent val="0"/>
          <c:showBubbleSize val="0"/>
        </c:dLbls>
        <c:gapWidth val="150"/>
        <c:axId val="836126600"/>
        <c:axId val="836126960"/>
        <c:extLst>
          <c:ext xmlns:c15="http://schemas.microsoft.com/office/drawing/2012/chart" uri="{02D57815-91ED-43cb-92C2-25804820EDAC}">
            <c15:filteredBarSeries>
              <c15:ser>
                <c:idx val="5"/>
                <c:order val="5"/>
                <c:tx>
                  <c:strRef>
                    <c:extLst>
                      <c:ext uri="{02D57815-91ED-43cb-92C2-25804820EDAC}">
                        <c15:formulaRef>
                          <c15:sqref>Sheet7!$P$2</c15:sqref>
                        </c15:formulaRef>
                      </c:ext>
                    </c:extLst>
                    <c:strCache>
                      <c:ptCount val="1"/>
                      <c:pt idx="0">
                        <c:v>Not completed</c:v>
                      </c:pt>
                    </c:strCache>
                  </c:strRef>
                </c:tx>
                <c:spPr>
                  <a:solidFill>
                    <a:schemeClr val="accent6"/>
                  </a:solidFill>
                  <a:ln>
                    <a:noFill/>
                  </a:ln>
                  <a:effectLst/>
                </c:spPr>
                <c:invertIfNegative val="0"/>
                <c:cat>
                  <c:multiLvlStrRef>
                    <c:extLst>
                      <c:ext uri="{02D57815-91ED-43cb-92C2-25804820EDAC}">
                        <c15:formulaRef>
                          <c15:sqref>Sheet7!$I$3:$J$17</c15:sqref>
                        </c15:formulaRef>
                      </c:ext>
                    </c:extLst>
                    <c:multiLvlStrCache>
                      <c:ptCount val="15"/>
                      <c:lvl>
                        <c:pt idx="0">
                          <c:v>COM</c:v>
                        </c:pt>
                        <c:pt idx="1">
                          <c:v>ASCT</c:v>
                        </c:pt>
                        <c:pt idx="2">
                          <c:v>UNK</c:v>
                        </c:pt>
                        <c:pt idx="3">
                          <c:v>COM</c:v>
                        </c:pt>
                        <c:pt idx="4">
                          <c:v>ASCT</c:v>
                        </c:pt>
                        <c:pt idx="5">
                          <c:v>UNK</c:v>
                        </c:pt>
                        <c:pt idx="6">
                          <c:v>COM</c:v>
                        </c:pt>
                        <c:pt idx="7">
                          <c:v>ASCT</c:v>
                        </c:pt>
                        <c:pt idx="8">
                          <c:v>UNK</c:v>
                        </c:pt>
                        <c:pt idx="9">
                          <c:v>COM</c:v>
                        </c:pt>
                        <c:pt idx="10">
                          <c:v>ASCT</c:v>
                        </c:pt>
                        <c:pt idx="11">
                          <c:v>UNK</c:v>
                        </c:pt>
                        <c:pt idx="12">
                          <c:v>COM</c:v>
                        </c:pt>
                        <c:pt idx="13">
                          <c:v>ASCT</c:v>
                        </c:pt>
                        <c:pt idx="14">
                          <c:v>UNK</c:v>
                        </c:pt>
                      </c:lvl>
                      <c:lvl>
                        <c:pt idx="0">
                          <c:v>Experience in treating patients with BsAb</c:v>
                        </c:pt>
                        <c:pt idx="3">
                          <c:v>Aware of BsAb trial data in multiple myeloma</c:v>
                        </c:pt>
                        <c:pt idx="6">
                          <c:v>Aware of future use of BsAb</c:v>
                        </c:pt>
                        <c:pt idx="9">
                          <c:v>Aware of BsAb associated adverse events</c:v>
                        </c:pt>
                        <c:pt idx="12">
                          <c:v>Lack of e-Prescribing support to implement BsAb</c:v>
                        </c:pt>
                      </c:lvl>
                    </c:multiLvlStrCache>
                  </c:multiLvlStrRef>
                </c:cat>
                <c:val>
                  <c:numRef>
                    <c:extLst>
                      <c:ext uri="{02D57815-91ED-43cb-92C2-25804820EDAC}">
                        <c15:formulaRef>
                          <c15:sqref>Sheet7!$P$3:$P$17</c15:sqref>
                        </c15:formulaRef>
                      </c:ext>
                    </c:extLst>
                    <c:numCache>
                      <c:formatCode>0%</c:formatCode>
                      <c:ptCount val="15"/>
                      <c:pt idx="0">
                        <c:v>0.11428571428571428</c:v>
                      </c:pt>
                      <c:pt idx="1">
                        <c:v>0.12195121951219512</c:v>
                      </c:pt>
                      <c:pt idx="2">
                        <c:v>0.125</c:v>
                      </c:pt>
                      <c:pt idx="3">
                        <c:v>0.17142857142857143</c:v>
                      </c:pt>
                      <c:pt idx="4">
                        <c:v>0</c:v>
                      </c:pt>
                      <c:pt idx="5">
                        <c:v>0.375</c:v>
                      </c:pt>
                      <c:pt idx="6">
                        <c:v>0.17142857142857143</c:v>
                      </c:pt>
                      <c:pt idx="7">
                        <c:v>0</c:v>
                      </c:pt>
                      <c:pt idx="8">
                        <c:v>0.25</c:v>
                      </c:pt>
                      <c:pt idx="9">
                        <c:v>0.14285714285714285</c:v>
                      </c:pt>
                      <c:pt idx="10">
                        <c:v>0</c:v>
                      </c:pt>
                      <c:pt idx="11">
                        <c:v>0.5</c:v>
                      </c:pt>
                      <c:pt idx="12">
                        <c:v>5.7142857142857141E-2</c:v>
                      </c:pt>
                      <c:pt idx="13">
                        <c:v>0.12195121951219512</c:v>
                      </c:pt>
                      <c:pt idx="14">
                        <c:v>0.25</c:v>
                      </c:pt>
                    </c:numCache>
                  </c:numRef>
                </c:val>
                <c:extLst>
                  <c:ext xmlns:c16="http://schemas.microsoft.com/office/drawing/2014/chart" uri="{C3380CC4-5D6E-409C-BE32-E72D297353CC}">
                    <c16:uniqueId val="{00000005-B191-4DA8-BED7-2745D57CD361}"/>
                  </c:ext>
                </c:extLst>
              </c15:ser>
            </c15:filteredBarSeries>
          </c:ext>
        </c:extLst>
      </c:barChart>
      <c:catAx>
        <c:axId val="836126600"/>
        <c:scaling>
          <c:orientation val="minMax"/>
        </c:scaling>
        <c:delete val="0"/>
        <c:axPos val="b"/>
        <c:numFmt formatCode="General" sourceLinked="1"/>
        <c:majorTickMark val="none"/>
        <c:minorTickMark val="in"/>
        <c:tickLblPos val="nextTo"/>
        <c:spPr>
          <a:noFill/>
          <a:ln w="9525" cap="flat" cmpd="sng" algn="ctr">
            <a:solidFill>
              <a:schemeClr val="accent1">
                <a:shade val="15000"/>
                <a:alpha val="64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836126960"/>
        <c:crosses val="autoZero"/>
        <c:auto val="1"/>
        <c:lblAlgn val="ctr"/>
        <c:lblOffset val="100"/>
        <c:noMultiLvlLbl val="0"/>
      </c:catAx>
      <c:valAx>
        <c:axId val="836126960"/>
        <c:scaling>
          <c:orientation val="minMax"/>
          <c:max val="0.8"/>
        </c:scaling>
        <c:delete val="0"/>
        <c:axPos val="l"/>
        <c:majorGridlines>
          <c:spPr>
            <a:ln w="9525" cap="flat" cmpd="sng" algn="ctr">
              <a:solidFill>
                <a:schemeClr val="accent1">
                  <a:shade val="15000"/>
                  <a:alpha val="43000"/>
                </a:schemeClr>
              </a:solidFill>
              <a:round/>
            </a:ln>
            <a:effectLst/>
          </c:spPr>
        </c:majorGridlines>
        <c:numFmt formatCode="0%" sourceLinked="1"/>
        <c:majorTickMark val="none"/>
        <c:minorTickMark val="none"/>
        <c:tickLblPos val="nextTo"/>
        <c:spPr>
          <a:noFill/>
          <a:ln>
            <a:solidFill>
              <a:schemeClr val="accent1">
                <a:shade val="15000"/>
                <a:alpha val="64000"/>
              </a:schemeClr>
            </a:solidFill>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836126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61534601160257"/>
          <c:y val="2.2900906287063861E-2"/>
          <c:w val="0.8993846539883974"/>
          <c:h val="0.58265718520508047"/>
        </c:manualLayout>
      </c:layout>
      <c:barChart>
        <c:barDir val="col"/>
        <c:grouping val="clustered"/>
        <c:varyColors val="0"/>
        <c:ser>
          <c:idx val="0"/>
          <c:order val="0"/>
          <c:tx>
            <c:strRef>
              <c:f>Sheet6!$K$1</c:f>
              <c:strCache>
                <c:ptCount val="1"/>
                <c:pt idx="0">
                  <c:v>Strongly disagree</c:v>
                </c:pt>
              </c:strCache>
            </c:strRef>
          </c:tx>
          <c:spPr>
            <a:solidFill>
              <a:srgbClr val="2F5597"/>
            </a:solidFill>
            <a:ln>
              <a:noFill/>
            </a:ln>
            <a:effectLst/>
          </c:spPr>
          <c:invertIfNegative val="0"/>
          <c:cat>
            <c:multiLvlStrRef>
              <c:f>Sheet6!$I$2:$J$13</c:f>
              <c:multiLvlStrCache>
                <c:ptCount val="12"/>
                <c:lvl>
                  <c:pt idx="0">
                    <c:v>Clinicians</c:v>
                  </c:pt>
                  <c:pt idx="1">
                    <c:v>Pharmacists</c:v>
                  </c:pt>
                  <c:pt idx="2">
                    <c:v>Nurses</c:v>
                  </c:pt>
                  <c:pt idx="3">
                    <c:v>Other </c:v>
                  </c:pt>
                  <c:pt idx="4">
                    <c:v>Clinicians</c:v>
                  </c:pt>
                  <c:pt idx="5">
                    <c:v>Pharmacists</c:v>
                  </c:pt>
                  <c:pt idx="6">
                    <c:v>Nurses</c:v>
                  </c:pt>
                  <c:pt idx="7">
                    <c:v>Other </c:v>
                  </c:pt>
                  <c:pt idx="8">
                    <c:v>Clinicians</c:v>
                  </c:pt>
                  <c:pt idx="9">
                    <c:v>Pharmacists</c:v>
                  </c:pt>
                  <c:pt idx="10">
                    <c:v>Nurses</c:v>
                  </c:pt>
                  <c:pt idx="11">
                    <c:v>Other </c:v>
                  </c:pt>
                </c:lvl>
                <c:lvl>
                  <c:pt idx="0">
                    <c:v> I am aware of bispecific trial data in multiple myeloma</c:v>
                  </c:pt>
                  <c:pt idx="4">
                    <c:v> I am aware of the future use of bispecific antibodies (i.e. which line to use it)</c:v>
                  </c:pt>
                  <c:pt idx="8">
                    <c:v>I am aware of the adverse events associated with bispecific antibodies</c:v>
                  </c:pt>
                </c:lvl>
              </c:multiLvlStrCache>
            </c:multiLvlStrRef>
          </c:cat>
          <c:val>
            <c:numRef>
              <c:f>Sheet6!$K$2:$K$13</c:f>
              <c:numCache>
                <c:formatCode>0%</c:formatCode>
                <c:ptCount val="12"/>
                <c:pt idx="0">
                  <c:v>2.564102564102564E-2</c:v>
                </c:pt>
                <c:pt idx="1">
                  <c:v>3.5714285714285712E-2</c:v>
                </c:pt>
                <c:pt idx="2">
                  <c:v>0.23529411764705882</c:v>
                </c:pt>
                <c:pt idx="3">
                  <c:v>0</c:v>
                </c:pt>
                <c:pt idx="4">
                  <c:v>0</c:v>
                </c:pt>
                <c:pt idx="5">
                  <c:v>0</c:v>
                </c:pt>
                <c:pt idx="6">
                  <c:v>0</c:v>
                </c:pt>
                <c:pt idx="7">
                  <c:v>0</c:v>
                </c:pt>
                <c:pt idx="8">
                  <c:v>0</c:v>
                </c:pt>
                <c:pt idx="9">
                  <c:v>0</c:v>
                </c:pt>
                <c:pt idx="10">
                  <c:v>0.11764705882352941</c:v>
                </c:pt>
                <c:pt idx="11">
                  <c:v>0</c:v>
                </c:pt>
              </c:numCache>
            </c:numRef>
          </c:val>
          <c:extLst>
            <c:ext xmlns:c16="http://schemas.microsoft.com/office/drawing/2014/chart" uri="{C3380CC4-5D6E-409C-BE32-E72D297353CC}">
              <c16:uniqueId val="{00000000-0E93-42D6-B362-4671B2F1A211}"/>
            </c:ext>
          </c:extLst>
        </c:ser>
        <c:ser>
          <c:idx val="1"/>
          <c:order val="1"/>
          <c:tx>
            <c:strRef>
              <c:f>Sheet6!$L$1</c:f>
              <c:strCache>
                <c:ptCount val="1"/>
                <c:pt idx="0">
                  <c:v>Somewhat disagree</c:v>
                </c:pt>
              </c:strCache>
            </c:strRef>
          </c:tx>
          <c:spPr>
            <a:solidFill>
              <a:srgbClr val="B6C8E8"/>
            </a:solidFill>
            <a:ln>
              <a:noFill/>
            </a:ln>
            <a:effectLst/>
          </c:spPr>
          <c:invertIfNegative val="0"/>
          <c:cat>
            <c:multiLvlStrRef>
              <c:f>Sheet6!$I$2:$J$13</c:f>
              <c:multiLvlStrCache>
                <c:ptCount val="12"/>
                <c:lvl>
                  <c:pt idx="0">
                    <c:v>Clinicians</c:v>
                  </c:pt>
                  <c:pt idx="1">
                    <c:v>Pharmacists</c:v>
                  </c:pt>
                  <c:pt idx="2">
                    <c:v>Nurses</c:v>
                  </c:pt>
                  <c:pt idx="3">
                    <c:v>Other </c:v>
                  </c:pt>
                  <c:pt idx="4">
                    <c:v>Clinicians</c:v>
                  </c:pt>
                  <c:pt idx="5">
                    <c:v>Pharmacists</c:v>
                  </c:pt>
                  <c:pt idx="6">
                    <c:v>Nurses</c:v>
                  </c:pt>
                  <c:pt idx="7">
                    <c:v>Other </c:v>
                  </c:pt>
                  <c:pt idx="8">
                    <c:v>Clinicians</c:v>
                  </c:pt>
                  <c:pt idx="9">
                    <c:v>Pharmacists</c:v>
                  </c:pt>
                  <c:pt idx="10">
                    <c:v>Nurses</c:v>
                  </c:pt>
                  <c:pt idx="11">
                    <c:v>Other </c:v>
                  </c:pt>
                </c:lvl>
                <c:lvl>
                  <c:pt idx="0">
                    <c:v> I am aware of bispecific trial data in multiple myeloma</c:v>
                  </c:pt>
                  <c:pt idx="4">
                    <c:v> I am aware of the future use of bispecific antibodies (i.e. which line to use it)</c:v>
                  </c:pt>
                  <c:pt idx="8">
                    <c:v>I am aware of the adverse events associated with bispecific antibodies</c:v>
                  </c:pt>
                </c:lvl>
              </c:multiLvlStrCache>
            </c:multiLvlStrRef>
          </c:cat>
          <c:val>
            <c:numRef>
              <c:f>Sheet6!$L$2:$L$13</c:f>
              <c:numCache>
                <c:formatCode>0%</c:formatCode>
                <c:ptCount val="12"/>
                <c:pt idx="0">
                  <c:v>2.564102564102564E-2</c:v>
                </c:pt>
                <c:pt idx="1">
                  <c:v>3.5714285714285712E-2</c:v>
                </c:pt>
                <c:pt idx="2">
                  <c:v>0.35294117647058826</c:v>
                </c:pt>
                <c:pt idx="3">
                  <c:v>1</c:v>
                </c:pt>
                <c:pt idx="4">
                  <c:v>2.564102564102564E-2</c:v>
                </c:pt>
                <c:pt idx="5">
                  <c:v>3.5714285714285712E-2</c:v>
                </c:pt>
                <c:pt idx="6">
                  <c:v>0.11764705882352941</c:v>
                </c:pt>
                <c:pt idx="7">
                  <c:v>1</c:v>
                </c:pt>
                <c:pt idx="8">
                  <c:v>0</c:v>
                </c:pt>
                <c:pt idx="9">
                  <c:v>0</c:v>
                </c:pt>
                <c:pt idx="10">
                  <c:v>0.11764705882352941</c:v>
                </c:pt>
                <c:pt idx="11">
                  <c:v>1</c:v>
                </c:pt>
              </c:numCache>
            </c:numRef>
          </c:val>
          <c:extLst>
            <c:ext xmlns:c16="http://schemas.microsoft.com/office/drawing/2014/chart" uri="{C3380CC4-5D6E-409C-BE32-E72D297353CC}">
              <c16:uniqueId val="{00000001-0E93-42D6-B362-4671B2F1A211}"/>
            </c:ext>
          </c:extLst>
        </c:ser>
        <c:ser>
          <c:idx val="2"/>
          <c:order val="2"/>
          <c:tx>
            <c:strRef>
              <c:f>Sheet6!$M$1</c:f>
              <c:strCache>
                <c:ptCount val="1"/>
                <c:pt idx="0">
                  <c:v>Neither agree nor disagree</c:v>
                </c:pt>
              </c:strCache>
            </c:strRef>
          </c:tx>
          <c:spPr>
            <a:solidFill>
              <a:schemeClr val="tx1">
                <a:lumMod val="75000"/>
              </a:schemeClr>
            </a:solidFill>
            <a:ln>
              <a:noFill/>
            </a:ln>
            <a:effectLst/>
          </c:spPr>
          <c:invertIfNegative val="0"/>
          <c:cat>
            <c:multiLvlStrRef>
              <c:f>Sheet6!$I$2:$J$13</c:f>
              <c:multiLvlStrCache>
                <c:ptCount val="12"/>
                <c:lvl>
                  <c:pt idx="0">
                    <c:v>Clinicians</c:v>
                  </c:pt>
                  <c:pt idx="1">
                    <c:v>Pharmacists</c:v>
                  </c:pt>
                  <c:pt idx="2">
                    <c:v>Nurses</c:v>
                  </c:pt>
                  <c:pt idx="3">
                    <c:v>Other </c:v>
                  </c:pt>
                  <c:pt idx="4">
                    <c:v>Clinicians</c:v>
                  </c:pt>
                  <c:pt idx="5">
                    <c:v>Pharmacists</c:v>
                  </c:pt>
                  <c:pt idx="6">
                    <c:v>Nurses</c:v>
                  </c:pt>
                  <c:pt idx="7">
                    <c:v>Other </c:v>
                  </c:pt>
                  <c:pt idx="8">
                    <c:v>Clinicians</c:v>
                  </c:pt>
                  <c:pt idx="9">
                    <c:v>Pharmacists</c:v>
                  </c:pt>
                  <c:pt idx="10">
                    <c:v>Nurses</c:v>
                  </c:pt>
                  <c:pt idx="11">
                    <c:v>Other </c:v>
                  </c:pt>
                </c:lvl>
                <c:lvl>
                  <c:pt idx="0">
                    <c:v> I am aware of bispecific trial data in multiple myeloma</c:v>
                  </c:pt>
                  <c:pt idx="4">
                    <c:v> I am aware of the future use of bispecific antibodies (i.e. which line to use it)</c:v>
                  </c:pt>
                  <c:pt idx="8">
                    <c:v>I am aware of the adverse events associated with bispecific antibodies</c:v>
                  </c:pt>
                </c:lvl>
              </c:multiLvlStrCache>
            </c:multiLvlStrRef>
          </c:cat>
          <c:val>
            <c:numRef>
              <c:f>Sheet6!$M$2:$M$13</c:f>
              <c:numCache>
                <c:formatCode>0%</c:formatCode>
                <c:ptCount val="12"/>
                <c:pt idx="0">
                  <c:v>7.6923076923076927E-2</c:v>
                </c:pt>
                <c:pt idx="1">
                  <c:v>0.21428571428571427</c:v>
                </c:pt>
                <c:pt idx="2">
                  <c:v>0.41176470588235292</c:v>
                </c:pt>
                <c:pt idx="3">
                  <c:v>0.5</c:v>
                </c:pt>
                <c:pt idx="4">
                  <c:v>0.25641025641025639</c:v>
                </c:pt>
                <c:pt idx="5">
                  <c:v>0.14285714285714285</c:v>
                </c:pt>
                <c:pt idx="6">
                  <c:v>0.82352941176470584</c:v>
                </c:pt>
                <c:pt idx="7">
                  <c:v>0</c:v>
                </c:pt>
                <c:pt idx="8">
                  <c:v>0.15384615384615385</c:v>
                </c:pt>
                <c:pt idx="9">
                  <c:v>0.21428571428571427</c:v>
                </c:pt>
                <c:pt idx="10">
                  <c:v>0.82352941176470584</c:v>
                </c:pt>
                <c:pt idx="11">
                  <c:v>0</c:v>
                </c:pt>
              </c:numCache>
            </c:numRef>
          </c:val>
          <c:extLst>
            <c:ext xmlns:c16="http://schemas.microsoft.com/office/drawing/2014/chart" uri="{C3380CC4-5D6E-409C-BE32-E72D297353CC}">
              <c16:uniqueId val="{00000002-0E93-42D6-B362-4671B2F1A211}"/>
            </c:ext>
          </c:extLst>
        </c:ser>
        <c:ser>
          <c:idx val="3"/>
          <c:order val="3"/>
          <c:tx>
            <c:strRef>
              <c:f>Sheet6!$N$1</c:f>
              <c:strCache>
                <c:ptCount val="1"/>
                <c:pt idx="0">
                  <c:v>Somewhat agree</c:v>
                </c:pt>
              </c:strCache>
            </c:strRef>
          </c:tx>
          <c:spPr>
            <a:solidFill>
              <a:srgbClr val="B9E5DA"/>
            </a:solidFill>
            <a:ln>
              <a:noFill/>
            </a:ln>
            <a:effectLst/>
          </c:spPr>
          <c:invertIfNegative val="0"/>
          <c:cat>
            <c:multiLvlStrRef>
              <c:f>Sheet6!$I$2:$J$13</c:f>
              <c:multiLvlStrCache>
                <c:ptCount val="12"/>
                <c:lvl>
                  <c:pt idx="0">
                    <c:v>Clinicians</c:v>
                  </c:pt>
                  <c:pt idx="1">
                    <c:v>Pharmacists</c:v>
                  </c:pt>
                  <c:pt idx="2">
                    <c:v>Nurses</c:v>
                  </c:pt>
                  <c:pt idx="3">
                    <c:v>Other </c:v>
                  </c:pt>
                  <c:pt idx="4">
                    <c:v>Clinicians</c:v>
                  </c:pt>
                  <c:pt idx="5">
                    <c:v>Pharmacists</c:v>
                  </c:pt>
                  <c:pt idx="6">
                    <c:v>Nurses</c:v>
                  </c:pt>
                  <c:pt idx="7">
                    <c:v>Other </c:v>
                  </c:pt>
                  <c:pt idx="8">
                    <c:v>Clinicians</c:v>
                  </c:pt>
                  <c:pt idx="9">
                    <c:v>Pharmacists</c:v>
                  </c:pt>
                  <c:pt idx="10">
                    <c:v>Nurses</c:v>
                  </c:pt>
                  <c:pt idx="11">
                    <c:v>Other </c:v>
                  </c:pt>
                </c:lvl>
                <c:lvl>
                  <c:pt idx="0">
                    <c:v> I am aware of bispecific trial data in multiple myeloma</c:v>
                  </c:pt>
                  <c:pt idx="4">
                    <c:v> I am aware of the future use of bispecific antibodies (i.e. which line to use it)</c:v>
                  </c:pt>
                  <c:pt idx="8">
                    <c:v>I am aware of the adverse events associated with bispecific antibodies</c:v>
                  </c:pt>
                </c:lvl>
              </c:multiLvlStrCache>
            </c:multiLvlStrRef>
          </c:cat>
          <c:val>
            <c:numRef>
              <c:f>Sheet6!$N$2:$N$13</c:f>
              <c:numCache>
                <c:formatCode>0%</c:formatCode>
                <c:ptCount val="12"/>
                <c:pt idx="0">
                  <c:v>0.41025641025641024</c:v>
                </c:pt>
                <c:pt idx="1">
                  <c:v>0.42857142857142855</c:v>
                </c:pt>
                <c:pt idx="2">
                  <c:v>0.35294117647058826</c:v>
                </c:pt>
                <c:pt idx="3">
                  <c:v>0</c:v>
                </c:pt>
                <c:pt idx="4">
                  <c:v>0.35897435897435898</c:v>
                </c:pt>
                <c:pt idx="5">
                  <c:v>0.6071428571428571</c:v>
                </c:pt>
                <c:pt idx="6">
                  <c:v>0.52941176470588236</c:v>
                </c:pt>
                <c:pt idx="7">
                  <c:v>0.5</c:v>
                </c:pt>
                <c:pt idx="8">
                  <c:v>0.33333333333333331</c:v>
                </c:pt>
                <c:pt idx="9">
                  <c:v>0.42857142857142855</c:v>
                </c:pt>
                <c:pt idx="10">
                  <c:v>0.52941176470588236</c:v>
                </c:pt>
                <c:pt idx="11">
                  <c:v>0.5</c:v>
                </c:pt>
              </c:numCache>
            </c:numRef>
          </c:val>
          <c:extLst>
            <c:ext xmlns:c16="http://schemas.microsoft.com/office/drawing/2014/chart" uri="{C3380CC4-5D6E-409C-BE32-E72D297353CC}">
              <c16:uniqueId val="{00000003-0E93-42D6-B362-4671B2F1A211}"/>
            </c:ext>
          </c:extLst>
        </c:ser>
        <c:ser>
          <c:idx val="4"/>
          <c:order val="4"/>
          <c:tx>
            <c:strRef>
              <c:f>Sheet6!$O$1</c:f>
              <c:strCache>
                <c:ptCount val="1"/>
                <c:pt idx="0">
                  <c:v>Stongly agree</c:v>
                </c:pt>
              </c:strCache>
            </c:strRef>
          </c:tx>
          <c:spPr>
            <a:solidFill>
              <a:srgbClr val="3CA28A"/>
            </a:solidFill>
            <a:ln>
              <a:noFill/>
            </a:ln>
            <a:effectLst/>
          </c:spPr>
          <c:invertIfNegative val="0"/>
          <c:cat>
            <c:multiLvlStrRef>
              <c:f>Sheet6!$I$2:$J$13</c:f>
              <c:multiLvlStrCache>
                <c:ptCount val="12"/>
                <c:lvl>
                  <c:pt idx="0">
                    <c:v>Clinicians</c:v>
                  </c:pt>
                  <c:pt idx="1">
                    <c:v>Pharmacists</c:v>
                  </c:pt>
                  <c:pt idx="2">
                    <c:v>Nurses</c:v>
                  </c:pt>
                  <c:pt idx="3">
                    <c:v>Other </c:v>
                  </c:pt>
                  <c:pt idx="4">
                    <c:v>Clinicians</c:v>
                  </c:pt>
                  <c:pt idx="5">
                    <c:v>Pharmacists</c:v>
                  </c:pt>
                  <c:pt idx="6">
                    <c:v>Nurses</c:v>
                  </c:pt>
                  <c:pt idx="7">
                    <c:v>Other </c:v>
                  </c:pt>
                  <c:pt idx="8">
                    <c:v>Clinicians</c:v>
                  </c:pt>
                  <c:pt idx="9">
                    <c:v>Pharmacists</c:v>
                  </c:pt>
                  <c:pt idx="10">
                    <c:v>Nurses</c:v>
                  </c:pt>
                  <c:pt idx="11">
                    <c:v>Other </c:v>
                  </c:pt>
                </c:lvl>
                <c:lvl>
                  <c:pt idx="0">
                    <c:v> I am aware of bispecific trial data in multiple myeloma</c:v>
                  </c:pt>
                  <c:pt idx="4">
                    <c:v> I am aware of the future use of bispecific antibodies (i.e. which line to use it)</c:v>
                  </c:pt>
                  <c:pt idx="8">
                    <c:v>I am aware of the adverse events associated with bispecific antibodies</c:v>
                  </c:pt>
                </c:lvl>
              </c:multiLvlStrCache>
            </c:multiLvlStrRef>
          </c:cat>
          <c:val>
            <c:numRef>
              <c:f>Sheet6!$O$2:$O$13</c:f>
              <c:numCache>
                <c:formatCode>0%</c:formatCode>
                <c:ptCount val="12"/>
                <c:pt idx="0">
                  <c:v>0.38461538461538464</c:v>
                </c:pt>
                <c:pt idx="1">
                  <c:v>0.14285714285714285</c:v>
                </c:pt>
                <c:pt idx="2">
                  <c:v>0.23529411764705882</c:v>
                </c:pt>
                <c:pt idx="3">
                  <c:v>0</c:v>
                </c:pt>
                <c:pt idx="4">
                  <c:v>0.28205128205128205</c:v>
                </c:pt>
                <c:pt idx="5">
                  <c:v>7.1428571428571425E-2</c:v>
                </c:pt>
                <c:pt idx="6">
                  <c:v>0.23529411764705882</c:v>
                </c:pt>
                <c:pt idx="7">
                  <c:v>0</c:v>
                </c:pt>
                <c:pt idx="8">
                  <c:v>0.4358974358974359</c:v>
                </c:pt>
                <c:pt idx="9">
                  <c:v>0.25</c:v>
                </c:pt>
                <c:pt idx="10">
                  <c:v>0.11764705882352941</c:v>
                </c:pt>
                <c:pt idx="11">
                  <c:v>0</c:v>
                </c:pt>
              </c:numCache>
            </c:numRef>
          </c:val>
          <c:extLst>
            <c:ext xmlns:c16="http://schemas.microsoft.com/office/drawing/2014/chart" uri="{C3380CC4-5D6E-409C-BE32-E72D297353CC}">
              <c16:uniqueId val="{00000004-0E93-42D6-B362-4671B2F1A211}"/>
            </c:ext>
          </c:extLst>
        </c:ser>
        <c:dLbls>
          <c:showLegendKey val="0"/>
          <c:showVal val="0"/>
          <c:showCatName val="0"/>
          <c:showSerName val="0"/>
          <c:showPercent val="0"/>
          <c:showBubbleSize val="0"/>
        </c:dLbls>
        <c:gapWidth val="150"/>
        <c:axId val="882422536"/>
        <c:axId val="885384352"/>
        <c:extLst>
          <c:ext xmlns:c15="http://schemas.microsoft.com/office/drawing/2012/chart" uri="{02D57815-91ED-43cb-92C2-25804820EDAC}">
            <c15:filteredBarSeries>
              <c15:ser>
                <c:idx val="5"/>
                <c:order val="5"/>
                <c:tx>
                  <c:strRef>
                    <c:extLst>
                      <c:ext uri="{02D57815-91ED-43cb-92C2-25804820EDAC}">
                        <c15:formulaRef>
                          <c15:sqref>Sheet6!$P$1</c15:sqref>
                        </c15:formulaRef>
                      </c:ext>
                    </c:extLst>
                    <c:strCache>
                      <c:ptCount val="1"/>
                      <c:pt idx="0">
                        <c:v>Not completed</c:v>
                      </c:pt>
                    </c:strCache>
                  </c:strRef>
                </c:tx>
                <c:spPr>
                  <a:solidFill>
                    <a:schemeClr val="accent6"/>
                  </a:solidFill>
                  <a:ln>
                    <a:noFill/>
                  </a:ln>
                  <a:effectLst/>
                </c:spPr>
                <c:invertIfNegative val="0"/>
                <c:cat>
                  <c:multiLvlStrRef>
                    <c:extLst>
                      <c:ext uri="{02D57815-91ED-43cb-92C2-25804820EDAC}">
                        <c15:formulaRef>
                          <c15:sqref>Sheet6!$I$2:$J$13</c15:sqref>
                        </c15:formulaRef>
                      </c:ext>
                    </c:extLst>
                    <c:multiLvlStrCache>
                      <c:ptCount val="12"/>
                      <c:lvl>
                        <c:pt idx="0">
                          <c:v>Clinicians</c:v>
                        </c:pt>
                        <c:pt idx="1">
                          <c:v>Pharmacists</c:v>
                        </c:pt>
                        <c:pt idx="2">
                          <c:v>Nurses</c:v>
                        </c:pt>
                        <c:pt idx="3">
                          <c:v>Other </c:v>
                        </c:pt>
                        <c:pt idx="4">
                          <c:v>Clinicians</c:v>
                        </c:pt>
                        <c:pt idx="5">
                          <c:v>Pharmacists</c:v>
                        </c:pt>
                        <c:pt idx="6">
                          <c:v>Nurses</c:v>
                        </c:pt>
                        <c:pt idx="7">
                          <c:v>Other </c:v>
                        </c:pt>
                        <c:pt idx="8">
                          <c:v>Clinicians</c:v>
                        </c:pt>
                        <c:pt idx="9">
                          <c:v>Pharmacists</c:v>
                        </c:pt>
                        <c:pt idx="10">
                          <c:v>Nurses</c:v>
                        </c:pt>
                        <c:pt idx="11">
                          <c:v>Other </c:v>
                        </c:pt>
                      </c:lvl>
                      <c:lvl>
                        <c:pt idx="0">
                          <c:v> I am aware of bispecific trial data in multiple myeloma</c:v>
                        </c:pt>
                        <c:pt idx="4">
                          <c:v> I am aware of the future use of bispecific antibodies (i.e. which line to use it)</c:v>
                        </c:pt>
                        <c:pt idx="8">
                          <c:v>I am aware of the adverse events associated with bispecific antibodies</c:v>
                        </c:pt>
                      </c:lvl>
                    </c:multiLvlStrCache>
                  </c:multiLvlStrRef>
                </c:cat>
                <c:val>
                  <c:numRef>
                    <c:extLst>
                      <c:ext uri="{02D57815-91ED-43cb-92C2-25804820EDAC}">
                        <c15:formulaRef>
                          <c15:sqref>Sheet6!$P$2:$P$13</c15:sqref>
                        </c15:formulaRef>
                      </c:ext>
                    </c:extLst>
                    <c:numCache>
                      <c:formatCode>0%</c:formatCode>
                      <c:ptCount val="12"/>
                      <c:pt idx="0">
                        <c:v>7.6923076923076927E-2</c:v>
                      </c:pt>
                      <c:pt idx="1">
                        <c:v>0.14285714285714285</c:v>
                      </c:pt>
                      <c:pt idx="2">
                        <c:v>0.35294117647058826</c:v>
                      </c:pt>
                      <c:pt idx="3">
                        <c:v>0</c:v>
                      </c:pt>
                      <c:pt idx="4">
                        <c:v>7.6923076923076927E-2</c:v>
                      </c:pt>
                      <c:pt idx="5">
                        <c:v>0.14285714285714285</c:v>
                      </c:pt>
                      <c:pt idx="6">
                        <c:v>0.23529411764705882</c:v>
                      </c:pt>
                      <c:pt idx="7">
                        <c:v>0</c:v>
                      </c:pt>
                      <c:pt idx="8">
                        <c:v>7.6923076923076927E-2</c:v>
                      </c:pt>
                      <c:pt idx="9">
                        <c:v>0.10714285714285714</c:v>
                      </c:pt>
                      <c:pt idx="10">
                        <c:v>0.23529411764705882</c:v>
                      </c:pt>
                      <c:pt idx="11">
                        <c:v>0</c:v>
                      </c:pt>
                    </c:numCache>
                  </c:numRef>
                </c:val>
                <c:extLst>
                  <c:ext xmlns:c16="http://schemas.microsoft.com/office/drawing/2014/chart" uri="{C3380CC4-5D6E-409C-BE32-E72D297353CC}">
                    <c16:uniqueId val="{00000005-0E93-42D6-B362-4671B2F1A211}"/>
                  </c:ext>
                </c:extLst>
              </c15:ser>
            </c15:filteredBarSeries>
          </c:ext>
        </c:extLst>
      </c:barChart>
      <c:catAx>
        <c:axId val="882422536"/>
        <c:scaling>
          <c:orientation val="minMax"/>
        </c:scaling>
        <c:delete val="0"/>
        <c:axPos val="b"/>
        <c:numFmt formatCode="General" sourceLinked="1"/>
        <c:majorTickMark val="none"/>
        <c:minorTickMark val="none"/>
        <c:tickLblPos val="nextTo"/>
        <c:spPr>
          <a:noFill/>
          <a:ln w="9525" cap="flat" cmpd="sng" algn="ctr">
            <a:solidFill>
              <a:schemeClr val="accent1">
                <a:shade val="15000"/>
                <a:alpha val="64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885384352"/>
        <c:crosses val="autoZero"/>
        <c:auto val="1"/>
        <c:lblAlgn val="ctr"/>
        <c:lblOffset val="100"/>
        <c:noMultiLvlLbl val="0"/>
      </c:catAx>
      <c:valAx>
        <c:axId val="885384352"/>
        <c:scaling>
          <c:orientation val="minMax"/>
          <c:max val="1"/>
          <c:min val="0"/>
        </c:scaling>
        <c:delete val="0"/>
        <c:axPos val="l"/>
        <c:majorGridlines>
          <c:spPr>
            <a:ln w="9525" cap="flat" cmpd="sng" algn="ctr">
              <a:solidFill>
                <a:schemeClr val="bg1">
                  <a:alpha val="33000"/>
                </a:schemeClr>
              </a:solidFill>
              <a:round/>
            </a:ln>
            <a:effectLst/>
          </c:spPr>
        </c:majorGridlines>
        <c:numFmt formatCode="0%" sourceLinked="1"/>
        <c:majorTickMark val="none"/>
        <c:minorTickMark val="none"/>
        <c:tickLblPos val="nextTo"/>
        <c:spPr>
          <a:noFill/>
          <a:ln>
            <a:solidFill>
              <a:schemeClr val="accent1">
                <a:shade val="15000"/>
                <a:alpha val="64000"/>
              </a:schemeClr>
            </a:solidFill>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882422536"/>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defRPr sz="1197"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22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3.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_rels/drawing3.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C6F96C-5790-4EB5-8F72-05F64A37B174}" type="doc">
      <dgm:prSet loTypeId="urn:microsoft.com/office/officeart/2005/8/layout/cycle1" loCatId="cycle" qsTypeId="urn:microsoft.com/office/officeart/2005/8/quickstyle/simple1" qsCatId="simple" csTypeId="urn:microsoft.com/office/officeart/2005/8/colors/colorful1" csCatId="colorful" phldr="1"/>
      <dgm:spPr/>
      <dgm:t>
        <a:bodyPr/>
        <a:lstStyle/>
        <a:p>
          <a:endParaRPr lang="en-GB"/>
        </a:p>
      </dgm:t>
    </dgm:pt>
    <dgm:pt modelId="{B450F899-606D-46C3-9FB5-657BDA6584D2}">
      <dgm:prSet phldrT="[Text]"/>
      <dgm:spPr/>
      <dgm:t>
        <a:bodyPr/>
        <a:lstStyle/>
        <a:p>
          <a:r>
            <a:rPr lang="en-GB" dirty="0">
              <a:latin typeface="Arial" panose="020B0604020202020204" pitchFamily="34" charset="0"/>
              <a:cs typeface="Arial" panose="020B0604020202020204" pitchFamily="34" charset="0"/>
            </a:rPr>
            <a:t>DO</a:t>
          </a:r>
        </a:p>
      </dgm:t>
    </dgm:pt>
    <dgm:pt modelId="{6C69F5D2-7D36-4EEE-AC77-C2B0CBB5E554}" type="parTrans" cxnId="{53B58937-5A98-4F80-A2C0-D643C7113E01}">
      <dgm:prSet/>
      <dgm:spPr/>
      <dgm:t>
        <a:bodyPr/>
        <a:lstStyle/>
        <a:p>
          <a:endParaRPr lang="en-GB">
            <a:latin typeface="Arial" panose="020B0604020202020204" pitchFamily="34" charset="0"/>
            <a:cs typeface="Arial" panose="020B0604020202020204" pitchFamily="34" charset="0"/>
          </a:endParaRPr>
        </a:p>
      </dgm:t>
    </dgm:pt>
    <dgm:pt modelId="{774ABB17-A9C5-46EA-98D2-E319071708A2}" type="sibTrans" cxnId="{53B58937-5A98-4F80-A2C0-D643C7113E01}">
      <dgm:prSet/>
      <dgm:spPr/>
      <dgm:t>
        <a:bodyPr/>
        <a:lstStyle/>
        <a:p>
          <a:endParaRPr lang="en-GB">
            <a:latin typeface="Arial" panose="020B0604020202020204" pitchFamily="34" charset="0"/>
            <a:cs typeface="Arial" panose="020B0604020202020204" pitchFamily="34" charset="0"/>
          </a:endParaRPr>
        </a:p>
      </dgm:t>
    </dgm:pt>
    <dgm:pt modelId="{621D3D6D-06F5-48F7-829D-EF9C94C4B47C}">
      <dgm:prSet phldrT="[Text]"/>
      <dgm:spPr/>
      <dgm:t>
        <a:bodyPr/>
        <a:lstStyle/>
        <a:p>
          <a:r>
            <a:rPr lang="en-GB" dirty="0">
              <a:latin typeface="Arial" panose="020B0604020202020204" pitchFamily="34" charset="0"/>
              <a:cs typeface="Arial" panose="020B0604020202020204" pitchFamily="34" charset="0"/>
            </a:rPr>
            <a:t>STUDY</a:t>
          </a:r>
        </a:p>
      </dgm:t>
    </dgm:pt>
    <dgm:pt modelId="{5471AD4D-9B22-4006-9761-9417922A2427}" type="parTrans" cxnId="{A6A099B6-FCF8-47CA-9001-ED8CF7777CCC}">
      <dgm:prSet/>
      <dgm:spPr/>
      <dgm:t>
        <a:bodyPr/>
        <a:lstStyle/>
        <a:p>
          <a:endParaRPr lang="en-GB">
            <a:latin typeface="Arial" panose="020B0604020202020204" pitchFamily="34" charset="0"/>
            <a:cs typeface="Arial" panose="020B0604020202020204" pitchFamily="34" charset="0"/>
          </a:endParaRPr>
        </a:p>
      </dgm:t>
    </dgm:pt>
    <dgm:pt modelId="{5749AAE8-06A5-4C3D-B2CD-401D6D512C91}" type="sibTrans" cxnId="{A6A099B6-FCF8-47CA-9001-ED8CF7777CCC}">
      <dgm:prSet/>
      <dgm:spPr/>
      <dgm:t>
        <a:bodyPr/>
        <a:lstStyle/>
        <a:p>
          <a:endParaRPr lang="en-GB">
            <a:latin typeface="Arial" panose="020B0604020202020204" pitchFamily="34" charset="0"/>
            <a:cs typeface="Arial" panose="020B0604020202020204" pitchFamily="34" charset="0"/>
          </a:endParaRPr>
        </a:p>
      </dgm:t>
    </dgm:pt>
    <dgm:pt modelId="{7B4ECE72-3765-47FA-A1A4-60616B3A9CB9}">
      <dgm:prSet phldrT="[Text]"/>
      <dgm:spPr/>
      <dgm:t>
        <a:bodyPr/>
        <a:lstStyle/>
        <a:p>
          <a:r>
            <a:rPr lang="en-GB" dirty="0">
              <a:latin typeface="Arial" panose="020B0604020202020204" pitchFamily="34" charset="0"/>
              <a:cs typeface="Arial" panose="020B0604020202020204" pitchFamily="34" charset="0"/>
            </a:rPr>
            <a:t>ACT</a:t>
          </a:r>
        </a:p>
      </dgm:t>
    </dgm:pt>
    <dgm:pt modelId="{6CEFB246-53E7-447E-AA7B-F489BFD2F7F5}" type="parTrans" cxnId="{07106A75-53FC-4F37-9AB4-2B2185F6D990}">
      <dgm:prSet/>
      <dgm:spPr/>
      <dgm:t>
        <a:bodyPr/>
        <a:lstStyle/>
        <a:p>
          <a:endParaRPr lang="en-GB">
            <a:latin typeface="Arial" panose="020B0604020202020204" pitchFamily="34" charset="0"/>
            <a:cs typeface="Arial" panose="020B0604020202020204" pitchFamily="34" charset="0"/>
          </a:endParaRPr>
        </a:p>
      </dgm:t>
    </dgm:pt>
    <dgm:pt modelId="{B4F2B0FB-60FF-4C69-B2EC-6959ABF706F6}" type="sibTrans" cxnId="{07106A75-53FC-4F37-9AB4-2B2185F6D990}">
      <dgm:prSet/>
      <dgm:spPr/>
      <dgm:t>
        <a:bodyPr/>
        <a:lstStyle/>
        <a:p>
          <a:endParaRPr lang="en-GB">
            <a:latin typeface="Arial" panose="020B0604020202020204" pitchFamily="34" charset="0"/>
            <a:cs typeface="Arial" panose="020B0604020202020204" pitchFamily="34" charset="0"/>
          </a:endParaRPr>
        </a:p>
      </dgm:t>
    </dgm:pt>
    <dgm:pt modelId="{4456558A-1F24-45C7-BD37-F21A0F5C5EF0}">
      <dgm:prSet phldrT="[Text]"/>
      <dgm:spPr/>
      <dgm:t>
        <a:bodyPr/>
        <a:lstStyle/>
        <a:p>
          <a:r>
            <a:rPr lang="en-GB" dirty="0">
              <a:latin typeface="Arial" panose="020B0604020202020204" pitchFamily="34" charset="0"/>
              <a:cs typeface="Arial" panose="020B0604020202020204" pitchFamily="34" charset="0"/>
            </a:rPr>
            <a:t>PLAN</a:t>
          </a:r>
        </a:p>
      </dgm:t>
    </dgm:pt>
    <dgm:pt modelId="{CE3740CE-FF2F-4D2B-9FDA-DEEB33A18863}" type="parTrans" cxnId="{3BB17349-D6B7-4F2F-A162-7F030AB48890}">
      <dgm:prSet/>
      <dgm:spPr/>
      <dgm:t>
        <a:bodyPr/>
        <a:lstStyle/>
        <a:p>
          <a:endParaRPr lang="en-GB">
            <a:latin typeface="Arial" panose="020B0604020202020204" pitchFamily="34" charset="0"/>
            <a:cs typeface="Arial" panose="020B0604020202020204" pitchFamily="34" charset="0"/>
          </a:endParaRPr>
        </a:p>
      </dgm:t>
    </dgm:pt>
    <dgm:pt modelId="{FFA6CF61-637F-4669-A4BA-5AB0DCB5CAC9}" type="sibTrans" cxnId="{3BB17349-D6B7-4F2F-A162-7F030AB48890}">
      <dgm:prSet/>
      <dgm:spPr/>
      <dgm:t>
        <a:bodyPr/>
        <a:lstStyle/>
        <a:p>
          <a:endParaRPr lang="en-GB">
            <a:latin typeface="Arial" panose="020B0604020202020204" pitchFamily="34" charset="0"/>
            <a:cs typeface="Arial" panose="020B0604020202020204" pitchFamily="34" charset="0"/>
          </a:endParaRPr>
        </a:p>
      </dgm:t>
    </dgm:pt>
    <dgm:pt modelId="{42E7E312-D7CE-4667-A092-345C9083B40B}" type="pres">
      <dgm:prSet presAssocID="{98C6F96C-5790-4EB5-8F72-05F64A37B174}" presName="cycle" presStyleCnt="0">
        <dgm:presLayoutVars>
          <dgm:dir/>
          <dgm:resizeHandles val="exact"/>
        </dgm:presLayoutVars>
      </dgm:prSet>
      <dgm:spPr/>
    </dgm:pt>
    <dgm:pt modelId="{60E69B58-D8B6-4A42-8EC1-1E08F760AC9C}" type="pres">
      <dgm:prSet presAssocID="{B450F899-606D-46C3-9FB5-657BDA6584D2}" presName="dummy" presStyleCnt="0"/>
      <dgm:spPr/>
    </dgm:pt>
    <dgm:pt modelId="{6728BC9C-2083-4838-A8B2-A4207DE332E4}" type="pres">
      <dgm:prSet presAssocID="{B450F899-606D-46C3-9FB5-657BDA6584D2}" presName="node" presStyleLbl="revTx" presStyleIdx="0" presStyleCnt="4">
        <dgm:presLayoutVars>
          <dgm:bulletEnabled val="1"/>
        </dgm:presLayoutVars>
      </dgm:prSet>
      <dgm:spPr/>
    </dgm:pt>
    <dgm:pt modelId="{1236DCFF-D97E-4935-B509-9AF301F32DD9}" type="pres">
      <dgm:prSet presAssocID="{774ABB17-A9C5-46EA-98D2-E319071708A2}" presName="sibTrans" presStyleLbl="node1" presStyleIdx="0" presStyleCnt="4"/>
      <dgm:spPr/>
    </dgm:pt>
    <dgm:pt modelId="{C1CBE463-B1CB-499D-813D-98021E87C7CD}" type="pres">
      <dgm:prSet presAssocID="{621D3D6D-06F5-48F7-829D-EF9C94C4B47C}" presName="dummy" presStyleCnt="0"/>
      <dgm:spPr/>
    </dgm:pt>
    <dgm:pt modelId="{A6C8FB7B-61FA-47F0-9427-B9362503845E}" type="pres">
      <dgm:prSet presAssocID="{621D3D6D-06F5-48F7-829D-EF9C94C4B47C}" presName="node" presStyleLbl="revTx" presStyleIdx="1" presStyleCnt="4">
        <dgm:presLayoutVars>
          <dgm:bulletEnabled val="1"/>
        </dgm:presLayoutVars>
      </dgm:prSet>
      <dgm:spPr/>
    </dgm:pt>
    <dgm:pt modelId="{1D6E3EC2-0578-449B-9E37-DC85F113AC1C}" type="pres">
      <dgm:prSet presAssocID="{5749AAE8-06A5-4C3D-B2CD-401D6D512C91}" presName="sibTrans" presStyleLbl="node1" presStyleIdx="1" presStyleCnt="4"/>
      <dgm:spPr/>
    </dgm:pt>
    <dgm:pt modelId="{624C732D-C145-4002-A03B-EF3425A908DF}" type="pres">
      <dgm:prSet presAssocID="{7B4ECE72-3765-47FA-A1A4-60616B3A9CB9}" presName="dummy" presStyleCnt="0"/>
      <dgm:spPr/>
    </dgm:pt>
    <dgm:pt modelId="{6FB11820-AAE1-40FA-9952-075F90066ABE}" type="pres">
      <dgm:prSet presAssocID="{7B4ECE72-3765-47FA-A1A4-60616B3A9CB9}" presName="node" presStyleLbl="revTx" presStyleIdx="2" presStyleCnt="4">
        <dgm:presLayoutVars>
          <dgm:bulletEnabled val="1"/>
        </dgm:presLayoutVars>
      </dgm:prSet>
      <dgm:spPr/>
    </dgm:pt>
    <dgm:pt modelId="{5F210C0F-ABB6-4DB9-BDFD-08D37D5C1A37}" type="pres">
      <dgm:prSet presAssocID="{B4F2B0FB-60FF-4C69-B2EC-6959ABF706F6}" presName="sibTrans" presStyleLbl="node1" presStyleIdx="2" presStyleCnt="4"/>
      <dgm:spPr/>
    </dgm:pt>
    <dgm:pt modelId="{BDC1A269-A5FF-4E81-94BC-432721D82F6F}" type="pres">
      <dgm:prSet presAssocID="{4456558A-1F24-45C7-BD37-F21A0F5C5EF0}" presName="dummy" presStyleCnt="0"/>
      <dgm:spPr/>
    </dgm:pt>
    <dgm:pt modelId="{7A06C3DC-F659-442B-9702-CE7FBE7EE46E}" type="pres">
      <dgm:prSet presAssocID="{4456558A-1F24-45C7-BD37-F21A0F5C5EF0}" presName="node" presStyleLbl="revTx" presStyleIdx="3" presStyleCnt="4">
        <dgm:presLayoutVars>
          <dgm:bulletEnabled val="1"/>
        </dgm:presLayoutVars>
      </dgm:prSet>
      <dgm:spPr/>
    </dgm:pt>
    <dgm:pt modelId="{9BF391DB-EC60-4220-9753-51DF34DF70FB}" type="pres">
      <dgm:prSet presAssocID="{FFA6CF61-637F-4669-A4BA-5AB0DCB5CAC9}" presName="sibTrans" presStyleLbl="node1" presStyleIdx="3" presStyleCnt="4"/>
      <dgm:spPr/>
    </dgm:pt>
  </dgm:ptLst>
  <dgm:cxnLst>
    <dgm:cxn modelId="{7887E707-E1EF-48F5-A238-809F3E43B0F0}" type="presOf" srcId="{5749AAE8-06A5-4C3D-B2CD-401D6D512C91}" destId="{1D6E3EC2-0578-449B-9E37-DC85F113AC1C}" srcOrd="0" destOrd="0" presId="urn:microsoft.com/office/officeart/2005/8/layout/cycle1"/>
    <dgm:cxn modelId="{8A111710-46DB-462B-9169-115EC668F5E6}" type="presOf" srcId="{FFA6CF61-637F-4669-A4BA-5AB0DCB5CAC9}" destId="{9BF391DB-EC60-4220-9753-51DF34DF70FB}" srcOrd="0" destOrd="0" presId="urn:microsoft.com/office/officeart/2005/8/layout/cycle1"/>
    <dgm:cxn modelId="{B5232825-7F60-4313-BF21-CA6BFD49E21E}" type="presOf" srcId="{B4F2B0FB-60FF-4C69-B2EC-6959ABF706F6}" destId="{5F210C0F-ABB6-4DB9-BDFD-08D37D5C1A37}" srcOrd="0" destOrd="0" presId="urn:microsoft.com/office/officeart/2005/8/layout/cycle1"/>
    <dgm:cxn modelId="{8C990330-67D5-4A82-854D-B033C792D1DD}" type="presOf" srcId="{B450F899-606D-46C3-9FB5-657BDA6584D2}" destId="{6728BC9C-2083-4838-A8B2-A4207DE332E4}" srcOrd="0" destOrd="0" presId="urn:microsoft.com/office/officeart/2005/8/layout/cycle1"/>
    <dgm:cxn modelId="{53B58937-5A98-4F80-A2C0-D643C7113E01}" srcId="{98C6F96C-5790-4EB5-8F72-05F64A37B174}" destId="{B450F899-606D-46C3-9FB5-657BDA6584D2}" srcOrd="0" destOrd="0" parTransId="{6C69F5D2-7D36-4EEE-AC77-C2B0CBB5E554}" sibTransId="{774ABB17-A9C5-46EA-98D2-E319071708A2}"/>
    <dgm:cxn modelId="{3BB17349-D6B7-4F2F-A162-7F030AB48890}" srcId="{98C6F96C-5790-4EB5-8F72-05F64A37B174}" destId="{4456558A-1F24-45C7-BD37-F21A0F5C5EF0}" srcOrd="3" destOrd="0" parTransId="{CE3740CE-FF2F-4D2B-9FDA-DEEB33A18863}" sibTransId="{FFA6CF61-637F-4669-A4BA-5AB0DCB5CAC9}"/>
    <dgm:cxn modelId="{8F376466-5769-4F5A-AD1B-5C239CCC8091}" type="presOf" srcId="{774ABB17-A9C5-46EA-98D2-E319071708A2}" destId="{1236DCFF-D97E-4935-B509-9AF301F32DD9}" srcOrd="0" destOrd="0" presId="urn:microsoft.com/office/officeart/2005/8/layout/cycle1"/>
    <dgm:cxn modelId="{07106A75-53FC-4F37-9AB4-2B2185F6D990}" srcId="{98C6F96C-5790-4EB5-8F72-05F64A37B174}" destId="{7B4ECE72-3765-47FA-A1A4-60616B3A9CB9}" srcOrd="2" destOrd="0" parTransId="{6CEFB246-53E7-447E-AA7B-F489BFD2F7F5}" sibTransId="{B4F2B0FB-60FF-4C69-B2EC-6959ABF706F6}"/>
    <dgm:cxn modelId="{A6A099B6-FCF8-47CA-9001-ED8CF7777CCC}" srcId="{98C6F96C-5790-4EB5-8F72-05F64A37B174}" destId="{621D3D6D-06F5-48F7-829D-EF9C94C4B47C}" srcOrd="1" destOrd="0" parTransId="{5471AD4D-9B22-4006-9761-9417922A2427}" sibTransId="{5749AAE8-06A5-4C3D-B2CD-401D6D512C91}"/>
    <dgm:cxn modelId="{1AD443C4-99AB-462E-B6E8-3CB69E144E4E}" type="presOf" srcId="{4456558A-1F24-45C7-BD37-F21A0F5C5EF0}" destId="{7A06C3DC-F659-442B-9702-CE7FBE7EE46E}" srcOrd="0" destOrd="0" presId="urn:microsoft.com/office/officeart/2005/8/layout/cycle1"/>
    <dgm:cxn modelId="{2487EED0-E517-47E2-A02E-E0415F50639D}" type="presOf" srcId="{621D3D6D-06F5-48F7-829D-EF9C94C4B47C}" destId="{A6C8FB7B-61FA-47F0-9427-B9362503845E}" srcOrd="0" destOrd="0" presId="urn:microsoft.com/office/officeart/2005/8/layout/cycle1"/>
    <dgm:cxn modelId="{892318D3-4529-402C-BD01-8A46526E4013}" type="presOf" srcId="{7B4ECE72-3765-47FA-A1A4-60616B3A9CB9}" destId="{6FB11820-AAE1-40FA-9952-075F90066ABE}" srcOrd="0" destOrd="0" presId="urn:microsoft.com/office/officeart/2005/8/layout/cycle1"/>
    <dgm:cxn modelId="{C6DD07E4-0F1A-42FE-81A5-7A198A11EC31}" type="presOf" srcId="{98C6F96C-5790-4EB5-8F72-05F64A37B174}" destId="{42E7E312-D7CE-4667-A092-345C9083B40B}" srcOrd="0" destOrd="0" presId="urn:microsoft.com/office/officeart/2005/8/layout/cycle1"/>
    <dgm:cxn modelId="{D429EF1D-9E43-40A9-AB9B-33A1E67CE89D}" type="presParOf" srcId="{42E7E312-D7CE-4667-A092-345C9083B40B}" destId="{60E69B58-D8B6-4A42-8EC1-1E08F760AC9C}" srcOrd="0" destOrd="0" presId="urn:microsoft.com/office/officeart/2005/8/layout/cycle1"/>
    <dgm:cxn modelId="{055B7477-4868-4960-A696-DD061D321728}" type="presParOf" srcId="{42E7E312-D7CE-4667-A092-345C9083B40B}" destId="{6728BC9C-2083-4838-A8B2-A4207DE332E4}" srcOrd="1" destOrd="0" presId="urn:microsoft.com/office/officeart/2005/8/layout/cycle1"/>
    <dgm:cxn modelId="{F5867F71-11B0-49E1-8C4D-75BFB16C8168}" type="presParOf" srcId="{42E7E312-D7CE-4667-A092-345C9083B40B}" destId="{1236DCFF-D97E-4935-B509-9AF301F32DD9}" srcOrd="2" destOrd="0" presId="urn:microsoft.com/office/officeart/2005/8/layout/cycle1"/>
    <dgm:cxn modelId="{E14730C8-923D-4687-80BC-173F8F33360C}" type="presParOf" srcId="{42E7E312-D7CE-4667-A092-345C9083B40B}" destId="{C1CBE463-B1CB-499D-813D-98021E87C7CD}" srcOrd="3" destOrd="0" presId="urn:microsoft.com/office/officeart/2005/8/layout/cycle1"/>
    <dgm:cxn modelId="{0D432BAE-CA6A-4FCD-B93A-58B9179F989A}" type="presParOf" srcId="{42E7E312-D7CE-4667-A092-345C9083B40B}" destId="{A6C8FB7B-61FA-47F0-9427-B9362503845E}" srcOrd="4" destOrd="0" presId="urn:microsoft.com/office/officeart/2005/8/layout/cycle1"/>
    <dgm:cxn modelId="{69FB52B5-DE3A-44D0-BDEB-96D7B1837C85}" type="presParOf" srcId="{42E7E312-D7CE-4667-A092-345C9083B40B}" destId="{1D6E3EC2-0578-449B-9E37-DC85F113AC1C}" srcOrd="5" destOrd="0" presId="urn:microsoft.com/office/officeart/2005/8/layout/cycle1"/>
    <dgm:cxn modelId="{FAEA7A74-7AFF-4B63-8DC1-F9B517F73DD1}" type="presParOf" srcId="{42E7E312-D7CE-4667-A092-345C9083B40B}" destId="{624C732D-C145-4002-A03B-EF3425A908DF}" srcOrd="6" destOrd="0" presId="urn:microsoft.com/office/officeart/2005/8/layout/cycle1"/>
    <dgm:cxn modelId="{2469E96D-E4F1-47B6-BAFE-A7268E2094DB}" type="presParOf" srcId="{42E7E312-D7CE-4667-A092-345C9083B40B}" destId="{6FB11820-AAE1-40FA-9952-075F90066ABE}" srcOrd="7" destOrd="0" presId="urn:microsoft.com/office/officeart/2005/8/layout/cycle1"/>
    <dgm:cxn modelId="{A7085650-7515-4754-B823-7B41C6322624}" type="presParOf" srcId="{42E7E312-D7CE-4667-A092-345C9083B40B}" destId="{5F210C0F-ABB6-4DB9-BDFD-08D37D5C1A37}" srcOrd="8" destOrd="0" presId="urn:microsoft.com/office/officeart/2005/8/layout/cycle1"/>
    <dgm:cxn modelId="{11515841-2C4E-43AA-97C8-B63F4195F7BA}" type="presParOf" srcId="{42E7E312-D7CE-4667-A092-345C9083B40B}" destId="{BDC1A269-A5FF-4E81-94BC-432721D82F6F}" srcOrd="9" destOrd="0" presId="urn:microsoft.com/office/officeart/2005/8/layout/cycle1"/>
    <dgm:cxn modelId="{C2B79506-74C7-40DA-A00F-3ED2C969A603}" type="presParOf" srcId="{42E7E312-D7CE-4667-A092-345C9083B40B}" destId="{7A06C3DC-F659-442B-9702-CE7FBE7EE46E}" srcOrd="10" destOrd="0" presId="urn:microsoft.com/office/officeart/2005/8/layout/cycle1"/>
    <dgm:cxn modelId="{CE24808D-DD24-445A-92B0-9AB2C3CB9305}" type="presParOf" srcId="{42E7E312-D7CE-4667-A092-345C9083B40B}" destId="{9BF391DB-EC60-4220-9753-51DF34DF70FB}" srcOrd="11"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B50608-0797-4DA9-9E9B-D8372F117638}" type="doc">
      <dgm:prSet loTypeId="urn:microsoft.com/office/officeart/2005/8/layout/cycle8" loCatId="cycle" qsTypeId="urn:microsoft.com/office/officeart/2005/8/quickstyle/3d2" qsCatId="3D" csTypeId="urn:microsoft.com/office/officeart/2005/8/colors/colorful3" csCatId="colorful" phldr="1"/>
      <dgm:spPr/>
    </dgm:pt>
    <dgm:pt modelId="{C48D2D63-4640-4B7C-BBA7-1A88198A19B6}">
      <dgm:prSet phldrT="[Text]" custT="1"/>
      <dgm:spPr/>
      <dgm:t>
        <a:bodyPr/>
        <a:lstStyle/>
        <a:p>
          <a:r>
            <a:rPr lang="en-GB" sz="1800" dirty="0">
              <a:latin typeface="Arial" panose="020B0604020202020204" pitchFamily="34" charset="0"/>
              <a:cs typeface="Arial" panose="020B0604020202020204" pitchFamily="34" charset="0"/>
            </a:rPr>
            <a:t>Engaging with underserved populations</a:t>
          </a:r>
        </a:p>
      </dgm:t>
    </dgm:pt>
    <dgm:pt modelId="{BBA12311-21C9-4F42-B7A9-C7209D89D23B}" type="parTrans" cxnId="{C39894C7-256D-4113-A2BC-491E00242A56}">
      <dgm:prSet/>
      <dgm:spPr/>
      <dgm:t>
        <a:bodyPr/>
        <a:lstStyle/>
        <a:p>
          <a:endParaRPr lang="en-GB" sz="1800">
            <a:latin typeface="Arial" panose="020B0604020202020204" pitchFamily="34" charset="0"/>
            <a:cs typeface="Arial" panose="020B0604020202020204" pitchFamily="34" charset="0"/>
          </a:endParaRPr>
        </a:p>
      </dgm:t>
    </dgm:pt>
    <dgm:pt modelId="{634102D3-DE58-4989-A50D-0660DC47C856}" type="sibTrans" cxnId="{C39894C7-256D-4113-A2BC-491E00242A56}">
      <dgm:prSet/>
      <dgm:spPr/>
      <dgm:t>
        <a:bodyPr/>
        <a:lstStyle/>
        <a:p>
          <a:endParaRPr lang="en-GB" sz="1800">
            <a:latin typeface="Arial" panose="020B0604020202020204" pitchFamily="34" charset="0"/>
            <a:cs typeface="Arial" panose="020B0604020202020204" pitchFamily="34" charset="0"/>
          </a:endParaRPr>
        </a:p>
      </dgm:t>
    </dgm:pt>
    <dgm:pt modelId="{2CC7DEBC-8D7E-4A46-BE9C-44E048C4BEB8}">
      <dgm:prSet phldrT="[Text]" custT="1"/>
      <dgm:spPr/>
      <dgm:t>
        <a:bodyPr/>
        <a:lstStyle/>
        <a:p>
          <a:r>
            <a:rPr lang="en-GB" sz="1800" dirty="0">
              <a:latin typeface="Arial" panose="020B0604020202020204" pitchFamily="34" charset="0"/>
              <a:cs typeface="Arial" panose="020B0604020202020204" pitchFamily="34" charset="0"/>
            </a:rPr>
            <a:t>Innovation in practice</a:t>
          </a:r>
        </a:p>
      </dgm:t>
    </dgm:pt>
    <dgm:pt modelId="{36622FBF-91BF-4F53-AA09-68A93B2B3652}" type="parTrans" cxnId="{DC2E8D17-5BC4-4DC4-9989-DF84DBE68418}">
      <dgm:prSet/>
      <dgm:spPr/>
      <dgm:t>
        <a:bodyPr/>
        <a:lstStyle/>
        <a:p>
          <a:endParaRPr lang="en-GB" sz="1800">
            <a:latin typeface="Arial" panose="020B0604020202020204" pitchFamily="34" charset="0"/>
            <a:cs typeface="Arial" panose="020B0604020202020204" pitchFamily="34" charset="0"/>
          </a:endParaRPr>
        </a:p>
      </dgm:t>
    </dgm:pt>
    <dgm:pt modelId="{A81083D7-D83E-4C9A-ABF2-13DC66CC536F}" type="sibTrans" cxnId="{DC2E8D17-5BC4-4DC4-9989-DF84DBE68418}">
      <dgm:prSet/>
      <dgm:spPr/>
      <dgm:t>
        <a:bodyPr/>
        <a:lstStyle/>
        <a:p>
          <a:endParaRPr lang="en-GB" sz="1800">
            <a:latin typeface="Arial" panose="020B0604020202020204" pitchFamily="34" charset="0"/>
            <a:cs typeface="Arial" panose="020B0604020202020204" pitchFamily="34" charset="0"/>
          </a:endParaRPr>
        </a:p>
      </dgm:t>
    </dgm:pt>
    <dgm:pt modelId="{CAC28F69-C781-4660-A6A9-FB950E4AD694}">
      <dgm:prSet phldrT="[Text]" custT="1"/>
      <dgm:spPr/>
      <dgm:t>
        <a:bodyPr/>
        <a:lstStyle/>
        <a:p>
          <a:r>
            <a:rPr lang="en-GB" sz="1800" dirty="0">
              <a:latin typeface="Arial" panose="020B0604020202020204" pitchFamily="34" charset="0"/>
              <a:cs typeface="Arial" panose="020B0604020202020204" pitchFamily="34" charset="0"/>
            </a:rPr>
            <a:t>Education and Implementation</a:t>
          </a:r>
        </a:p>
      </dgm:t>
    </dgm:pt>
    <dgm:pt modelId="{50F918BF-17CF-4A72-BE37-A37E63E58817}" type="parTrans" cxnId="{B68D9E61-9BB9-4AC1-AB5C-E436E3196146}">
      <dgm:prSet/>
      <dgm:spPr/>
      <dgm:t>
        <a:bodyPr/>
        <a:lstStyle/>
        <a:p>
          <a:endParaRPr lang="en-GB" sz="1800">
            <a:latin typeface="Arial" panose="020B0604020202020204" pitchFamily="34" charset="0"/>
            <a:cs typeface="Arial" panose="020B0604020202020204" pitchFamily="34" charset="0"/>
          </a:endParaRPr>
        </a:p>
      </dgm:t>
    </dgm:pt>
    <dgm:pt modelId="{B8B92EDC-544F-404F-B243-1DCDDE970047}" type="sibTrans" cxnId="{B68D9E61-9BB9-4AC1-AB5C-E436E3196146}">
      <dgm:prSet/>
      <dgm:spPr/>
      <dgm:t>
        <a:bodyPr/>
        <a:lstStyle/>
        <a:p>
          <a:endParaRPr lang="en-GB" sz="1800">
            <a:latin typeface="Arial" panose="020B0604020202020204" pitchFamily="34" charset="0"/>
            <a:cs typeface="Arial" panose="020B0604020202020204" pitchFamily="34" charset="0"/>
          </a:endParaRPr>
        </a:p>
      </dgm:t>
    </dgm:pt>
    <dgm:pt modelId="{AC911408-1756-4665-9DDC-E1D1BC5018ED}" type="pres">
      <dgm:prSet presAssocID="{FDB50608-0797-4DA9-9E9B-D8372F117638}" presName="compositeShape" presStyleCnt="0">
        <dgm:presLayoutVars>
          <dgm:chMax val="7"/>
          <dgm:dir/>
          <dgm:resizeHandles val="exact"/>
        </dgm:presLayoutVars>
      </dgm:prSet>
      <dgm:spPr/>
    </dgm:pt>
    <dgm:pt modelId="{E06BBFED-4D11-4501-9739-B0129A57E578}" type="pres">
      <dgm:prSet presAssocID="{FDB50608-0797-4DA9-9E9B-D8372F117638}" presName="wedge1" presStyleLbl="node1" presStyleIdx="0" presStyleCnt="3"/>
      <dgm:spPr/>
    </dgm:pt>
    <dgm:pt modelId="{24867634-1F6F-4BAC-9044-EC687484649D}" type="pres">
      <dgm:prSet presAssocID="{FDB50608-0797-4DA9-9E9B-D8372F117638}" presName="dummy1a" presStyleCnt="0"/>
      <dgm:spPr/>
    </dgm:pt>
    <dgm:pt modelId="{14104EA4-0C26-4972-A2C3-05D8F2BDF570}" type="pres">
      <dgm:prSet presAssocID="{FDB50608-0797-4DA9-9E9B-D8372F117638}" presName="dummy1b" presStyleCnt="0"/>
      <dgm:spPr/>
    </dgm:pt>
    <dgm:pt modelId="{9C60198E-1DB2-4290-8262-ABFAA0FDBD14}" type="pres">
      <dgm:prSet presAssocID="{FDB50608-0797-4DA9-9E9B-D8372F117638}" presName="wedge1Tx" presStyleLbl="node1" presStyleIdx="0" presStyleCnt="3">
        <dgm:presLayoutVars>
          <dgm:chMax val="0"/>
          <dgm:chPref val="0"/>
          <dgm:bulletEnabled val="1"/>
        </dgm:presLayoutVars>
      </dgm:prSet>
      <dgm:spPr/>
    </dgm:pt>
    <dgm:pt modelId="{363BE835-CBE4-450D-80AD-78A9B6450D3E}" type="pres">
      <dgm:prSet presAssocID="{FDB50608-0797-4DA9-9E9B-D8372F117638}" presName="wedge2" presStyleLbl="node1" presStyleIdx="1" presStyleCnt="3" custScaleX="100979" custScaleY="95943"/>
      <dgm:spPr/>
    </dgm:pt>
    <dgm:pt modelId="{1799F39D-BB8C-4825-92A8-E083E9EF87FC}" type="pres">
      <dgm:prSet presAssocID="{FDB50608-0797-4DA9-9E9B-D8372F117638}" presName="dummy2a" presStyleCnt="0"/>
      <dgm:spPr/>
    </dgm:pt>
    <dgm:pt modelId="{EBDFB435-5A89-4271-9B8D-A0762EA0E4F1}" type="pres">
      <dgm:prSet presAssocID="{FDB50608-0797-4DA9-9E9B-D8372F117638}" presName="dummy2b" presStyleCnt="0"/>
      <dgm:spPr/>
    </dgm:pt>
    <dgm:pt modelId="{C054DAB4-C53C-4F90-A0B6-E0887F91A20D}" type="pres">
      <dgm:prSet presAssocID="{FDB50608-0797-4DA9-9E9B-D8372F117638}" presName="wedge2Tx" presStyleLbl="node1" presStyleIdx="1" presStyleCnt="3">
        <dgm:presLayoutVars>
          <dgm:chMax val="0"/>
          <dgm:chPref val="0"/>
          <dgm:bulletEnabled val="1"/>
        </dgm:presLayoutVars>
      </dgm:prSet>
      <dgm:spPr/>
    </dgm:pt>
    <dgm:pt modelId="{30F0A481-1986-4650-82D6-E49390ADFD7A}" type="pres">
      <dgm:prSet presAssocID="{FDB50608-0797-4DA9-9E9B-D8372F117638}" presName="wedge3" presStyleLbl="node1" presStyleIdx="2" presStyleCnt="3"/>
      <dgm:spPr/>
    </dgm:pt>
    <dgm:pt modelId="{F7F094AD-5B3B-43BE-BDBB-17529341A90C}" type="pres">
      <dgm:prSet presAssocID="{FDB50608-0797-4DA9-9E9B-D8372F117638}" presName="dummy3a" presStyleCnt="0"/>
      <dgm:spPr/>
    </dgm:pt>
    <dgm:pt modelId="{D220FFD3-855D-4C67-A62D-B2DB55760641}" type="pres">
      <dgm:prSet presAssocID="{FDB50608-0797-4DA9-9E9B-D8372F117638}" presName="dummy3b" presStyleCnt="0"/>
      <dgm:spPr/>
    </dgm:pt>
    <dgm:pt modelId="{D126775F-B1A4-4768-997B-A7136D87D3AE}" type="pres">
      <dgm:prSet presAssocID="{FDB50608-0797-4DA9-9E9B-D8372F117638}" presName="wedge3Tx" presStyleLbl="node1" presStyleIdx="2" presStyleCnt="3">
        <dgm:presLayoutVars>
          <dgm:chMax val="0"/>
          <dgm:chPref val="0"/>
          <dgm:bulletEnabled val="1"/>
        </dgm:presLayoutVars>
      </dgm:prSet>
      <dgm:spPr/>
    </dgm:pt>
    <dgm:pt modelId="{5312D4B5-F81B-4D5F-AFCD-0E8AEC7F87CE}" type="pres">
      <dgm:prSet presAssocID="{634102D3-DE58-4989-A50D-0660DC47C856}" presName="arrowWedge1" presStyleLbl="fgSibTrans2D1" presStyleIdx="0" presStyleCnt="3"/>
      <dgm:spPr/>
    </dgm:pt>
    <dgm:pt modelId="{5521AADC-44CC-4AC7-BA1C-974FBF13B280}" type="pres">
      <dgm:prSet presAssocID="{A81083D7-D83E-4C9A-ABF2-13DC66CC536F}" presName="arrowWedge2" presStyleLbl="fgSibTrans2D1" presStyleIdx="1" presStyleCnt="3"/>
      <dgm:spPr/>
    </dgm:pt>
    <dgm:pt modelId="{0F879646-2B2F-4183-A9AF-37AA35F6424A}" type="pres">
      <dgm:prSet presAssocID="{B8B92EDC-544F-404F-B243-1DCDDE970047}" presName="arrowWedge3" presStyleLbl="fgSibTrans2D1" presStyleIdx="2" presStyleCnt="3"/>
      <dgm:spPr/>
    </dgm:pt>
  </dgm:ptLst>
  <dgm:cxnLst>
    <dgm:cxn modelId="{534FC00F-CDD8-4D2E-9F0F-3B711B9478C2}" type="presOf" srcId="{FDB50608-0797-4DA9-9E9B-D8372F117638}" destId="{AC911408-1756-4665-9DDC-E1D1BC5018ED}" srcOrd="0" destOrd="0" presId="urn:microsoft.com/office/officeart/2005/8/layout/cycle8"/>
    <dgm:cxn modelId="{DC2E8D17-5BC4-4DC4-9989-DF84DBE68418}" srcId="{FDB50608-0797-4DA9-9E9B-D8372F117638}" destId="{2CC7DEBC-8D7E-4A46-BE9C-44E048C4BEB8}" srcOrd="1" destOrd="0" parTransId="{36622FBF-91BF-4F53-AA09-68A93B2B3652}" sibTransId="{A81083D7-D83E-4C9A-ABF2-13DC66CC536F}"/>
    <dgm:cxn modelId="{7C29881E-496B-41BC-85C4-4E6DDDAAAD9E}" type="presOf" srcId="{2CC7DEBC-8D7E-4A46-BE9C-44E048C4BEB8}" destId="{363BE835-CBE4-450D-80AD-78A9B6450D3E}" srcOrd="0" destOrd="0" presId="urn:microsoft.com/office/officeart/2005/8/layout/cycle8"/>
    <dgm:cxn modelId="{8677732D-A8D3-4802-A86D-69B10789057F}" type="presOf" srcId="{CAC28F69-C781-4660-A6A9-FB950E4AD694}" destId="{30F0A481-1986-4650-82D6-E49390ADFD7A}" srcOrd="0" destOrd="0" presId="urn:microsoft.com/office/officeart/2005/8/layout/cycle8"/>
    <dgm:cxn modelId="{B68D9E61-9BB9-4AC1-AB5C-E436E3196146}" srcId="{FDB50608-0797-4DA9-9E9B-D8372F117638}" destId="{CAC28F69-C781-4660-A6A9-FB950E4AD694}" srcOrd="2" destOrd="0" parTransId="{50F918BF-17CF-4A72-BE37-A37E63E58817}" sibTransId="{B8B92EDC-544F-404F-B243-1DCDDE970047}"/>
    <dgm:cxn modelId="{6FCB6D97-381F-4FE6-A831-6640AA2F6EDA}" type="presOf" srcId="{2CC7DEBC-8D7E-4A46-BE9C-44E048C4BEB8}" destId="{C054DAB4-C53C-4F90-A0B6-E0887F91A20D}" srcOrd="1" destOrd="0" presId="urn:microsoft.com/office/officeart/2005/8/layout/cycle8"/>
    <dgm:cxn modelId="{15643DAF-9C8D-4064-A94A-8266BCEDC73E}" type="presOf" srcId="{C48D2D63-4640-4B7C-BBA7-1A88198A19B6}" destId="{E06BBFED-4D11-4501-9739-B0129A57E578}" srcOrd="0" destOrd="0" presId="urn:microsoft.com/office/officeart/2005/8/layout/cycle8"/>
    <dgm:cxn modelId="{C39894C7-256D-4113-A2BC-491E00242A56}" srcId="{FDB50608-0797-4DA9-9E9B-D8372F117638}" destId="{C48D2D63-4640-4B7C-BBA7-1A88198A19B6}" srcOrd="0" destOrd="0" parTransId="{BBA12311-21C9-4F42-B7A9-C7209D89D23B}" sibTransId="{634102D3-DE58-4989-A50D-0660DC47C856}"/>
    <dgm:cxn modelId="{388521E1-DC21-416E-B38C-CFF8D27F8D9C}" type="presOf" srcId="{CAC28F69-C781-4660-A6A9-FB950E4AD694}" destId="{D126775F-B1A4-4768-997B-A7136D87D3AE}" srcOrd="1" destOrd="0" presId="urn:microsoft.com/office/officeart/2005/8/layout/cycle8"/>
    <dgm:cxn modelId="{F1C965E6-7A03-4FFB-8EBA-4AD99276008F}" type="presOf" srcId="{C48D2D63-4640-4B7C-BBA7-1A88198A19B6}" destId="{9C60198E-1DB2-4290-8262-ABFAA0FDBD14}" srcOrd="1" destOrd="0" presId="urn:microsoft.com/office/officeart/2005/8/layout/cycle8"/>
    <dgm:cxn modelId="{050BC0C5-80C0-4B54-8D7D-B5B95F6F4882}" type="presParOf" srcId="{AC911408-1756-4665-9DDC-E1D1BC5018ED}" destId="{E06BBFED-4D11-4501-9739-B0129A57E578}" srcOrd="0" destOrd="0" presId="urn:microsoft.com/office/officeart/2005/8/layout/cycle8"/>
    <dgm:cxn modelId="{51AE6C3D-11E0-443F-BB6D-A2D73712D1DA}" type="presParOf" srcId="{AC911408-1756-4665-9DDC-E1D1BC5018ED}" destId="{24867634-1F6F-4BAC-9044-EC687484649D}" srcOrd="1" destOrd="0" presId="urn:microsoft.com/office/officeart/2005/8/layout/cycle8"/>
    <dgm:cxn modelId="{CEEA03D2-4DC1-45E4-B039-0785E8A7A155}" type="presParOf" srcId="{AC911408-1756-4665-9DDC-E1D1BC5018ED}" destId="{14104EA4-0C26-4972-A2C3-05D8F2BDF570}" srcOrd="2" destOrd="0" presId="urn:microsoft.com/office/officeart/2005/8/layout/cycle8"/>
    <dgm:cxn modelId="{27687D70-FCBC-4DFD-9D84-F79D0C0A3E23}" type="presParOf" srcId="{AC911408-1756-4665-9DDC-E1D1BC5018ED}" destId="{9C60198E-1DB2-4290-8262-ABFAA0FDBD14}" srcOrd="3" destOrd="0" presId="urn:microsoft.com/office/officeart/2005/8/layout/cycle8"/>
    <dgm:cxn modelId="{06E73D32-7525-413E-B1AA-90282A5D4235}" type="presParOf" srcId="{AC911408-1756-4665-9DDC-E1D1BC5018ED}" destId="{363BE835-CBE4-450D-80AD-78A9B6450D3E}" srcOrd="4" destOrd="0" presId="urn:microsoft.com/office/officeart/2005/8/layout/cycle8"/>
    <dgm:cxn modelId="{3087180A-F532-4147-9C0E-07FB2EF73A20}" type="presParOf" srcId="{AC911408-1756-4665-9DDC-E1D1BC5018ED}" destId="{1799F39D-BB8C-4825-92A8-E083E9EF87FC}" srcOrd="5" destOrd="0" presId="urn:microsoft.com/office/officeart/2005/8/layout/cycle8"/>
    <dgm:cxn modelId="{CEF682B4-503A-4745-A223-137F524A9316}" type="presParOf" srcId="{AC911408-1756-4665-9DDC-E1D1BC5018ED}" destId="{EBDFB435-5A89-4271-9B8D-A0762EA0E4F1}" srcOrd="6" destOrd="0" presId="urn:microsoft.com/office/officeart/2005/8/layout/cycle8"/>
    <dgm:cxn modelId="{EC63FEEF-A2AE-4ACD-988C-4D710E17905B}" type="presParOf" srcId="{AC911408-1756-4665-9DDC-E1D1BC5018ED}" destId="{C054DAB4-C53C-4F90-A0B6-E0887F91A20D}" srcOrd="7" destOrd="0" presId="urn:microsoft.com/office/officeart/2005/8/layout/cycle8"/>
    <dgm:cxn modelId="{189A5610-F824-458C-AB00-2817C34F2081}" type="presParOf" srcId="{AC911408-1756-4665-9DDC-E1D1BC5018ED}" destId="{30F0A481-1986-4650-82D6-E49390ADFD7A}" srcOrd="8" destOrd="0" presId="urn:microsoft.com/office/officeart/2005/8/layout/cycle8"/>
    <dgm:cxn modelId="{66D9A3A3-BEA3-4D75-8773-DB1DD78A779D}" type="presParOf" srcId="{AC911408-1756-4665-9DDC-E1D1BC5018ED}" destId="{F7F094AD-5B3B-43BE-BDBB-17529341A90C}" srcOrd="9" destOrd="0" presId="urn:microsoft.com/office/officeart/2005/8/layout/cycle8"/>
    <dgm:cxn modelId="{D6ED92BA-EAAC-459A-86F8-24AC0F0AD38D}" type="presParOf" srcId="{AC911408-1756-4665-9DDC-E1D1BC5018ED}" destId="{D220FFD3-855D-4C67-A62D-B2DB55760641}" srcOrd="10" destOrd="0" presId="urn:microsoft.com/office/officeart/2005/8/layout/cycle8"/>
    <dgm:cxn modelId="{03E97446-DDDE-4A79-87DA-6B9E696D3D8C}" type="presParOf" srcId="{AC911408-1756-4665-9DDC-E1D1BC5018ED}" destId="{D126775F-B1A4-4768-997B-A7136D87D3AE}" srcOrd="11" destOrd="0" presId="urn:microsoft.com/office/officeart/2005/8/layout/cycle8"/>
    <dgm:cxn modelId="{E36CB299-768C-45C6-96A6-6C28ACEF5498}" type="presParOf" srcId="{AC911408-1756-4665-9DDC-E1D1BC5018ED}" destId="{5312D4B5-F81B-4D5F-AFCD-0E8AEC7F87CE}" srcOrd="12" destOrd="0" presId="urn:microsoft.com/office/officeart/2005/8/layout/cycle8"/>
    <dgm:cxn modelId="{31B7AD8C-5868-4845-874A-F0BCE4878841}" type="presParOf" srcId="{AC911408-1756-4665-9DDC-E1D1BC5018ED}" destId="{5521AADC-44CC-4AC7-BA1C-974FBF13B280}" srcOrd="13" destOrd="0" presId="urn:microsoft.com/office/officeart/2005/8/layout/cycle8"/>
    <dgm:cxn modelId="{F3D713EB-20A2-426B-A0B5-908C850F962F}" type="presParOf" srcId="{AC911408-1756-4665-9DDC-E1D1BC5018ED}" destId="{0F879646-2B2F-4183-A9AF-37AA35F6424A}"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2EEE5DD3-2655-4E54-BE4E-F209082CC017}"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5DB0DEE-32B5-41E2-A7A4-C951EA54161B}">
      <dgm:prSet custT="1"/>
      <dgm:spPr>
        <a:solidFill>
          <a:schemeClr val="bg1"/>
        </a:solidFill>
      </dgm:spPr>
      <dgm:t>
        <a:bodyPr/>
        <a:lstStyle/>
        <a:p>
          <a:pPr>
            <a:lnSpc>
              <a:spcPct val="100000"/>
            </a:lnSpc>
          </a:pPr>
          <a:r>
            <a:rPr lang="en-US" sz="2400" dirty="0">
              <a:latin typeface="Arial" panose="020B0604020202020204" pitchFamily="34" charset="0"/>
              <a:cs typeface="Arial" panose="020B0604020202020204" pitchFamily="34" charset="0"/>
            </a:rPr>
            <a:t>Knowledge about clinical trials (awareness) </a:t>
          </a:r>
        </a:p>
      </dgm:t>
    </dgm:pt>
    <dgm:pt modelId="{DFB001A3-F700-40A8-8CF8-0AAF88C079A3}" type="parTrans" cxnId="{F7B1B27E-A2CD-4579-9C64-92E74788F48B}">
      <dgm:prSet/>
      <dgm:spPr/>
      <dgm:t>
        <a:bodyPr/>
        <a:lstStyle/>
        <a:p>
          <a:endParaRPr lang="en-US" sz="2400">
            <a:latin typeface="Arial" panose="020B0604020202020204" pitchFamily="34" charset="0"/>
            <a:cs typeface="Arial" panose="020B0604020202020204" pitchFamily="34" charset="0"/>
          </a:endParaRPr>
        </a:p>
      </dgm:t>
    </dgm:pt>
    <dgm:pt modelId="{8DE82123-BDF3-42B2-9A7A-E9BCE1239F30}" type="sibTrans" cxnId="{F7B1B27E-A2CD-4579-9C64-92E74788F48B}">
      <dgm:prSet/>
      <dgm:spPr/>
      <dgm:t>
        <a:bodyPr/>
        <a:lstStyle/>
        <a:p>
          <a:endParaRPr lang="en-US" sz="2400">
            <a:latin typeface="Arial" panose="020B0604020202020204" pitchFamily="34" charset="0"/>
            <a:cs typeface="Arial" panose="020B0604020202020204" pitchFamily="34" charset="0"/>
          </a:endParaRPr>
        </a:p>
      </dgm:t>
    </dgm:pt>
    <dgm:pt modelId="{F6ECD8FF-1926-4EE6-8747-56969BE04442}">
      <dgm:prSet custT="1"/>
      <dgm:spPr/>
      <dgm:t>
        <a:bodyPr/>
        <a:lstStyle/>
        <a:p>
          <a:pPr>
            <a:lnSpc>
              <a:spcPct val="100000"/>
            </a:lnSpc>
          </a:pPr>
          <a:r>
            <a:rPr lang="en-US" sz="2400" dirty="0">
              <a:latin typeface="Arial" panose="020B0604020202020204" pitchFamily="34" charset="0"/>
              <a:cs typeface="Arial" panose="020B0604020202020204" pitchFamily="34" charset="0"/>
            </a:rPr>
            <a:t>Information dissemination</a:t>
          </a:r>
        </a:p>
      </dgm:t>
    </dgm:pt>
    <dgm:pt modelId="{32DB2CC1-73A5-4244-92BF-005084F3F183}" type="parTrans" cxnId="{D10962C1-2A3A-4C07-8F99-8978582731A9}">
      <dgm:prSet/>
      <dgm:spPr/>
      <dgm:t>
        <a:bodyPr/>
        <a:lstStyle/>
        <a:p>
          <a:endParaRPr lang="en-US" sz="2400">
            <a:latin typeface="Arial" panose="020B0604020202020204" pitchFamily="34" charset="0"/>
            <a:cs typeface="Arial" panose="020B0604020202020204" pitchFamily="34" charset="0"/>
          </a:endParaRPr>
        </a:p>
      </dgm:t>
    </dgm:pt>
    <dgm:pt modelId="{49F6A537-1E88-4BC8-B37A-B62E758E6AF8}" type="sibTrans" cxnId="{D10962C1-2A3A-4C07-8F99-8978582731A9}">
      <dgm:prSet/>
      <dgm:spPr/>
      <dgm:t>
        <a:bodyPr/>
        <a:lstStyle/>
        <a:p>
          <a:endParaRPr lang="en-US" sz="2400">
            <a:latin typeface="Arial" panose="020B0604020202020204" pitchFamily="34" charset="0"/>
            <a:cs typeface="Arial" panose="020B0604020202020204" pitchFamily="34" charset="0"/>
          </a:endParaRPr>
        </a:p>
      </dgm:t>
    </dgm:pt>
    <dgm:pt modelId="{3F30AED5-8F6E-4E20-9259-824F9A7D46F8}">
      <dgm:prSet custT="1"/>
      <dgm:spPr/>
      <dgm:t>
        <a:bodyPr/>
        <a:lstStyle/>
        <a:p>
          <a:pPr>
            <a:lnSpc>
              <a:spcPct val="100000"/>
            </a:lnSpc>
          </a:pPr>
          <a:r>
            <a:rPr lang="en-US" sz="2400" dirty="0">
              <a:latin typeface="Arial" panose="020B0604020202020204" pitchFamily="34" charset="0"/>
              <a:cs typeface="Arial" panose="020B0604020202020204" pitchFamily="34" charset="0"/>
            </a:rPr>
            <a:t>Information content</a:t>
          </a:r>
        </a:p>
      </dgm:t>
    </dgm:pt>
    <dgm:pt modelId="{011F42FD-E683-41D0-B2B3-427866180883}" type="parTrans" cxnId="{8CCA7367-FC67-4F20-AA13-075510DDFD5D}">
      <dgm:prSet/>
      <dgm:spPr/>
      <dgm:t>
        <a:bodyPr/>
        <a:lstStyle/>
        <a:p>
          <a:endParaRPr lang="en-US" sz="2400">
            <a:latin typeface="Arial" panose="020B0604020202020204" pitchFamily="34" charset="0"/>
            <a:cs typeface="Arial" panose="020B0604020202020204" pitchFamily="34" charset="0"/>
          </a:endParaRPr>
        </a:p>
      </dgm:t>
    </dgm:pt>
    <dgm:pt modelId="{239AAF16-772A-4933-BFB2-02A9C36525EA}" type="sibTrans" cxnId="{8CCA7367-FC67-4F20-AA13-075510DDFD5D}">
      <dgm:prSet/>
      <dgm:spPr/>
      <dgm:t>
        <a:bodyPr/>
        <a:lstStyle/>
        <a:p>
          <a:endParaRPr lang="en-US" sz="2400">
            <a:latin typeface="Arial" panose="020B0604020202020204" pitchFamily="34" charset="0"/>
            <a:cs typeface="Arial" panose="020B0604020202020204" pitchFamily="34" charset="0"/>
          </a:endParaRPr>
        </a:p>
      </dgm:t>
    </dgm:pt>
    <dgm:pt modelId="{6A391BB3-7F72-4C2E-99E7-6C33A4209E53}">
      <dgm:prSet custT="1"/>
      <dgm:spPr/>
      <dgm:t>
        <a:bodyPr/>
        <a:lstStyle/>
        <a:p>
          <a:pPr>
            <a:lnSpc>
              <a:spcPct val="100000"/>
            </a:lnSpc>
          </a:pPr>
          <a:r>
            <a:rPr lang="en-US" sz="2400" dirty="0">
              <a:latin typeface="Arial" panose="020B0604020202020204" pitchFamily="34" charset="0"/>
              <a:cs typeface="Arial" panose="020B0604020202020204" pitchFamily="34" charset="0"/>
            </a:rPr>
            <a:t>Impact on treatment</a:t>
          </a:r>
        </a:p>
      </dgm:t>
    </dgm:pt>
    <dgm:pt modelId="{763D37DD-8FDA-40CC-AE6E-148704650FB9}" type="parTrans" cxnId="{1780C4C2-670D-43EB-8CCB-117096393C9E}">
      <dgm:prSet/>
      <dgm:spPr/>
      <dgm:t>
        <a:bodyPr/>
        <a:lstStyle/>
        <a:p>
          <a:endParaRPr lang="en-US" sz="2400">
            <a:latin typeface="Arial" panose="020B0604020202020204" pitchFamily="34" charset="0"/>
            <a:cs typeface="Arial" panose="020B0604020202020204" pitchFamily="34" charset="0"/>
          </a:endParaRPr>
        </a:p>
      </dgm:t>
    </dgm:pt>
    <dgm:pt modelId="{933FB92B-0F26-43ED-821B-CB1980B18B73}" type="sibTrans" cxnId="{1780C4C2-670D-43EB-8CCB-117096393C9E}">
      <dgm:prSet/>
      <dgm:spPr/>
      <dgm:t>
        <a:bodyPr/>
        <a:lstStyle/>
        <a:p>
          <a:endParaRPr lang="en-US" sz="2400">
            <a:latin typeface="Arial" panose="020B0604020202020204" pitchFamily="34" charset="0"/>
            <a:cs typeface="Arial" panose="020B0604020202020204" pitchFamily="34" charset="0"/>
          </a:endParaRPr>
        </a:p>
      </dgm:t>
    </dgm:pt>
    <dgm:pt modelId="{0D65BB13-8182-40EA-AB85-0D25E46F0549}">
      <dgm:prSet custT="1"/>
      <dgm:spPr/>
      <dgm:t>
        <a:bodyPr/>
        <a:lstStyle/>
        <a:p>
          <a:pPr>
            <a:lnSpc>
              <a:spcPct val="100000"/>
            </a:lnSpc>
          </a:pPr>
          <a:r>
            <a:rPr lang="en-US" sz="2400" dirty="0">
              <a:latin typeface="Arial" panose="020B0604020202020204" pitchFamily="34" charset="0"/>
              <a:cs typeface="Arial" panose="020B0604020202020204" pitchFamily="34" charset="0"/>
            </a:rPr>
            <a:t>Personal factors/risk perception</a:t>
          </a:r>
        </a:p>
      </dgm:t>
    </dgm:pt>
    <dgm:pt modelId="{F9799233-5217-46CB-B45B-BD5A0AD0D437}" type="parTrans" cxnId="{06EC6968-362E-4410-8227-81FDCBD992F8}">
      <dgm:prSet/>
      <dgm:spPr/>
      <dgm:t>
        <a:bodyPr/>
        <a:lstStyle/>
        <a:p>
          <a:endParaRPr lang="en-US" sz="2400">
            <a:latin typeface="Arial" panose="020B0604020202020204" pitchFamily="34" charset="0"/>
            <a:cs typeface="Arial" panose="020B0604020202020204" pitchFamily="34" charset="0"/>
          </a:endParaRPr>
        </a:p>
      </dgm:t>
    </dgm:pt>
    <dgm:pt modelId="{00304A2B-4463-452D-BA8F-3E0D655E9384}" type="sibTrans" cxnId="{06EC6968-362E-4410-8227-81FDCBD992F8}">
      <dgm:prSet/>
      <dgm:spPr/>
      <dgm:t>
        <a:bodyPr/>
        <a:lstStyle/>
        <a:p>
          <a:endParaRPr lang="en-US" sz="2400">
            <a:latin typeface="Arial" panose="020B0604020202020204" pitchFamily="34" charset="0"/>
            <a:cs typeface="Arial" panose="020B0604020202020204" pitchFamily="34" charset="0"/>
          </a:endParaRPr>
        </a:p>
      </dgm:t>
    </dgm:pt>
    <dgm:pt modelId="{1D4F7913-D03B-4C54-B65F-BFE494DC5E0B}" type="pres">
      <dgm:prSet presAssocID="{2EEE5DD3-2655-4E54-BE4E-F209082CC017}" presName="root" presStyleCnt="0">
        <dgm:presLayoutVars>
          <dgm:dir/>
          <dgm:resizeHandles val="exact"/>
        </dgm:presLayoutVars>
      </dgm:prSet>
      <dgm:spPr/>
    </dgm:pt>
    <dgm:pt modelId="{9EC5B9D4-8575-474E-865D-326EE8472FD0}" type="pres">
      <dgm:prSet presAssocID="{25DB0DEE-32B5-41E2-A7A4-C951EA54161B}" presName="compNode" presStyleCnt="0"/>
      <dgm:spPr/>
    </dgm:pt>
    <dgm:pt modelId="{CABB97A6-89B9-4F5A-85E1-A6BE1136CB2F}" type="pres">
      <dgm:prSet presAssocID="{25DB0DEE-32B5-41E2-A7A4-C951EA54161B}" presName="bgRect" presStyleLbl="bgShp" presStyleIdx="0" presStyleCnt="5"/>
      <dgm:spPr>
        <a:solidFill>
          <a:schemeClr val="bg1"/>
        </a:solidFill>
      </dgm:spPr>
    </dgm:pt>
    <dgm:pt modelId="{812A884D-24D2-46E0-8664-D998899E2A74}" type="pres">
      <dgm:prSet presAssocID="{25DB0DEE-32B5-41E2-A7A4-C951EA54161B}"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tor"/>
        </a:ext>
      </dgm:extLst>
    </dgm:pt>
    <dgm:pt modelId="{871094C4-0269-4F3B-B416-309E16F0B772}" type="pres">
      <dgm:prSet presAssocID="{25DB0DEE-32B5-41E2-A7A4-C951EA54161B}" presName="spaceRect" presStyleCnt="0"/>
      <dgm:spPr/>
    </dgm:pt>
    <dgm:pt modelId="{17E81706-2724-4D91-A6C5-417BBECACCC9}" type="pres">
      <dgm:prSet presAssocID="{25DB0DEE-32B5-41E2-A7A4-C951EA54161B}" presName="parTx" presStyleLbl="revTx" presStyleIdx="0" presStyleCnt="5">
        <dgm:presLayoutVars>
          <dgm:chMax val="0"/>
          <dgm:chPref val="0"/>
        </dgm:presLayoutVars>
      </dgm:prSet>
      <dgm:spPr/>
    </dgm:pt>
    <dgm:pt modelId="{B1C788EE-CD56-40A0-9825-B2E9CB3E4861}" type="pres">
      <dgm:prSet presAssocID="{8DE82123-BDF3-42B2-9A7A-E9BCE1239F30}" presName="sibTrans" presStyleCnt="0"/>
      <dgm:spPr/>
    </dgm:pt>
    <dgm:pt modelId="{EE43607F-432E-4A2F-BEA9-7019CE16BC67}" type="pres">
      <dgm:prSet presAssocID="{F6ECD8FF-1926-4EE6-8747-56969BE04442}" presName="compNode" presStyleCnt="0"/>
      <dgm:spPr/>
    </dgm:pt>
    <dgm:pt modelId="{A8E6830B-22D9-44A8-909F-3E9841A989F2}" type="pres">
      <dgm:prSet presAssocID="{F6ECD8FF-1926-4EE6-8747-56969BE04442}" presName="bgRect" presStyleLbl="bgShp" presStyleIdx="1" presStyleCnt="5"/>
      <dgm:spPr>
        <a:solidFill>
          <a:schemeClr val="bg1"/>
        </a:solidFill>
      </dgm:spPr>
    </dgm:pt>
    <dgm:pt modelId="{B233FEB6-8C01-4F43-B6A1-EBC73BD9D0EB}" type="pres">
      <dgm:prSet presAssocID="{F6ECD8FF-1926-4EE6-8747-56969BE04442}"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Newspaper"/>
        </a:ext>
      </dgm:extLst>
    </dgm:pt>
    <dgm:pt modelId="{48041DFF-1A9C-4917-A37D-52851F92943E}" type="pres">
      <dgm:prSet presAssocID="{F6ECD8FF-1926-4EE6-8747-56969BE04442}" presName="spaceRect" presStyleCnt="0"/>
      <dgm:spPr/>
    </dgm:pt>
    <dgm:pt modelId="{4BA6607F-2B79-4D09-9DF1-365DFFACBD70}" type="pres">
      <dgm:prSet presAssocID="{F6ECD8FF-1926-4EE6-8747-56969BE04442}" presName="parTx" presStyleLbl="revTx" presStyleIdx="1" presStyleCnt="5">
        <dgm:presLayoutVars>
          <dgm:chMax val="0"/>
          <dgm:chPref val="0"/>
        </dgm:presLayoutVars>
      </dgm:prSet>
      <dgm:spPr/>
    </dgm:pt>
    <dgm:pt modelId="{5CD69C4C-780F-42ED-95F3-78BC60E1C578}" type="pres">
      <dgm:prSet presAssocID="{49F6A537-1E88-4BC8-B37A-B62E758E6AF8}" presName="sibTrans" presStyleCnt="0"/>
      <dgm:spPr/>
    </dgm:pt>
    <dgm:pt modelId="{30D85AF6-B38E-4A50-BE53-C72E5621FB27}" type="pres">
      <dgm:prSet presAssocID="{3F30AED5-8F6E-4E20-9259-824F9A7D46F8}" presName="compNode" presStyleCnt="0"/>
      <dgm:spPr/>
    </dgm:pt>
    <dgm:pt modelId="{170F9E7C-93E4-4757-BFBD-3DA58CC71E7F}" type="pres">
      <dgm:prSet presAssocID="{3F30AED5-8F6E-4E20-9259-824F9A7D46F8}" presName="bgRect" presStyleLbl="bgShp" presStyleIdx="2" presStyleCnt="5"/>
      <dgm:spPr>
        <a:solidFill>
          <a:schemeClr val="bg1"/>
        </a:solidFill>
      </dgm:spPr>
    </dgm:pt>
    <dgm:pt modelId="{1ADE511B-F651-4DC6-9DF4-78BA1168E1F0}" type="pres">
      <dgm:prSet presAssocID="{3F30AED5-8F6E-4E20-9259-824F9A7D46F8}"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ument"/>
        </a:ext>
      </dgm:extLst>
    </dgm:pt>
    <dgm:pt modelId="{055DEE99-29EC-4293-ABC5-E050794121AC}" type="pres">
      <dgm:prSet presAssocID="{3F30AED5-8F6E-4E20-9259-824F9A7D46F8}" presName="spaceRect" presStyleCnt="0"/>
      <dgm:spPr/>
    </dgm:pt>
    <dgm:pt modelId="{56EE7D3E-256B-4A22-BFD6-B0146D94A04A}" type="pres">
      <dgm:prSet presAssocID="{3F30AED5-8F6E-4E20-9259-824F9A7D46F8}" presName="parTx" presStyleLbl="revTx" presStyleIdx="2" presStyleCnt="5">
        <dgm:presLayoutVars>
          <dgm:chMax val="0"/>
          <dgm:chPref val="0"/>
        </dgm:presLayoutVars>
      </dgm:prSet>
      <dgm:spPr/>
    </dgm:pt>
    <dgm:pt modelId="{E7C3B14A-A992-4EE2-8CE1-7C2F752CB43D}" type="pres">
      <dgm:prSet presAssocID="{239AAF16-772A-4933-BFB2-02A9C36525EA}" presName="sibTrans" presStyleCnt="0"/>
      <dgm:spPr/>
    </dgm:pt>
    <dgm:pt modelId="{F2CA6FBC-E00A-4D9C-A6C3-D5DFFC776263}" type="pres">
      <dgm:prSet presAssocID="{6A391BB3-7F72-4C2E-99E7-6C33A4209E53}" presName="compNode" presStyleCnt="0"/>
      <dgm:spPr/>
    </dgm:pt>
    <dgm:pt modelId="{A1795F11-0160-4AA1-B87D-1022CA4F79D0}" type="pres">
      <dgm:prSet presAssocID="{6A391BB3-7F72-4C2E-99E7-6C33A4209E53}" presName="bgRect" presStyleLbl="bgShp" presStyleIdx="3" presStyleCnt="5"/>
      <dgm:spPr>
        <a:solidFill>
          <a:schemeClr val="bg1"/>
        </a:solidFill>
      </dgm:spPr>
    </dgm:pt>
    <dgm:pt modelId="{3D88F0F1-AF96-4F9E-8F13-16BD45F76CC0}" type="pres">
      <dgm:prSet presAssocID="{6A391BB3-7F72-4C2E-99E7-6C33A4209E5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edical"/>
        </a:ext>
      </dgm:extLst>
    </dgm:pt>
    <dgm:pt modelId="{141332BA-95EB-4A1F-B75D-7690DFC59719}" type="pres">
      <dgm:prSet presAssocID="{6A391BB3-7F72-4C2E-99E7-6C33A4209E53}" presName="spaceRect" presStyleCnt="0"/>
      <dgm:spPr/>
    </dgm:pt>
    <dgm:pt modelId="{5DB436C6-5778-4689-B539-C0D213F5536C}" type="pres">
      <dgm:prSet presAssocID="{6A391BB3-7F72-4C2E-99E7-6C33A4209E53}" presName="parTx" presStyleLbl="revTx" presStyleIdx="3" presStyleCnt="5">
        <dgm:presLayoutVars>
          <dgm:chMax val="0"/>
          <dgm:chPref val="0"/>
        </dgm:presLayoutVars>
      </dgm:prSet>
      <dgm:spPr/>
    </dgm:pt>
    <dgm:pt modelId="{B5007204-E98A-4E02-AD6B-A08C01D84C28}" type="pres">
      <dgm:prSet presAssocID="{933FB92B-0F26-43ED-821B-CB1980B18B73}" presName="sibTrans" presStyleCnt="0"/>
      <dgm:spPr/>
    </dgm:pt>
    <dgm:pt modelId="{00DED79A-EE0C-4EFA-AACF-21C5E21CA5A5}" type="pres">
      <dgm:prSet presAssocID="{0D65BB13-8182-40EA-AB85-0D25E46F0549}" presName="compNode" presStyleCnt="0"/>
      <dgm:spPr/>
    </dgm:pt>
    <dgm:pt modelId="{247858AB-F340-45E2-B86D-3AC0FEA7F32C}" type="pres">
      <dgm:prSet presAssocID="{0D65BB13-8182-40EA-AB85-0D25E46F0549}" presName="bgRect" presStyleLbl="bgShp" presStyleIdx="4" presStyleCnt="5"/>
      <dgm:spPr>
        <a:solidFill>
          <a:schemeClr val="bg1"/>
        </a:solidFill>
      </dgm:spPr>
    </dgm:pt>
    <dgm:pt modelId="{BA9BE2FF-CF96-4827-A68B-31C98C0D5EC4}" type="pres">
      <dgm:prSet presAssocID="{0D65BB13-8182-40EA-AB85-0D25E46F0549}"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Warning"/>
        </a:ext>
      </dgm:extLst>
    </dgm:pt>
    <dgm:pt modelId="{62DCA39A-4190-4D7E-AC85-D1CB9718C4EA}" type="pres">
      <dgm:prSet presAssocID="{0D65BB13-8182-40EA-AB85-0D25E46F0549}" presName="spaceRect" presStyleCnt="0"/>
      <dgm:spPr/>
    </dgm:pt>
    <dgm:pt modelId="{9A0CCD87-5417-4C5F-AEDB-01DFCE02C1EF}" type="pres">
      <dgm:prSet presAssocID="{0D65BB13-8182-40EA-AB85-0D25E46F0549}" presName="parTx" presStyleLbl="revTx" presStyleIdx="4" presStyleCnt="5">
        <dgm:presLayoutVars>
          <dgm:chMax val="0"/>
          <dgm:chPref val="0"/>
        </dgm:presLayoutVars>
      </dgm:prSet>
      <dgm:spPr/>
    </dgm:pt>
  </dgm:ptLst>
  <dgm:cxnLst>
    <dgm:cxn modelId="{7A614C46-89D8-4269-9426-1FA3A40FA18D}" type="presOf" srcId="{2EEE5DD3-2655-4E54-BE4E-F209082CC017}" destId="{1D4F7913-D03B-4C54-B65F-BFE494DC5E0B}" srcOrd="0" destOrd="0" presId="urn:microsoft.com/office/officeart/2018/2/layout/IconVerticalSolidList"/>
    <dgm:cxn modelId="{DD675C57-8761-428F-A356-F1A612D54DC5}" type="presOf" srcId="{F6ECD8FF-1926-4EE6-8747-56969BE04442}" destId="{4BA6607F-2B79-4D09-9DF1-365DFFACBD70}" srcOrd="0" destOrd="0" presId="urn:microsoft.com/office/officeart/2018/2/layout/IconVerticalSolidList"/>
    <dgm:cxn modelId="{221B315B-78C3-48BC-B784-946821AD9589}" type="presOf" srcId="{25DB0DEE-32B5-41E2-A7A4-C951EA54161B}" destId="{17E81706-2724-4D91-A6C5-417BBECACCC9}" srcOrd="0" destOrd="0" presId="urn:microsoft.com/office/officeart/2018/2/layout/IconVerticalSolidList"/>
    <dgm:cxn modelId="{8CCA7367-FC67-4F20-AA13-075510DDFD5D}" srcId="{2EEE5DD3-2655-4E54-BE4E-F209082CC017}" destId="{3F30AED5-8F6E-4E20-9259-824F9A7D46F8}" srcOrd="2" destOrd="0" parTransId="{011F42FD-E683-41D0-B2B3-427866180883}" sibTransId="{239AAF16-772A-4933-BFB2-02A9C36525EA}"/>
    <dgm:cxn modelId="{06EC6968-362E-4410-8227-81FDCBD992F8}" srcId="{2EEE5DD3-2655-4E54-BE4E-F209082CC017}" destId="{0D65BB13-8182-40EA-AB85-0D25E46F0549}" srcOrd="4" destOrd="0" parTransId="{F9799233-5217-46CB-B45B-BD5A0AD0D437}" sibTransId="{00304A2B-4463-452D-BA8F-3E0D655E9384}"/>
    <dgm:cxn modelId="{F7B1B27E-A2CD-4579-9C64-92E74788F48B}" srcId="{2EEE5DD3-2655-4E54-BE4E-F209082CC017}" destId="{25DB0DEE-32B5-41E2-A7A4-C951EA54161B}" srcOrd="0" destOrd="0" parTransId="{DFB001A3-F700-40A8-8CF8-0AAF88C079A3}" sibTransId="{8DE82123-BDF3-42B2-9A7A-E9BCE1239F30}"/>
    <dgm:cxn modelId="{FCA56CA4-E9BD-4DE1-9A45-176D2935F586}" type="presOf" srcId="{3F30AED5-8F6E-4E20-9259-824F9A7D46F8}" destId="{56EE7D3E-256B-4A22-BFD6-B0146D94A04A}" srcOrd="0" destOrd="0" presId="urn:microsoft.com/office/officeart/2018/2/layout/IconVerticalSolidList"/>
    <dgm:cxn modelId="{0DFBFEB0-8AD9-4BA3-8F9C-8DAD870CD37E}" type="presOf" srcId="{0D65BB13-8182-40EA-AB85-0D25E46F0549}" destId="{9A0CCD87-5417-4C5F-AEDB-01DFCE02C1EF}" srcOrd="0" destOrd="0" presId="urn:microsoft.com/office/officeart/2018/2/layout/IconVerticalSolidList"/>
    <dgm:cxn modelId="{F19487B8-21AE-478D-BA0F-4A563A0E4B4F}" type="presOf" srcId="{6A391BB3-7F72-4C2E-99E7-6C33A4209E53}" destId="{5DB436C6-5778-4689-B539-C0D213F5536C}" srcOrd="0" destOrd="0" presId="urn:microsoft.com/office/officeart/2018/2/layout/IconVerticalSolidList"/>
    <dgm:cxn modelId="{D10962C1-2A3A-4C07-8F99-8978582731A9}" srcId="{2EEE5DD3-2655-4E54-BE4E-F209082CC017}" destId="{F6ECD8FF-1926-4EE6-8747-56969BE04442}" srcOrd="1" destOrd="0" parTransId="{32DB2CC1-73A5-4244-92BF-005084F3F183}" sibTransId="{49F6A537-1E88-4BC8-B37A-B62E758E6AF8}"/>
    <dgm:cxn modelId="{1780C4C2-670D-43EB-8CCB-117096393C9E}" srcId="{2EEE5DD3-2655-4E54-BE4E-F209082CC017}" destId="{6A391BB3-7F72-4C2E-99E7-6C33A4209E53}" srcOrd="3" destOrd="0" parTransId="{763D37DD-8FDA-40CC-AE6E-148704650FB9}" sibTransId="{933FB92B-0F26-43ED-821B-CB1980B18B73}"/>
    <dgm:cxn modelId="{463AAE71-4754-4AA6-A834-C297A1723658}" type="presParOf" srcId="{1D4F7913-D03B-4C54-B65F-BFE494DC5E0B}" destId="{9EC5B9D4-8575-474E-865D-326EE8472FD0}" srcOrd="0" destOrd="0" presId="urn:microsoft.com/office/officeart/2018/2/layout/IconVerticalSolidList"/>
    <dgm:cxn modelId="{1DD7D40D-0726-4B90-A2F1-749574CF1CA8}" type="presParOf" srcId="{9EC5B9D4-8575-474E-865D-326EE8472FD0}" destId="{CABB97A6-89B9-4F5A-85E1-A6BE1136CB2F}" srcOrd="0" destOrd="0" presId="urn:microsoft.com/office/officeart/2018/2/layout/IconVerticalSolidList"/>
    <dgm:cxn modelId="{1AA3DB12-DBFA-4E5A-9B6B-E4F7489951F9}" type="presParOf" srcId="{9EC5B9D4-8575-474E-865D-326EE8472FD0}" destId="{812A884D-24D2-46E0-8664-D998899E2A74}" srcOrd="1" destOrd="0" presId="urn:microsoft.com/office/officeart/2018/2/layout/IconVerticalSolidList"/>
    <dgm:cxn modelId="{A38B0CA4-9AB7-4674-80FB-94F8EFD2BE19}" type="presParOf" srcId="{9EC5B9D4-8575-474E-865D-326EE8472FD0}" destId="{871094C4-0269-4F3B-B416-309E16F0B772}" srcOrd="2" destOrd="0" presId="urn:microsoft.com/office/officeart/2018/2/layout/IconVerticalSolidList"/>
    <dgm:cxn modelId="{808BB505-A544-441E-B9E2-7E405E8B937D}" type="presParOf" srcId="{9EC5B9D4-8575-474E-865D-326EE8472FD0}" destId="{17E81706-2724-4D91-A6C5-417BBECACCC9}" srcOrd="3" destOrd="0" presId="urn:microsoft.com/office/officeart/2018/2/layout/IconVerticalSolidList"/>
    <dgm:cxn modelId="{F3A6B296-958D-4559-8134-264F2DF12889}" type="presParOf" srcId="{1D4F7913-D03B-4C54-B65F-BFE494DC5E0B}" destId="{B1C788EE-CD56-40A0-9825-B2E9CB3E4861}" srcOrd="1" destOrd="0" presId="urn:microsoft.com/office/officeart/2018/2/layout/IconVerticalSolidList"/>
    <dgm:cxn modelId="{CD8E4E74-2504-4BDF-93CD-1F8658F47AF8}" type="presParOf" srcId="{1D4F7913-D03B-4C54-B65F-BFE494DC5E0B}" destId="{EE43607F-432E-4A2F-BEA9-7019CE16BC67}" srcOrd="2" destOrd="0" presId="urn:microsoft.com/office/officeart/2018/2/layout/IconVerticalSolidList"/>
    <dgm:cxn modelId="{D2E976B8-B6A9-4E1E-9F36-50D21D13AE89}" type="presParOf" srcId="{EE43607F-432E-4A2F-BEA9-7019CE16BC67}" destId="{A8E6830B-22D9-44A8-909F-3E9841A989F2}" srcOrd="0" destOrd="0" presId="urn:microsoft.com/office/officeart/2018/2/layout/IconVerticalSolidList"/>
    <dgm:cxn modelId="{4B28C08D-7771-4352-99BA-8F2EBDE0B1B7}" type="presParOf" srcId="{EE43607F-432E-4A2F-BEA9-7019CE16BC67}" destId="{B233FEB6-8C01-4F43-B6A1-EBC73BD9D0EB}" srcOrd="1" destOrd="0" presId="urn:microsoft.com/office/officeart/2018/2/layout/IconVerticalSolidList"/>
    <dgm:cxn modelId="{9BEE1244-A9BF-48C2-BC25-8C3EFB4922E7}" type="presParOf" srcId="{EE43607F-432E-4A2F-BEA9-7019CE16BC67}" destId="{48041DFF-1A9C-4917-A37D-52851F92943E}" srcOrd="2" destOrd="0" presId="urn:microsoft.com/office/officeart/2018/2/layout/IconVerticalSolidList"/>
    <dgm:cxn modelId="{55C056FC-7BFB-4952-9C4B-F9165A380CDB}" type="presParOf" srcId="{EE43607F-432E-4A2F-BEA9-7019CE16BC67}" destId="{4BA6607F-2B79-4D09-9DF1-365DFFACBD70}" srcOrd="3" destOrd="0" presId="urn:microsoft.com/office/officeart/2018/2/layout/IconVerticalSolidList"/>
    <dgm:cxn modelId="{53440F88-CEEC-4EDA-8D8F-CD5829F654AE}" type="presParOf" srcId="{1D4F7913-D03B-4C54-B65F-BFE494DC5E0B}" destId="{5CD69C4C-780F-42ED-95F3-78BC60E1C578}" srcOrd="3" destOrd="0" presId="urn:microsoft.com/office/officeart/2018/2/layout/IconVerticalSolidList"/>
    <dgm:cxn modelId="{E06F8B61-CEF3-4336-A654-B4F3B4364D00}" type="presParOf" srcId="{1D4F7913-D03B-4C54-B65F-BFE494DC5E0B}" destId="{30D85AF6-B38E-4A50-BE53-C72E5621FB27}" srcOrd="4" destOrd="0" presId="urn:microsoft.com/office/officeart/2018/2/layout/IconVerticalSolidList"/>
    <dgm:cxn modelId="{D5EB14B4-EA6C-4113-8770-E3B6F20B9330}" type="presParOf" srcId="{30D85AF6-B38E-4A50-BE53-C72E5621FB27}" destId="{170F9E7C-93E4-4757-BFBD-3DA58CC71E7F}" srcOrd="0" destOrd="0" presId="urn:microsoft.com/office/officeart/2018/2/layout/IconVerticalSolidList"/>
    <dgm:cxn modelId="{530DB59B-CB83-4762-96DE-458E125A7E66}" type="presParOf" srcId="{30D85AF6-B38E-4A50-BE53-C72E5621FB27}" destId="{1ADE511B-F651-4DC6-9DF4-78BA1168E1F0}" srcOrd="1" destOrd="0" presId="urn:microsoft.com/office/officeart/2018/2/layout/IconVerticalSolidList"/>
    <dgm:cxn modelId="{89EE973D-D5A6-4604-B750-42CEBCDB982F}" type="presParOf" srcId="{30D85AF6-B38E-4A50-BE53-C72E5621FB27}" destId="{055DEE99-29EC-4293-ABC5-E050794121AC}" srcOrd="2" destOrd="0" presId="urn:microsoft.com/office/officeart/2018/2/layout/IconVerticalSolidList"/>
    <dgm:cxn modelId="{B9B4F7C0-0447-4A0D-A95C-DD3664094D3C}" type="presParOf" srcId="{30D85AF6-B38E-4A50-BE53-C72E5621FB27}" destId="{56EE7D3E-256B-4A22-BFD6-B0146D94A04A}" srcOrd="3" destOrd="0" presId="urn:microsoft.com/office/officeart/2018/2/layout/IconVerticalSolidList"/>
    <dgm:cxn modelId="{06D06E67-8ABF-4D40-83F9-4C14D6E195D4}" type="presParOf" srcId="{1D4F7913-D03B-4C54-B65F-BFE494DC5E0B}" destId="{E7C3B14A-A992-4EE2-8CE1-7C2F752CB43D}" srcOrd="5" destOrd="0" presId="urn:microsoft.com/office/officeart/2018/2/layout/IconVerticalSolidList"/>
    <dgm:cxn modelId="{8BC03FFE-C839-45AE-ADE1-A9854DAF5CE3}" type="presParOf" srcId="{1D4F7913-D03B-4C54-B65F-BFE494DC5E0B}" destId="{F2CA6FBC-E00A-4D9C-A6C3-D5DFFC776263}" srcOrd="6" destOrd="0" presId="urn:microsoft.com/office/officeart/2018/2/layout/IconVerticalSolidList"/>
    <dgm:cxn modelId="{A4DA5CDC-2FA0-4AFD-BA73-3A60F3BF795C}" type="presParOf" srcId="{F2CA6FBC-E00A-4D9C-A6C3-D5DFFC776263}" destId="{A1795F11-0160-4AA1-B87D-1022CA4F79D0}" srcOrd="0" destOrd="0" presId="urn:microsoft.com/office/officeart/2018/2/layout/IconVerticalSolidList"/>
    <dgm:cxn modelId="{E825D23A-6B7A-4C6F-AF6B-077342A9C322}" type="presParOf" srcId="{F2CA6FBC-E00A-4D9C-A6C3-D5DFFC776263}" destId="{3D88F0F1-AF96-4F9E-8F13-16BD45F76CC0}" srcOrd="1" destOrd="0" presId="urn:microsoft.com/office/officeart/2018/2/layout/IconVerticalSolidList"/>
    <dgm:cxn modelId="{280D504F-81E6-4D7D-BC97-B62A8CD68101}" type="presParOf" srcId="{F2CA6FBC-E00A-4D9C-A6C3-D5DFFC776263}" destId="{141332BA-95EB-4A1F-B75D-7690DFC59719}" srcOrd="2" destOrd="0" presId="urn:microsoft.com/office/officeart/2018/2/layout/IconVerticalSolidList"/>
    <dgm:cxn modelId="{978EAE50-457A-41B1-9533-FB07D1BD127E}" type="presParOf" srcId="{F2CA6FBC-E00A-4D9C-A6C3-D5DFFC776263}" destId="{5DB436C6-5778-4689-B539-C0D213F5536C}" srcOrd="3" destOrd="0" presId="urn:microsoft.com/office/officeart/2018/2/layout/IconVerticalSolidList"/>
    <dgm:cxn modelId="{52B6C5C5-A9AB-4C22-83D2-A937DC4666B7}" type="presParOf" srcId="{1D4F7913-D03B-4C54-B65F-BFE494DC5E0B}" destId="{B5007204-E98A-4E02-AD6B-A08C01D84C28}" srcOrd="7" destOrd="0" presId="urn:microsoft.com/office/officeart/2018/2/layout/IconVerticalSolidList"/>
    <dgm:cxn modelId="{4BA3BF1D-6BEE-43B3-9F96-3C7D2A71C734}" type="presParOf" srcId="{1D4F7913-D03B-4C54-B65F-BFE494DC5E0B}" destId="{00DED79A-EE0C-4EFA-AACF-21C5E21CA5A5}" srcOrd="8" destOrd="0" presId="urn:microsoft.com/office/officeart/2018/2/layout/IconVerticalSolidList"/>
    <dgm:cxn modelId="{6D1B7C30-3830-4DAE-8131-5206133DA6A5}" type="presParOf" srcId="{00DED79A-EE0C-4EFA-AACF-21C5E21CA5A5}" destId="{247858AB-F340-45E2-B86D-3AC0FEA7F32C}" srcOrd="0" destOrd="0" presId="urn:microsoft.com/office/officeart/2018/2/layout/IconVerticalSolidList"/>
    <dgm:cxn modelId="{D1CFEDDD-9E2A-458C-8B67-3B0D40261FA0}" type="presParOf" srcId="{00DED79A-EE0C-4EFA-AACF-21C5E21CA5A5}" destId="{BA9BE2FF-CF96-4827-A68B-31C98C0D5EC4}" srcOrd="1" destOrd="0" presId="urn:microsoft.com/office/officeart/2018/2/layout/IconVerticalSolidList"/>
    <dgm:cxn modelId="{CA600473-7798-4182-B297-BAC4D14F5649}" type="presParOf" srcId="{00DED79A-EE0C-4EFA-AACF-21C5E21CA5A5}" destId="{62DCA39A-4190-4D7E-AC85-D1CB9718C4EA}" srcOrd="2" destOrd="0" presId="urn:microsoft.com/office/officeart/2018/2/layout/IconVerticalSolidList"/>
    <dgm:cxn modelId="{9ABC8F9F-A12D-408A-9034-3AE953C89E25}" type="presParOf" srcId="{00DED79A-EE0C-4EFA-AACF-21C5E21CA5A5}" destId="{9A0CCD87-5417-4C5F-AEDB-01DFCE02C1E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28BC9C-2083-4838-A8B2-A4207DE332E4}">
      <dsp:nvSpPr>
        <dsp:cNvPr id="0" name=""/>
        <dsp:cNvSpPr/>
      </dsp:nvSpPr>
      <dsp:spPr>
        <a:xfrm>
          <a:off x="1900054" y="57331"/>
          <a:ext cx="918981" cy="9189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Arial" panose="020B0604020202020204" pitchFamily="34" charset="0"/>
              <a:cs typeface="Arial" panose="020B0604020202020204" pitchFamily="34" charset="0"/>
            </a:rPr>
            <a:t>DO</a:t>
          </a:r>
        </a:p>
      </dsp:txBody>
      <dsp:txXfrm>
        <a:off x="1900054" y="57331"/>
        <a:ext cx="918981" cy="918981"/>
      </dsp:txXfrm>
    </dsp:sp>
    <dsp:sp modelId="{1236DCFF-D97E-4935-B509-9AF301F32DD9}">
      <dsp:nvSpPr>
        <dsp:cNvPr id="0" name=""/>
        <dsp:cNvSpPr/>
      </dsp:nvSpPr>
      <dsp:spPr>
        <a:xfrm>
          <a:off x="280816" y="-657"/>
          <a:ext cx="2596208" cy="2596208"/>
        </a:xfrm>
        <a:prstGeom prst="circularArrow">
          <a:avLst>
            <a:gd name="adj1" fmla="val 6902"/>
            <a:gd name="adj2" fmla="val 465381"/>
            <a:gd name="adj3" fmla="val 549293"/>
            <a:gd name="adj4" fmla="val 20585326"/>
            <a:gd name="adj5" fmla="val 8053"/>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C8FB7B-61FA-47F0-9427-B9362503845E}">
      <dsp:nvSpPr>
        <dsp:cNvPr id="0" name=""/>
        <dsp:cNvSpPr/>
      </dsp:nvSpPr>
      <dsp:spPr>
        <a:xfrm>
          <a:off x="1900054" y="1618579"/>
          <a:ext cx="918981" cy="9189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Arial" panose="020B0604020202020204" pitchFamily="34" charset="0"/>
              <a:cs typeface="Arial" panose="020B0604020202020204" pitchFamily="34" charset="0"/>
            </a:rPr>
            <a:t>STUDY</a:t>
          </a:r>
        </a:p>
      </dsp:txBody>
      <dsp:txXfrm>
        <a:off x="1900054" y="1618579"/>
        <a:ext cx="918981" cy="918981"/>
      </dsp:txXfrm>
    </dsp:sp>
    <dsp:sp modelId="{1D6E3EC2-0578-449B-9E37-DC85F113AC1C}">
      <dsp:nvSpPr>
        <dsp:cNvPr id="0" name=""/>
        <dsp:cNvSpPr/>
      </dsp:nvSpPr>
      <dsp:spPr>
        <a:xfrm>
          <a:off x="280816" y="-657"/>
          <a:ext cx="2596208" cy="2596208"/>
        </a:xfrm>
        <a:prstGeom prst="circularArrow">
          <a:avLst>
            <a:gd name="adj1" fmla="val 6902"/>
            <a:gd name="adj2" fmla="val 465381"/>
            <a:gd name="adj3" fmla="val 5949293"/>
            <a:gd name="adj4" fmla="val 4385326"/>
            <a:gd name="adj5" fmla="val 805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B11820-AAE1-40FA-9952-075F90066ABE}">
      <dsp:nvSpPr>
        <dsp:cNvPr id="0" name=""/>
        <dsp:cNvSpPr/>
      </dsp:nvSpPr>
      <dsp:spPr>
        <a:xfrm>
          <a:off x="338806" y="1618579"/>
          <a:ext cx="918981" cy="9189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Arial" panose="020B0604020202020204" pitchFamily="34" charset="0"/>
              <a:cs typeface="Arial" panose="020B0604020202020204" pitchFamily="34" charset="0"/>
            </a:rPr>
            <a:t>ACT</a:t>
          </a:r>
        </a:p>
      </dsp:txBody>
      <dsp:txXfrm>
        <a:off x="338806" y="1618579"/>
        <a:ext cx="918981" cy="918981"/>
      </dsp:txXfrm>
    </dsp:sp>
    <dsp:sp modelId="{5F210C0F-ABB6-4DB9-BDFD-08D37D5C1A37}">
      <dsp:nvSpPr>
        <dsp:cNvPr id="0" name=""/>
        <dsp:cNvSpPr/>
      </dsp:nvSpPr>
      <dsp:spPr>
        <a:xfrm>
          <a:off x="280816" y="-657"/>
          <a:ext cx="2596208" cy="2596208"/>
        </a:xfrm>
        <a:prstGeom prst="circularArrow">
          <a:avLst>
            <a:gd name="adj1" fmla="val 6902"/>
            <a:gd name="adj2" fmla="val 465381"/>
            <a:gd name="adj3" fmla="val 11349293"/>
            <a:gd name="adj4" fmla="val 9785326"/>
            <a:gd name="adj5" fmla="val 8053"/>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06C3DC-F659-442B-9702-CE7FBE7EE46E}">
      <dsp:nvSpPr>
        <dsp:cNvPr id="0" name=""/>
        <dsp:cNvSpPr/>
      </dsp:nvSpPr>
      <dsp:spPr>
        <a:xfrm>
          <a:off x="338806" y="57331"/>
          <a:ext cx="918981" cy="9189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Arial" panose="020B0604020202020204" pitchFamily="34" charset="0"/>
              <a:cs typeface="Arial" panose="020B0604020202020204" pitchFamily="34" charset="0"/>
            </a:rPr>
            <a:t>PLAN</a:t>
          </a:r>
        </a:p>
      </dsp:txBody>
      <dsp:txXfrm>
        <a:off x="338806" y="57331"/>
        <a:ext cx="918981" cy="918981"/>
      </dsp:txXfrm>
    </dsp:sp>
    <dsp:sp modelId="{9BF391DB-EC60-4220-9753-51DF34DF70FB}">
      <dsp:nvSpPr>
        <dsp:cNvPr id="0" name=""/>
        <dsp:cNvSpPr/>
      </dsp:nvSpPr>
      <dsp:spPr>
        <a:xfrm>
          <a:off x="280816" y="-657"/>
          <a:ext cx="2596208" cy="2596208"/>
        </a:xfrm>
        <a:prstGeom prst="circularArrow">
          <a:avLst>
            <a:gd name="adj1" fmla="val 6902"/>
            <a:gd name="adj2" fmla="val 465381"/>
            <a:gd name="adj3" fmla="val 16749293"/>
            <a:gd name="adj4" fmla="val 15185326"/>
            <a:gd name="adj5" fmla="val 8053"/>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6BBFED-4D11-4501-9739-B0129A57E578}">
      <dsp:nvSpPr>
        <dsp:cNvPr id="0" name=""/>
        <dsp:cNvSpPr/>
      </dsp:nvSpPr>
      <dsp:spPr>
        <a:xfrm>
          <a:off x="1537999" y="408625"/>
          <a:ext cx="4668755" cy="4668755"/>
        </a:xfrm>
        <a:prstGeom prst="pie">
          <a:avLst>
            <a:gd name="adj1" fmla="val 16200000"/>
            <a:gd name="adj2" fmla="val 180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Engaging with underserved populations</a:t>
          </a:r>
        </a:p>
      </dsp:txBody>
      <dsp:txXfrm>
        <a:off x="3998545" y="1397957"/>
        <a:ext cx="1667412" cy="1389510"/>
      </dsp:txXfrm>
    </dsp:sp>
    <dsp:sp modelId="{363BE835-CBE4-450D-80AD-78A9B6450D3E}">
      <dsp:nvSpPr>
        <dsp:cNvPr id="0" name=""/>
        <dsp:cNvSpPr/>
      </dsp:nvSpPr>
      <dsp:spPr>
        <a:xfrm>
          <a:off x="1418992" y="670072"/>
          <a:ext cx="4714462" cy="4479343"/>
        </a:xfrm>
        <a:prstGeom prst="pie">
          <a:avLst>
            <a:gd name="adj1" fmla="val 1800000"/>
            <a:gd name="adj2" fmla="val 9000000"/>
          </a:avLst>
        </a:prstGeom>
        <a:gradFill rotWithShape="0">
          <a:gsLst>
            <a:gs pos="0">
              <a:schemeClr val="accent3">
                <a:hueOff val="1355300"/>
                <a:satOff val="50000"/>
                <a:lumOff val="-7353"/>
                <a:alphaOff val="0"/>
                <a:satMod val="103000"/>
                <a:lumMod val="102000"/>
                <a:tint val="94000"/>
              </a:schemeClr>
            </a:gs>
            <a:gs pos="50000">
              <a:schemeClr val="accent3">
                <a:hueOff val="1355300"/>
                <a:satOff val="50000"/>
                <a:lumOff val="-7353"/>
                <a:alphaOff val="0"/>
                <a:satMod val="110000"/>
                <a:lumMod val="100000"/>
                <a:shade val="100000"/>
              </a:schemeClr>
            </a:gs>
            <a:gs pos="100000">
              <a:schemeClr val="accent3">
                <a:hueOff val="1355300"/>
                <a:satOff val="50000"/>
                <a:lumOff val="-735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Innovation in practice</a:t>
          </a:r>
        </a:p>
      </dsp:txBody>
      <dsp:txXfrm>
        <a:off x="2541483" y="3576313"/>
        <a:ext cx="2525604" cy="1173161"/>
      </dsp:txXfrm>
    </dsp:sp>
    <dsp:sp modelId="{30F0A481-1986-4650-82D6-E49390ADFD7A}">
      <dsp:nvSpPr>
        <dsp:cNvPr id="0" name=""/>
        <dsp:cNvSpPr/>
      </dsp:nvSpPr>
      <dsp:spPr>
        <a:xfrm>
          <a:off x="1345691" y="408625"/>
          <a:ext cx="4668755" cy="4668755"/>
        </a:xfrm>
        <a:prstGeom prst="pie">
          <a:avLst>
            <a:gd name="adj1" fmla="val 9000000"/>
            <a:gd name="adj2" fmla="val 16200000"/>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Education and Implementation</a:t>
          </a:r>
        </a:p>
      </dsp:txBody>
      <dsp:txXfrm>
        <a:off x="1886489" y="1397957"/>
        <a:ext cx="1667412" cy="1389510"/>
      </dsp:txXfrm>
    </dsp:sp>
    <dsp:sp modelId="{5312D4B5-F81B-4D5F-AFCD-0E8AEC7F87CE}">
      <dsp:nvSpPr>
        <dsp:cNvPr id="0" name=""/>
        <dsp:cNvSpPr/>
      </dsp:nvSpPr>
      <dsp:spPr>
        <a:xfrm>
          <a:off x="1249367" y="119607"/>
          <a:ext cx="5246791" cy="5246791"/>
        </a:xfrm>
        <a:prstGeom prst="circularArrow">
          <a:avLst>
            <a:gd name="adj1" fmla="val 5085"/>
            <a:gd name="adj2" fmla="val 327528"/>
            <a:gd name="adj3" fmla="val 1472472"/>
            <a:gd name="adj4" fmla="val 16199432"/>
            <a:gd name="adj5" fmla="val 5932"/>
          </a:avLst>
        </a:prstGeom>
        <a:solidFill>
          <a:schemeClr val="accent3">
            <a:hueOff val="0"/>
            <a:satOff val="0"/>
            <a:lumOff val="0"/>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5521AADC-44CC-4AC7-BA1C-974FBF13B280}">
      <dsp:nvSpPr>
        <dsp:cNvPr id="0" name=""/>
        <dsp:cNvSpPr/>
      </dsp:nvSpPr>
      <dsp:spPr>
        <a:xfrm>
          <a:off x="1152651" y="286783"/>
          <a:ext cx="5246791" cy="5246791"/>
        </a:xfrm>
        <a:prstGeom prst="circularArrow">
          <a:avLst>
            <a:gd name="adj1" fmla="val 5085"/>
            <a:gd name="adj2" fmla="val 327528"/>
            <a:gd name="adj3" fmla="val 8671970"/>
            <a:gd name="adj4" fmla="val 1800502"/>
            <a:gd name="adj5" fmla="val 5932"/>
          </a:avLst>
        </a:prstGeom>
        <a:solidFill>
          <a:schemeClr val="accent3">
            <a:hueOff val="1355300"/>
            <a:satOff val="50000"/>
            <a:lumOff val="-7353"/>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0F879646-2B2F-4183-A9AF-37AA35F6424A}">
      <dsp:nvSpPr>
        <dsp:cNvPr id="0" name=""/>
        <dsp:cNvSpPr/>
      </dsp:nvSpPr>
      <dsp:spPr>
        <a:xfrm>
          <a:off x="1056288" y="119607"/>
          <a:ext cx="5246791" cy="5246791"/>
        </a:xfrm>
        <a:prstGeom prst="circularArrow">
          <a:avLst>
            <a:gd name="adj1" fmla="val 5085"/>
            <a:gd name="adj2" fmla="val 327528"/>
            <a:gd name="adj3" fmla="val 15873039"/>
            <a:gd name="adj4" fmla="val 9000000"/>
            <a:gd name="adj5" fmla="val 5932"/>
          </a:avLst>
        </a:prstGeom>
        <a:solidFill>
          <a:schemeClr val="accent3">
            <a:hueOff val="2710599"/>
            <a:satOff val="100000"/>
            <a:lumOff val="-14706"/>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BB97A6-89B9-4F5A-85E1-A6BE1136CB2F}">
      <dsp:nvSpPr>
        <dsp:cNvPr id="0" name=""/>
        <dsp:cNvSpPr/>
      </dsp:nvSpPr>
      <dsp:spPr>
        <a:xfrm>
          <a:off x="0" y="3763"/>
          <a:ext cx="10713480" cy="801643"/>
        </a:xfrm>
        <a:prstGeom prst="roundRect">
          <a:avLst>
            <a:gd name="adj" fmla="val 10000"/>
          </a:avLst>
        </a:prstGeom>
        <a:solidFill>
          <a:schemeClr val="bg1"/>
        </a:solidFill>
        <a:ln>
          <a:noFill/>
        </a:ln>
        <a:effectLst/>
      </dsp:spPr>
      <dsp:style>
        <a:lnRef idx="0">
          <a:scrgbClr r="0" g="0" b="0"/>
        </a:lnRef>
        <a:fillRef idx="1">
          <a:scrgbClr r="0" g="0" b="0"/>
        </a:fillRef>
        <a:effectRef idx="0">
          <a:scrgbClr r="0" g="0" b="0"/>
        </a:effectRef>
        <a:fontRef idx="minor"/>
      </dsp:style>
    </dsp:sp>
    <dsp:sp modelId="{812A884D-24D2-46E0-8664-D998899E2A74}">
      <dsp:nvSpPr>
        <dsp:cNvPr id="0" name=""/>
        <dsp:cNvSpPr/>
      </dsp:nvSpPr>
      <dsp:spPr>
        <a:xfrm>
          <a:off x="242497" y="184133"/>
          <a:ext cx="440904" cy="4409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7E81706-2724-4D91-A6C5-417BBECACCC9}">
      <dsp:nvSpPr>
        <dsp:cNvPr id="0" name=""/>
        <dsp:cNvSpPr/>
      </dsp:nvSpPr>
      <dsp:spPr>
        <a:xfrm>
          <a:off x="925898" y="3763"/>
          <a:ext cx="9787581" cy="801643"/>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84841" tIns="84841" rIns="84841" bIns="84841"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Arial" panose="020B0604020202020204" pitchFamily="34" charset="0"/>
              <a:cs typeface="Arial" panose="020B0604020202020204" pitchFamily="34" charset="0"/>
            </a:rPr>
            <a:t>Knowledge about clinical trials (awareness) </a:t>
          </a:r>
        </a:p>
      </dsp:txBody>
      <dsp:txXfrm>
        <a:off x="925898" y="3763"/>
        <a:ext cx="9787581" cy="801643"/>
      </dsp:txXfrm>
    </dsp:sp>
    <dsp:sp modelId="{A8E6830B-22D9-44A8-909F-3E9841A989F2}">
      <dsp:nvSpPr>
        <dsp:cNvPr id="0" name=""/>
        <dsp:cNvSpPr/>
      </dsp:nvSpPr>
      <dsp:spPr>
        <a:xfrm>
          <a:off x="0" y="1005818"/>
          <a:ext cx="10713480" cy="801643"/>
        </a:xfrm>
        <a:prstGeom prst="roundRect">
          <a:avLst>
            <a:gd name="adj" fmla="val 10000"/>
          </a:avLst>
        </a:prstGeom>
        <a:solidFill>
          <a:schemeClr val="bg1"/>
        </a:solidFill>
        <a:ln>
          <a:noFill/>
        </a:ln>
        <a:effectLst/>
      </dsp:spPr>
      <dsp:style>
        <a:lnRef idx="0">
          <a:scrgbClr r="0" g="0" b="0"/>
        </a:lnRef>
        <a:fillRef idx="1">
          <a:scrgbClr r="0" g="0" b="0"/>
        </a:fillRef>
        <a:effectRef idx="0">
          <a:scrgbClr r="0" g="0" b="0"/>
        </a:effectRef>
        <a:fontRef idx="minor"/>
      </dsp:style>
    </dsp:sp>
    <dsp:sp modelId="{B233FEB6-8C01-4F43-B6A1-EBC73BD9D0EB}">
      <dsp:nvSpPr>
        <dsp:cNvPr id="0" name=""/>
        <dsp:cNvSpPr/>
      </dsp:nvSpPr>
      <dsp:spPr>
        <a:xfrm>
          <a:off x="242497" y="1186188"/>
          <a:ext cx="440904" cy="4409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A6607F-2B79-4D09-9DF1-365DFFACBD70}">
      <dsp:nvSpPr>
        <dsp:cNvPr id="0" name=""/>
        <dsp:cNvSpPr/>
      </dsp:nvSpPr>
      <dsp:spPr>
        <a:xfrm>
          <a:off x="925898" y="1005818"/>
          <a:ext cx="9787581" cy="8016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841" tIns="84841" rIns="84841" bIns="84841"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Arial" panose="020B0604020202020204" pitchFamily="34" charset="0"/>
              <a:cs typeface="Arial" panose="020B0604020202020204" pitchFamily="34" charset="0"/>
            </a:rPr>
            <a:t>Information dissemination</a:t>
          </a:r>
        </a:p>
      </dsp:txBody>
      <dsp:txXfrm>
        <a:off x="925898" y="1005818"/>
        <a:ext cx="9787581" cy="801643"/>
      </dsp:txXfrm>
    </dsp:sp>
    <dsp:sp modelId="{170F9E7C-93E4-4757-BFBD-3DA58CC71E7F}">
      <dsp:nvSpPr>
        <dsp:cNvPr id="0" name=""/>
        <dsp:cNvSpPr/>
      </dsp:nvSpPr>
      <dsp:spPr>
        <a:xfrm>
          <a:off x="0" y="2007873"/>
          <a:ext cx="10713480" cy="801643"/>
        </a:xfrm>
        <a:prstGeom prst="roundRect">
          <a:avLst>
            <a:gd name="adj" fmla="val 10000"/>
          </a:avLst>
        </a:prstGeom>
        <a:solidFill>
          <a:schemeClr val="bg1"/>
        </a:solidFill>
        <a:ln>
          <a:noFill/>
        </a:ln>
        <a:effectLst/>
      </dsp:spPr>
      <dsp:style>
        <a:lnRef idx="0">
          <a:scrgbClr r="0" g="0" b="0"/>
        </a:lnRef>
        <a:fillRef idx="1">
          <a:scrgbClr r="0" g="0" b="0"/>
        </a:fillRef>
        <a:effectRef idx="0">
          <a:scrgbClr r="0" g="0" b="0"/>
        </a:effectRef>
        <a:fontRef idx="minor"/>
      </dsp:style>
    </dsp:sp>
    <dsp:sp modelId="{1ADE511B-F651-4DC6-9DF4-78BA1168E1F0}">
      <dsp:nvSpPr>
        <dsp:cNvPr id="0" name=""/>
        <dsp:cNvSpPr/>
      </dsp:nvSpPr>
      <dsp:spPr>
        <a:xfrm>
          <a:off x="242497" y="2188243"/>
          <a:ext cx="440904" cy="4409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6EE7D3E-256B-4A22-BFD6-B0146D94A04A}">
      <dsp:nvSpPr>
        <dsp:cNvPr id="0" name=""/>
        <dsp:cNvSpPr/>
      </dsp:nvSpPr>
      <dsp:spPr>
        <a:xfrm>
          <a:off x="925898" y="2007873"/>
          <a:ext cx="9787581" cy="8016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841" tIns="84841" rIns="84841" bIns="84841"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Arial" panose="020B0604020202020204" pitchFamily="34" charset="0"/>
              <a:cs typeface="Arial" panose="020B0604020202020204" pitchFamily="34" charset="0"/>
            </a:rPr>
            <a:t>Information content</a:t>
          </a:r>
        </a:p>
      </dsp:txBody>
      <dsp:txXfrm>
        <a:off x="925898" y="2007873"/>
        <a:ext cx="9787581" cy="801643"/>
      </dsp:txXfrm>
    </dsp:sp>
    <dsp:sp modelId="{A1795F11-0160-4AA1-B87D-1022CA4F79D0}">
      <dsp:nvSpPr>
        <dsp:cNvPr id="0" name=""/>
        <dsp:cNvSpPr/>
      </dsp:nvSpPr>
      <dsp:spPr>
        <a:xfrm>
          <a:off x="0" y="3009928"/>
          <a:ext cx="10713480" cy="801643"/>
        </a:xfrm>
        <a:prstGeom prst="roundRect">
          <a:avLst>
            <a:gd name="adj" fmla="val 10000"/>
          </a:avLst>
        </a:prstGeom>
        <a:solidFill>
          <a:schemeClr val="bg1"/>
        </a:solidFill>
        <a:ln>
          <a:noFill/>
        </a:ln>
        <a:effectLst/>
      </dsp:spPr>
      <dsp:style>
        <a:lnRef idx="0">
          <a:scrgbClr r="0" g="0" b="0"/>
        </a:lnRef>
        <a:fillRef idx="1">
          <a:scrgbClr r="0" g="0" b="0"/>
        </a:fillRef>
        <a:effectRef idx="0">
          <a:scrgbClr r="0" g="0" b="0"/>
        </a:effectRef>
        <a:fontRef idx="minor"/>
      </dsp:style>
    </dsp:sp>
    <dsp:sp modelId="{3D88F0F1-AF96-4F9E-8F13-16BD45F76CC0}">
      <dsp:nvSpPr>
        <dsp:cNvPr id="0" name=""/>
        <dsp:cNvSpPr/>
      </dsp:nvSpPr>
      <dsp:spPr>
        <a:xfrm>
          <a:off x="242497" y="3190298"/>
          <a:ext cx="440904" cy="44090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B436C6-5778-4689-B539-C0D213F5536C}">
      <dsp:nvSpPr>
        <dsp:cNvPr id="0" name=""/>
        <dsp:cNvSpPr/>
      </dsp:nvSpPr>
      <dsp:spPr>
        <a:xfrm>
          <a:off x="925898" y="3009928"/>
          <a:ext cx="9787581" cy="8016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841" tIns="84841" rIns="84841" bIns="84841"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Arial" panose="020B0604020202020204" pitchFamily="34" charset="0"/>
              <a:cs typeface="Arial" panose="020B0604020202020204" pitchFamily="34" charset="0"/>
            </a:rPr>
            <a:t>Impact on treatment</a:t>
          </a:r>
        </a:p>
      </dsp:txBody>
      <dsp:txXfrm>
        <a:off x="925898" y="3009928"/>
        <a:ext cx="9787581" cy="801643"/>
      </dsp:txXfrm>
    </dsp:sp>
    <dsp:sp modelId="{247858AB-F340-45E2-B86D-3AC0FEA7F32C}">
      <dsp:nvSpPr>
        <dsp:cNvPr id="0" name=""/>
        <dsp:cNvSpPr/>
      </dsp:nvSpPr>
      <dsp:spPr>
        <a:xfrm>
          <a:off x="0" y="4011983"/>
          <a:ext cx="10713480" cy="801643"/>
        </a:xfrm>
        <a:prstGeom prst="roundRect">
          <a:avLst>
            <a:gd name="adj" fmla="val 10000"/>
          </a:avLst>
        </a:prstGeom>
        <a:solidFill>
          <a:schemeClr val="bg1"/>
        </a:solidFill>
        <a:ln>
          <a:noFill/>
        </a:ln>
        <a:effectLst/>
      </dsp:spPr>
      <dsp:style>
        <a:lnRef idx="0">
          <a:scrgbClr r="0" g="0" b="0"/>
        </a:lnRef>
        <a:fillRef idx="1">
          <a:scrgbClr r="0" g="0" b="0"/>
        </a:fillRef>
        <a:effectRef idx="0">
          <a:scrgbClr r="0" g="0" b="0"/>
        </a:effectRef>
        <a:fontRef idx="minor"/>
      </dsp:style>
    </dsp:sp>
    <dsp:sp modelId="{BA9BE2FF-CF96-4827-A68B-31C98C0D5EC4}">
      <dsp:nvSpPr>
        <dsp:cNvPr id="0" name=""/>
        <dsp:cNvSpPr/>
      </dsp:nvSpPr>
      <dsp:spPr>
        <a:xfrm>
          <a:off x="242497" y="4192353"/>
          <a:ext cx="440904" cy="44090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0CCD87-5417-4C5F-AEDB-01DFCE02C1EF}">
      <dsp:nvSpPr>
        <dsp:cNvPr id="0" name=""/>
        <dsp:cNvSpPr/>
      </dsp:nvSpPr>
      <dsp:spPr>
        <a:xfrm>
          <a:off x="925898" y="4011983"/>
          <a:ext cx="9787581" cy="8016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841" tIns="84841" rIns="84841" bIns="84841"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Arial" panose="020B0604020202020204" pitchFamily="34" charset="0"/>
              <a:cs typeface="Arial" panose="020B0604020202020204" pitchFamily="34" charset="0"/>
            </a:rPr>
            <a:t>Personal factors/risk perception</a:t>
          </a:r>
        </a:p>
      </dsp:txBody>
      <dsp:txXfrm>
        <a:off x="925898" y="4011983"/>
        <a:ext cx="9787581" cy="801643"/>
      </dsp:txXfrm>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4D7D58-38A5-45BC-AB31-0794713BA5A3}" type="datetimeFigureOut">
              <a:rPr lang="en-GB" smtClean="0"/>
              <a:t>04/03/2025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BF7E4A-BEAB-4DA2-B213-A2AB0A29294C}" type="slidenum">
              <a:rPr lang="en-GB" smtClean="0"/>
              <a:t>‹#›</a:t>
            </a:fld>
            <a:endParaRPr lang="en-GB" dirty="0"/>
          </a:p>
        </p:txBody>
      </p:sp>
    </p:spTree>
    <p:extLst>
      <p:ext uri="{BB962C8B-B14F-4D97-AF65-F5344CB8AC3E}">
        <p14:creationId xmlns:p14="http://schemas.microsoft.com/office/powerpoint/2010/main" val="622668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Through this targeted quality improvement strategy we aim to demonstrate increased number of hospitals able to deliver bispecifics and reduce the implementation time for patients to receive these treatments. We will also see improved access across geographies and thereby improve access to minority groups as well as permitting treatments more local to patients.</a:t>
            </a:r>
          </a:p>
          <a:p>
            <a:endParaRPr lang="en-GB" dirty="0"/>
          </a:p>
          <a:p>
            <a:endParaRPr lang="en-GB" dirty="0"/>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Support health care providers deliver treatment </a:t>
            </a:r>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Improve equity of access for minority groups </a:t>
            </a:r>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Develop educational, policy materials and guidelines </a:t>
            </a:r>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Assess the effectiveness of quality improvement activities </a:t>
            </a:r>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Bring innovation to routine care</a:t>
            </a:r>
          </a:p>
          <a:p>
            <a:endParaRPr lang="en-GB" dirty="0"/>
          </a:p>
        </p:txBody>
      </p:sp>
      <p:sp>
        <p:nvSpPr>
          <p:cNvPr id="4" name="Slide Number Placeholder 3"/>
          <p:cNvSpPr>
            <a:spLocks noGrp="1"/>
          </p:cNvSpPr>
          <p:nvPr>
            <p:ph type="sldNum" sz="quarter" idx="5"/>
          </p:nvPr>
        </p:nvSpPr>
        <p:spPr/>
        <p:txBody>
          <a:bodyPr/>
          <a:lstStyle/>
          <a:p>
            <a:fld id="{64BF7E4A-BEAB-4DA2-B213-A2AB0A29294C}" type="slidenum">
              <a:rPr lang="en-GB" smtClean="0"/>
              <a:t>2</a:t>
            </a:fld>
            <a:endParaRPr lang="en-GB" dirty="0"/>
          </a:p>
        </p:txBody>
      </p:sp>
    </p:spTree>
    <p:extLst>
      <p:ext uri="{BB962C8B-B14F-4D97-AF65-F5344CB8AC3E}">
        <p14:creationId xmlns:p14="http://schemas.microsoft.com/office/powerpoint/2010/main" val="274478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Support health care providers deliver treatment </a:t>
            </a:r>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Improve equity of access for minority groups </a:t>
            </a:r>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Develop educational, policy materials and guidelines </a:t>
            </a:r>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Assess the effectiveness of quality improvement activities </a:t>
            </a:r>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Bring innovation to routine care</a:t>
            </a:r>
          </a:p>
          <a:p>
            <a:endParaRPr lang="en-GB" dirty="0"/>
          </a:p>
        </p:txBody>
      </p:sp>
      <p:sp>
        <p:nvSpPr>
          <p:cNvPr id="4" name="Slide Number Placeholder 3"/>
          <p:cNvSpPr>
            <a:spLocks noGrp="1"/>
          </p:cNvSpPr>
          <p:nvPr>
            <p:ph type="sldNum" sz="quarter" idx="5"/>
          </p:nvPr>
        </p:nvSpPr>
        <p:spPr/>
        <p:txBody>
          <a:bodyPr/>
          <a:lstStyle/>
          <a:p>
            <a:fld id="{64BF7E4A-BEAB-4DA2-B213-A2AB0A29294C}" type="slidenum">
              <a:rPr lang="en-GB" smtClean="0"/>
              <a:t>3</a:t>
            </a:fld>
            <a:endParaRPr lang="en-GB" dirty="0"/>
          </a:p>
        </p:txBody>
      </p:sp>
    </p:spTree>
    <p:extLst>
      <p:ext uri="{BB962C8B-B14F-4D97-AF65-F5344CB8AC3E}">
        <p14:creationId xmlns:p14="http://schemas.microsoft.com/office/powerpoint/2010/main" val="816240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Members of our steering group</a:t>
            </a:r>
          </a:p>
          <a:p>
            <a:r>
              <a:rPr lang="en-GB" dirty="0"/>
              <a:t>Professions include:</a:t>
            </a:r>
          </a:p>
          <a:p>
            <a:r>
              <a:rPr lang="en-GB" dirty="0"/>
              <a:t>Haematologists, Immunologists, Pharmacists, Specialist nurses, Researchers, Patient representatives </a:t>
            </a:r>
          </a:p>
        </p:txBody>
      </p:sp>
      <p:sp>
        <p:nvSpPr>
          <p:cNvPr id="4" name="Slide Number Placeholder 3"/>
          <p:cNvSpPr>
            <a:spLocks noGrp="1"/>
          </p:cNvSpPr>
          <p:nvPr>
            <p:ph type="sldNum" sz="quarter" idx="5"/>
          </p:nvPr>
        </p:nvSpPr>
        <p:spPr/>
        <p:txBody>
          <a:bodyPr/>
          <a:lstStyle/>
          <a:p>
            <a:fld id="{64BF7E4A-BEAB-4DA2-B213-A2AB0A29294C}" type="slidenum">
              <a:rPr lang="en-GB" smtClean="0"/>
              <a:t>4</a:t>
            </a:fld>
            <a:endParaRPr lang="en-GB" dirty="0"/>
          </a:p>
        </p:txBody>
      </p:sp>
    </p:spTree>
    <p:extLst>
      <p:ext uri="{BB962C8B-B14F-4D97-AF65-F5344CB8AC3E}">
        <p14:creationId xmlns:p14="http://schemas.microsoft.com/office/powerpoint/2010/main" val="2241905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BF7E4A-BEAB-4DA2-B213-A2AB0A29294C}" type="slidenum">
              <a:rPr lang="en-GB" smtClean="0"/>
              <a:t>5</a:t>
            </a:fld>
            <a:endParaRPr lang="en-GB" dirty="0"/>
          </a:p>
        </p:txBody>
      </p:sp>
    </p:spTree>
    <p:extLst>
      <p:ext uri="{BB962C8B-B14F-4D97-AF65-F5344CB8AC3E}">
        <p14:creationId xmlns:p14="http://schemas.microsoft.com/office/powerpoint/2010/main" val="4275772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BF7E4A-BEAB-4DA2-B213-A2AB0A29294C}" type="slidenum">
              <a:rPr lang="en-GB" smtClean="0"/>
              <a:t>7</a:t>
            </a:fld>
            <a:endParaRPr lang="en-GB" dirty="0"/>
          </a:p>
        </p:txBody>
      </p:sp>
    </p:spTree>
    <p:extLst>
      <p:ext uri="{BB962C8B-B14F-4D97-AF65-F5344CB8AC3E}">
        <p14:creationId xmlns:p14="http://schemas.microsoft.com/office/powerpoint/2010/main" val="1218250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GB" dirty="0"/>
              <a:t>BCMA is expressed across the whole B cell lineage; by administered BCMA targeting therapy, you simultaneously render an individual B cell aplasic and remove their long lived humoral immunity in the plasma cell compartment. The level of humoral immune suppression achieved by these drugs (biological equivalent of XLA, where IVIG is used prophylactically) is qualitatively different to most other chemotherapies.</a:t>
            </a:r>
          </a:p>
          <a:p>
            <a:pPr marL="228600" indent="-228600">
              <a:buFont typeface="+mj-lt"/>
              <a:buAutoNum type="arabicPeriod"/>
            </a:pPr>
            <a:endParaRPr lang="en-GB" dirty="0"/>
          </a:p>
          <a:p>
            <a:pPr marL="228600" indent="-228600">
              <a:buFont typeface="+mj-lt"/>
              <a:buAutoNum type="arabicPeriod"/>
            </a:pPr>
            <a:r>
              <a:rPr lang="en-GB" dirty="0"/>
              <a:t>Vaccine responses are not helpful in this situation; even if an individual could make a vaccine response , the next dose of BiTE will destroy the plasmablast/plasma cells made from that vaccine. It is not a useful test to stratify the immune deficiency and should not form part of the assessment.</a:t>
            </a:r>
          </a:p>
          <a:p>
            <a:pPr marL="228600" indent="-228600">
              <a:buFont typeface="+mj-lt"/>
              <a:buAutoNum type="arabicPeriod"/>
            </a:pPr>
            <a:endParaRPr lang="en-GB" dirty="0"/>
          </a:p>
          <a:p>
            <a:pPr marL="228600" indent="-228600">
              <a:buFont typeface="+mj-lt"/>
              <a:buAutoNum type="arabicPeriod"/>
            </a:pPr>
            <a:r>
              <a:rPr lang="en-GB" dirty="0"/>
              <a:t>Most serious infections in these cohorts are respiratory viral infections. Antibiotic prophylaxis is not a rationale treatment for viral infections. </a:t>
            </a:r>
          </a:p>
          <a:p>
            <a:endParaRPr lang="en-GB" dirty="0"/>
          </a:p>
        </p:txBody>
      </p:sp>
      <p:sp>
        <p:nvSpPr>
          <p:cNvPr id="4" name="Slide Number Placeholder 3"/>
          <p:cNvSpPr>
            <a:spLocks noGrp="1"/>
          </p:cNvSpPr>
          <p:nvPr>
            <p:ph type="sldNum" sz="quarter" idx="5"/>
          </p:nvPr>
        </p:nvSpPr>
        <p:spPr/>
        <p:txBody>
          <a:bodyPr/>
          <a:lstStyle/>
          <a:p>
            <a:fld id="{64BF7E4A-BEAB-4DA2-B213-A2AB0A29294C}" type="slidenum">
              <a:rPr lang="en-GB" smtClean="0"/>
              <a:t>12</a:t>
            </a:fld>
            <a:endParaRPr lang="en-GB" dirty="0"/>
          </a:p>
        </p:txBody>
      </p:sp>
    </p:spTree>
    <p:extLst>
      <p:ext uri="{BB962C8B-B14F-4D97-AF65-F5344CB8AC3E}">
        <p14:creationId xmlns:p14="http://schemas.microsoft.com/office/powerpoint/2010/main" val="3055273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BF7E4A-BEAB-4DA2-B213-A2AB0A29294C}" type="slidenum">
              <a:rPr lang="en-GB" smtClean="0"/>
              <a:t>13</a:t>
            </a:fld>
            <a:endParaRPr lang="en-GB" dirty="0"/>
          </a:p>
        </p:txBody>
      </p:sp>
    </p:spTree>
    <p:extLst>
      <p:ext uri="{BB962C8B-B14F-4D97-AF65-F5344CB8AC3E}">
        <p14:creationId xmlns:p14="http://schemas.microsoft.com/office/powerpoint/2010/main" val="1676258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develop effective educational resources, we are seeking input from cancer nurses who care for haematology patients about your knowledge and experience with bispecific antibodies, as well as your preferred learning resources. </a:t>
            </a:r>
          </a:p>
          <a:p>
            <a:r>
              <a:rPr lang="en-GB" dirty="0"/>
              <a:t>survey takes just 5 minutes to complete, and your feedback is invaluable in shaping future training and educational materials. Please forward this to your nursing networks to complete the survey. </a:t>
            </a:r>
          </a:p>
          <a:p>
            <a:r>
              <a:rPr lang="en-GB" dirty="0"/>
              <a:t>create an online educational offering around bispecific antibodies</a:t>
            </a:r>
          </a:p>
          <a:p>
            <a:endParaRPr lang="en-GB" dirty="0"/>
          </a:p>
        </p:txBody>
      </p:sp>
      <p:sp>
        <p:nvSpPr>
          <p:cNvPr id="4" name="Slide Number Placeholder 3"/>
          <p:cNvSpPr>
            <a:spLocks noGrp="1"/>
          </p:cNvSpPr>
          <p:nvPr>
            <p:ph type="sldNum" sz="quarter" idx="5"/>
          </p:nvPr>
        </p:nvSpPr>
        <p:spPr/>
        <p:txBody>
          <a:bodyPr/>
          <a:lstStyle/>
          <a:p>
            <a:fld id="{64BF7E4A-BEAB-4DA2-B213-A2AB0A29294C}" type="slidenum">
              <a:rPr lang="en-GB" smtClean="0"/>
              <a:t>15</a:t>
            </a:fld>
            <a:endParaRPr lang="en-GB" dirty="0"/>
          </a:p>
        </p:txBody>
      </p:sp>
    </p:spTree>
    <p:extLst>
      <p:ext uri="{BB962C8B-B14F-4D97-AF65-F5344CB8AC3E}">
        <p14:creationId xmlns:p14="http://schemas.microsoft.com/office/powerpoint/2010/main" val="3393121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BF7E4A-BEAB-4DA2-B213-A2AB0A2929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4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BF7E4A-BEAB-4DA2-B213-A2AB0A29294C}" type="slidenum">
              <a:rPr lang="en-GB" smtClean="0"/>
              <a:t>18</a:t>
            </a:fld>
            <a:endParaRPr lang="en-GB" dirty="0"/>
          </a:p>
        </p:txBody>
      </p:sp>
    </p:spTree>
    <p:extLst>
      <p:ext uri="{BB962C8B-B14F-4D97-AF65-F5344CB8AC3E}">
        <p14:creationId xmlns:p14="http://schemas.microsoft.com/office/powerpoint/2010/main" val="41592434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BF7E4A-BEAB-4DA2-B213-A2AB0A29294C}" type="slidenum">
              <a:rPr lang="en-GB" smtClean="0"/>
              <a:t>19</a:t>
            </a:fld>
            <a:endParaRPr lang="en-GB" dirty="0"/>
          </a:p>
        </p:txBody>
      </p:sp>
    </p:spTree>
    <p:extLst>
      <p:ext uri="{BB962C8B-B14F-4D97-AF65-F5344CB8AC3E}">
        <p14:creationId xmlns:p14="http://schemas.microsoft.com/office/powerpoint/2010/main" val="342450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BF7E4A-BEAB-4DA2-B213-A2AB0A29294C}" type="slidenum">
              <a:rPr lang="en-GB" smtClean="0"/>
              <a:t>20</a:t>
            </a:fld>
            <a:endParaRPr lang="en-GB" dirty="0"/>
          </a:p>
        </p:txBody>
      </p:sp>
    </p:spTree>
    <p:extLst>
      <p:ext uri="{BB962C8B-B14F-4D97-AF65-F5344CB8AC3E}">
        <p14:creationId xmlns:p14="http://schemas.microsoft.com/office/powerpoint/2010/main" val="22393135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BF7E4A-BEAB-4DA2-B213-A2AB0A29294C}" type="slidenum">
              <a:rPr lang="en-GB" smtClean="0"/>
              <a:t>21</a:t>
            </a:fld>
            <a:endParaRPr lang="en-GB" dirty="0"/>
          </a:p>
        </p:txBody>
      </p:sp>
    </p:spTree>
    <p:extLst>
      <p:ext uri="{BB962C8B-B14F-4D97-AF65-F5344CB8AC3E}">
        <p14:creationId xmlns:p14="http://schemas.microsoft.com/office/powerpoint/2010/main" val="27649781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Yu Mincho" panose="020B0400000000000000" pitchFamily="18" charset="-128"/>
              </a:rPr>
              <a:t>To evaluate the success of our initiatives, we would like to understand how quickly treatments are adopted </a:t>
            </a:r>
            <a:r>
              <a:rPr lang="en-GB" sz="1800" dirty="0">
                <a:effectLst/>
                <a:latin typeface="Calibri" panose="020F0502020204030204" pitchFamily="34" charset="0"/>
                <a:ea typeface="Calibri" panose="020F0502020204030204" pitchFamily="34" charset="0"/>
              </a:rPr>
              <a:t>and identify regional availability of treatments</a:t>
            </a:r>
            <a:r>
              <a:rPr lang="en-GB" sz="1800" dirty="0">
                <a:effectLst/>
                <a:latin typeface="Calibri" panose="020F0502020204030204" pitchFamily="34" charset="0"/>
                <a:ea typeface="Yu Mincho" panose="020B0400000000000000" pitchFamily="18" charset="-128"/>
              </a:rPr>
              <a:t>.</a:t>
            </a:r>
            <a:r>
              <a:rPr lang="en-GB" sz="1800" dirty="0">
                <a:effectLst/>
                <a:latin typeface="Calibri" panose="020F0502020204030204" pitchFamily="34" charset="0"/>
                <a:ea typeface="Calibri" panose="020F0502020204030204" pitchFamily="34" charset="0"/>
              </a:rPr>
              <a:t> This data will provide insights into regional disparities and help us measure the effectiveness of our efforts to reduce inequalities in treatment access</a:t>
            </a:r>
          </a:p>
          <a:p>
            <a:endParaRPr lang="en-GB" sz="1800" dirty="0">
              <a:effectLst/>
              <a:latin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64BF7E4A-BEAB-4DA2-B213-A2AB0A29294C}" type="slidenum">
              <a:rPr lang="en-GB" smtClean="0"/>
              <a:t>22</a:t>
            </a:fld>
            <a:endParaRPr lang="en-GB" dirty="0"/>
          </a:p>
        </p:txBody>
      </p:sp>
    </p:spTree>
    <p:extLst>
      <p:ext uri="{BB962C8B-B14F-4D97-AF65-F5344CB8AC3E}">
        <p14:creationId xmlns:p14="http://schemas.microsoft.com/office/powerpoint/2010/main" val="26000045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Yu Mincho" panose="020B0400000000000000" pitchFamily="18" charset="-128"/>
              </a:rPr>
              <a:t>To evaluate the success of our initiatives, we would like to understand how quickly treatments are adopted </a:t>
            </a:r>
            <a:r>
              <a:rPr lang="en-GB" sz="1800" dirty="0">
                <a:effectLst/>
                <a:latin typeface="Calibri" panose="020F0502020204030204" pitchFamily="34" charset="0"/>
                <a:ea typeface="Calibri" panose="020F0502020204030204" pitchFamily="34" charset="0"/>
              </a:rPr>
              <a:t>and identify regional availability of treatments</a:t>
            </a:r>
            <a:r>
              <a:rPr lang="en-GB" sz="1800" dirty="0">
                <a:effectLst/>
                <a:latin typeface="Calibri" panose="020F0502020204030204" pitchFamily="34" charset="0"/>
                <a:ea typeface="Yu Mincho" panose="020B0400000000000000" pitchFamily="18" charset="-128"/>
              </a:rPr>
              <a:t>.</a:t>
            </a:r>
            <a:r>
              <a:rPr lang="en-GB" sz="1800" dirty="0">
                <a:effectLst/>
                <a:latin typeface="Calibri" panose="020F0502020204030204" pitchFamily="34" charset="0"/>
                <a:ea typeface="Calibri" panose="020F0502020204030204" pitchFamily="34" charset="0"/>
              </a:rPr>
              <a:t> This data will provide insights into regional disparities and help us measure the effectiveness of our efforts to reduce inequalities in treatment access</a:t>
            </a:r>
          </a:p>
          <a:p>
            <a:endParaRPr lang="en-GB" sz="1800" dirty="0">
              <a:effectLst/>
              <a:latin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64BF7E4A-BEAB-4DA2-B213-A2AB0A29294C}" type="slidenum">
              <a:rPr lang="en-GB" smtClean="0"/>
              <a:t>23</a:t>
            </a:fld>
            <a:endParaRPr lang="en-GB" dirty="0"/>
          </a:p>
        </p:txBody>
      </p:sp>
    </p:spTree>
    <p:extLst>
      <p:ext uri="{BB962C8B-B14F-4D97-AF65-F5344CB8AC3E}">
        <p14:creationId xmlns:p14="http://schemas.microsoft.com/office/powerpoint/2010/main" val="8657949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BF7E4A-BEAB-4DA2-B213-A2AB0A29294C}" type="slidenum">
              <a:rPr lang="en-GB" smtClean="0"/>
              <a:t>24</a:t>
            </a:fld>
            <a:endParaRPr lang="en-GB" dirty="0"/>
          </a:p>
        </p:txBody>
      </p:sp>
    </p:spTree>
    <p:extLst>
      <p:ext uri="{BB962C8B-B14F-4D97-AF65-F5344CB8AC3E}">
        <p14:creationId xmlns:p14="http://schemas.microsoft.com/office/powerpoint/2010/main" val="2207448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A70EE-3238-AD90-A058-DF0CEDAA952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1A9EE69C-1A3E-1F20-8741-791F209BC9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6B415152-CAF5-1A1C-BD94-C00125B25587}"/>
              </a:ext>
            </a:extLst>
          </p:cNvPr>
          <p:cNvSpPr>
            <a:spLocks noGrp="1"/>
          </p:cNvSpPr>
          <p:nvPr>
            <p:ph type="dt" sz="half" idx="10"/>
          </p:nvPr>
        </p:nvSpPr>
        <p:spPr/>
        <p:txBody>
          <a:bodyPr/>
          <a:lstStyle/>
          <a:p>
            <a:fld id="{B60E7845-FA18-4DDB-A555-22C251E7141F}" type="datetimeFigureOut">
              <a:rPr lang="en-GB" smtClean="0"/>
              <a:t>04/03/2025</a:t>
            </a:fld>
            <a:endParaRPr lang="en-GB" dirty="0"/>
          </a:p>
        </p:txBody>
      </p:sp>
      <p:sp>
        <p:nvSpPr>
          <p:cNvPr id="5" name="Footer Placeholder 4">
            <a:extLst>
              <a:ext uri="{FF2B5EF4-FFF2-40B4-BE49-F238E27FC236}">
                <a16:creationId xmlns:a16="http://schemas.microsoft.com/office/drawing/2014/main" id="{AFFE4CEF-A079-EE90-5E79-2AFDCC69E1C0}"/>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6007B33-3C02-DC97-65CD-D8A8EA5D54E7}"/>
              </a:ext>
            </a:extLst>
          </p:cNvPr>
          <p:cNvSpPr>
            <a:spLocks noGrp="1"/>
          </p:cNvSpPr>
          <p:nvPr>
            <p:ph type="sldNum" sz="quarter" idx="12"/>
          </p:nvPr>
        </p:nvSpPr>
        <p:spPr/>
        <p:txBody>
          <a:bodyPr/>
          <a:lstStyle/>
          <a:p>
            <a:fld id="{D507A000-0813-4C03-91D4-C9D51C320392}" type="slidenum">
              <a:rPr lang="en-GB" smtClean="0"/>
              <a:t>‹#›</a:t>
            </a:fld>
            <a:endParaRPr lang="en-GB" dirty="0"/>
          </a:p>
        </p:txBody>
      </p:sp>
    </p:spTree>
    <p:extLst>
      <p:ext uri="{BB962C8B-B14F-4D97-AF65-F5344CB8AC3E}">
        <p14:creationId xmlns:p14="http://schemas.microsoft.com/office/powerpoint/2010/main" val="8679194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1FE7C-51DD-CA96-7E24-E085F0535E0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5552A10-EC94-76EA-AA52-DCF1FD8EA41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02827A6-F5E1-C61D-1C8B-B412FF6192A1}"/>
              </a:ext>
            </a:extLst>
          </p:cNvPr>
          <p:cNvSpPr>
            <a:spLocks noGrp="1"/>
          </p:cNvSpPr>
          <p:nvPr>
            <p:ph type="dt" sz="half" idx="10"/>
          </p:nvPr>
        </p:nvSpPr>
        <p:spPr/>
        <p:txBody>
          <a:bodyPr/>
          <a:lstStyle/>
          <a:p>
            <a:fld id="{B60E7845-FA18-4DDB-A555-22C251E7141F}" type="datetimeFigureOut">
              <a:rPr lang="en-GB" smtClean="0"/>
              <a:t>04/03/2025</a:t>
            </a:fld>
            <a:endParaRPr lang="en-GB" dirty="0"/>
          </a:p>
        </p:txBody>
      </p:sp>
      <p:sp>
        <p:nvSpPr>
          <p:cNvPr id="5" name="Footer Placeholder 4">
            <a:extLst>
              <a:ext uri="{FF2B5EF4-FFF2-40B4-BE49-F238E27FC236}">
                <a16:creationId xmlns:a16="http://schemas.microsoft.com/office/drawing/2014/main" id="{D0C201FC-0759-562D-F515-C311CDB57984}"/>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B79E8CC6-FD57-6FBC-D726-ACB51B10788D}"/>
              </a:ext>
            </a:extLst>
          </p:cNvPr>
          <p:cNvSpPr>
            <a:spLocks noGrp="1"/>
          </p:cNvSpPr>
          <p:nvPr>
            <p:ph type="sldNum" sz="quarter" idx="12"/>
          </p:nvPr>
        </p:nvSpPr>
        <p:spPr/>
        <p:txBody>
          <a:bodyPr/>
          <a:lstStyle/>
          <a:p>
            <a:fld id="{D507A000-0813-4C03-91D4-C9D51C320392}" type="slidenum">
              <a:rPr lang="en-GB" smtClean="0"/>
              <a:t>‹#›</a:t>
            </a:fld>
            <a:endParaRPr lang="en-GB" dirty="0"/>
          </a:p>
        </p:txBody>
      </p:sp>
    </p:spTree>
    <p:extLst>
      <p:ext uri="{BB962C8B-B14F-4D97-AF65-F5344CB8AC3E}">
        <p14:creationId xmlns:p14="http://schemas.microsoft.com/office/powerpoint/2010/main" val="3491418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E3C67-D267-D3C6-1C11-E3AF4259A94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7FE36857-896A-3E70-9A82-FD6CC87D83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84F4D62-B857-56E0-0BD0-DDBDCDE9D081}"/>
              </a:ext>
            </a:extLst>
          </p:cNvPr>
          <p:cNvSpPr>
            <a:spLocks noGrp="1"/>
          </p:cNvSpPr>
          <p:nvPr>
            <p:ph type="dt" sz="half" idx="10"/>
          </p:nvPr>
        </p:nvSpPr>
        <p:spPr/>
        <p:txBody>
          <a:bodyPr/>
          <a:lstStyle/>
          <a:p>
            <a:fld id="{B60E7845-FA18-4DDB-A555-22C251E7141F}" type="datetimeFigureOut">
              <a:rPr lang="en-GB" smtClean="0"/>
              <a:t>04/03/2025</a:t>
            </a:fld>
            <a:endParaRPr lang="en-GB" dirty="0"/>
          </a:p>
        </p:txBody>
      </p:sp>
      <p:sp>
        <p:nvSpPr>
          <p:cNvPr id="5" name="Footer Placeholder 4">
            <a:extLst>
              <a:ext uri="{FF2B5EF4-FFF2-40B4-BE49-F238E27FC236}">
                <a16:creationId xmlns:a16="http://schemas.microsoft.com/office/drawing/2014/main" id="{888C719D-75E9-49B2-CCE8-0362932581D4}"/>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9D997EE-4B2A-D399-15EB-1035252E0474}"/>
              </a:ext>
            </a:extLst>
          </p:cNvPr>
          <p:cNvSpPr>
            <a:spLocks noGrp="1"/>
          </p:cNvSpPr>
          <p:nvPr>
            <p:ph type="sldNum" sz="quarter" idx="12"/>
          </p:nvPr>
        </p:nvSpPr>
        <p:spPr/>
        <p:txBody>
          <a:bodyPr/>
          <a:lstStyle/>
          <a:p>
            <a:fld id="{D507A000-0813-4C03-91D4-C9D51C320392}" type="slidenum">
              <a:rPr lang="en-GB" smtClean="0"/>
              <a:t>‹#›</a:t>
            </a:fld>
            <a:endParaRPr lang="en-GB" dirty="0"/>
          </a:p>
        </p:txBody>
      </p:sp>
    </p:spTree>
    <p:extLst>
      <p:ext uri="{BB962C8B-B14F-4D97-AF65-F5344CB8AC3E}">
        <p14:creationId xmlns:p14="http://schemas.microsoft.com/office/powerpoint/2010/main" val="2154137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0E911-8595-F308-9A58-DF48248D557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D26C10D-193C-2E2F-6A03-CBC05E21455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36171BFE-8E81-297E-23FF-1B2BEBF4688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F57F8DEF-52CE-627E-A840-79F90853D238}"/>
              </a:ext>
            </a:extLst>
          </p:cNvPr>
          <p:cNvSpPr>
            <a:spLocks noGrp="1"/>
          </p:cNvSpPr>
          <p:nvPr>
            <p:ph type="dt" sz="half" idx="10"/>
          </p:nvPr>
        </p:nvSpPr>
        <p:spPr/>
        <p:txBody>
          <a:bodyPr/>
          <a:lstStyle/>
          <a:p>
            <a:fld id="{B60E7845-FA18-4DDB-A555-22C251E7141F}" type="datetimeFigureOut">
              <a:rPr lang="en-GB" smtClean="0"/>
              <a:t>04/03/2025</a:t>
            </a:fld>
            <a:endParaRPr lang="en-GB" dirty="0"/>
          </a:p>
        </p:txBody>
      </p:sp>
      <p:sp>
        <p:nvSpPr>
          <p:cNvPr id="6" name="Footer Placeholder 5">
            <a:extLst>
              <a:ext uri="{FF2B5EF4-FFF2-40B4-BE49-F238E27FC236}">
                <a16:creationId xmlns:a16="http://schemas.microsoft.com/office/drawing/2014/main" id="{4058A706-FF27-6BAE-3678-434FF3C275D7}"/>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E622ED84-2B00-41FD-D10A-B24D5A5A80C8}"/>
              </a:ext>
            </a:extLst>
          </p:cNvPr>
          <p:cNvSpPr>
            <a:spLocks noGrp="1"/>
          </p:cNvSpPr>
          <p:nvPr>
            <p:ph type="sldNum" sz="quarter" idx="12"/>
          </p:nvPr>
        </p:nvSpPr>
        <p:spPr/>
        <p:txBody>
          <a:bodyPr/>
          <a:lstStyle/>
          <a:p>
            <a:fld id="{D507A000-0813-4C03-91D4-C9D51C320392}" type="slidenum">
              <a:rPr lang="en-GB" smtClean="0"/>
              <a:t>‹#›</a:t>
            </a:fld>
            <a:endParaRPr lang="en-GB" dirty="0"/>
          </a:p>
        </p:txBody>
      </p:sp>
    </p:spTree>
    <p:extLst>
      <p:ext uri="{BB962C8B-B14F-4D97-AF65-F5344CB8AC3E}">
        <p14:creationId xmlns:p14="http://schemas.microsoft.com/office/powerpoint/2010/main" val="1368087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9573E-7C92-4823-CBEC-2BD3FFC6704D}"/>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6CF4C8FC-340F-7863-59D7-41B46AAD59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FB89B1-A6B0-C8F3-E847-E0D8E36774A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E5E885F7-1964-6A1C-1854-7C1FF81D0B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088A2CB-8532-0D75-2E55-D64162A0BAC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B5C7306B-01D0-4F2C-3097-5DCDED93B14B}"/>
              </a:ext>
            </a:extLst>
          </p:cNvPr>
          <p:cNvSpPr>
            <a:spLocks noGrp="1"/>
          </p:cNvSpPr>
          <p:nvPr>
            <p:ph type="dt" sz="half" idx="10"/>
          </p:nvPr>
        </p:nvSpPr>
        <p:spPr/>
        <p:txBody>
          <a:bodyPr/>
          <a:lstStyle/>
          <a:p>
            <a:fld id="{B60E7845-FA18-4DDB-A555-22C251E7141F}" type="datetimeFigureOut">
              <a:rPr lang="en-GB" smtClean="0"/>
              <a:t>04/03/2025</a:t>
            </a:fld>
            <a:endParaRPr lang="en-GB" dirty="0"/>
          </a:p>
        </p:txBody>
      </p:sp>
      <p:sp>
        <p:nvSpPr>
          <p:cNvPr id="8" name="Footer Placeholder 7">
            <a:extLst>
              <a:ext uri="{FF2B5EF4-FFF2-40B4-BE49-F238E27FC236}">
                <a16:creationId xmlns:a16="http://schemas.microsoft.com/office/drawing/2014/main" id="{FDF8777E-8BB7-897B-373D-1E8C7059650A}"/>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9C2EE59C-1DDD-B621-5048-21724BFE096B}"/>
              </a:ext>
            </a:extLst>
          </p:cNvPr>
          <p:cNvSpPr>
            <a:spLocks noGrp="1"/>
          </p:cNvSpPr>
          <p:nvPr>
            <p:ph type="sldNum" sz="quarter" idx="12"/>
          </p:nvPr>
        </p:nvSpPr>
        <p:spPr/>
        <p:txBody>
          <a:bodyPr/>
          <a:lstStyle/>
          <a:p>
            <a:fld id="{D507A000-0813-4C03-91D4-C9D51C320392}" type="slidenum">
              <a:rPr lang="en-GB" smtClean="0"/>
              <a:t>‹#›</a:t>
            </a:fld>
            <a:endParaRPr lang="en-GB" dirty="0"/>
          </a:p>
        </p:txBody>
      </p:sp>
    </p:spTree>
    <p:extLst>
      <p:ext uri="{BB962C8B-B14F-4D97-AF65-F5344CB8AC3E}">
        <p14:creationId xmlns:p14="http://schemas.microsoft.com/office/powerpoint/2010/main" val="988044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04270-AC97-A63F-5D57-7F0AC5AF564A}"/>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14E2D6D-B79E-42C7-9990-B3E08B73D5BC}"/>
              </a:ext>
            </a:extLst>
          </p:cNvPr>
          <p:cNvSpPr>
            <a:spLocks noGrp="1"/>
          </p:cNvSpPr>
          <p:nvPr>
            <p:ph type="dt" sz="half" idx="10"/>
          </p:nvPr>
        </p:nvSpPr>
        <p:spPr/>
        <p:txBody>
          <a:bodyPr/>
          <a:lstStyle/>
          <a:p>
            <a:fld id="{B60E7845-FA18-4DDB-A555-22C251E7141F}" type="datetimeFigureOut">
              <a:rPr lang="en-GB" smtClean="0"/>
              <a:t>04/03/2025</a:t>
            </a:fld>
            <a:endParaRPr lang="en-GB" dirty="0"/>
          </a:p>
        </p:txBody>
      </p:sp>
      <p:sp>
        <p:nvSpPr>
          <p:cNvPr id="4" name="Footer Placeholder 3">
            <a:extLst>
              <a:ext uri="{FF2B5EF4-FFF2-40B4-BE49-F238E27FC236}">
                <a16:creationId xmlns:a16="http://schemas.microsoft.com/office/drawing/2014/main" id="{9F923103-A622-C74D-3E59-F1648BBA18EE}"/>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478AAA66-A0C3-7733-4C1A-02D041E7E0BE}"/>
              </a:ext>
            </a:extLst>
          </p:cNvPr>
          <p:cNvSpPr>
            <a:spLocks noGrp="1"/>
          </p:cNvSpPr>
          <p:nvPr>
            <p:ph type="sldNum" sz="quarter" idx="12"/>
          </p:nvPr>
        </p:nvSpPr>
        <p:spPr/>
        <p:txBody>
          <a:bodyPr/>
          <a:lstStyle/>
          <a:p>
            <a:fld id="{D507A000-0813-4C03-91D4-C9D51C320392}" type="slidenum">
              <a:rPr lang="en-GB" smtClean="0"/>
              <a:t>‹#›</a:t>
            </a:fld>
            <a:endParaRPr lang="en-GB" dirty="0"/>
          </a:p>
        </p:txBody>
      </p:sp>
    </p:spTree>
    <p:extLst>
      <p:ext uri="{BB962C8B-B14F-4D97-AF65-F5344CB8AC3E}">
        <p14:creationId xmlns:p14="http://schemas.microsoft.com/office/powerpoint/2010/main" val="2732267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14A6BB-9E90-D9E2-62F8-C72DEAC30CB5}"/>
              </a:ext>
            </a:extLst>
          </p:cNvPr>
          <p:cNvSpPr>
            <a:spLocks noGrp="1"/>
          </p:cNvSpPr>
          <p:nvPr>
            <p:ph type="dt" sz="half" idx="10"/>
          </p:nvPr>
        </p:nvSpPr>
        <p:spPr/>
        <p:txBody>
          <a:bodyPr/>
          <a:lstStyle/>
          <a:p>
            <a:fld id="{B60E7845-FA18-4DDB-A555-22C251E7141F}" type="datetimeFigureOut">
              <a:rPr lang="en-GB" smtClean="0"/>
              <a:t>04/03/2025</a:t>
            </a:fld>
            <a:endParaRPr lang="en-GB" dirty="0"/>
          </a:p>
        </p:txBody>
      </p:sp>
      <p:sp>
        <p:nvSpPr>
          <p:cNvPr id="3" name="Footer Placeholder 2">
            <a:extLst>
              <a:ext uri="{FF2B5EF4-FFF2-40B4-BE49-F238E27FC236}">
                <a16:creationId xmlns:a16="http://schemas.microsoft.com/office/drawing/2014/main" id="{DF3D1E19-E480-7CF7-9798-F6A007EBB08E}"/>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C420054E-4400-B42A-6FFA-1D8970DA38A0}"/>
              </a:ext>
            </a:extLst>
          </p:cNvPr>
          <p:cNvSpPr>
            <a:spLocks noGrp="1"/>
          </p:cNvSpPr>
          <p:nvPr>
            <p:ph type="sldNum" sz="quarter" idx="12"/>
          </p:nvPr>
        </p:nvSpPr>
        <p:spPr/>
        <p:txBody>
          <a:bodyPr/>
          <a:lstStyle/>
          <a:p>
            <a:fld id="{D507A000-0813-4C03-91D4-C9D51C320392}" type="slidenum">
              <a:rPr lang="en-GB" smtClean="0"/>
              <a:t>‹#›</a:t>
            </a:fld>
            <a:endParaRPr lang="en-GB" dirty="0"/>
          </a:p>
        </p:txBody>
      </p:sp>
    </p:spTree>
    <p:extLst>
      <p:ext uri="{BB962C8B-B14F-4D97-AF65-F5344CB8AC3E}">
        <p14:creationId xmlns:p14="http://schemas.microsoft.com/office/powerpoint/2010/main" val="3881847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0E198-00DB-03AA-48B2-29B1D2C94F5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DDAA0AF1-6376-A790-874D-5BD1087C32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F6E19CF6-8395-7972-6DFC-F083F58FDA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62FDDCB-1814-AC8A-EBCF-E1A864804A28}"/>
              </a:ext>
            </a:extLst>
          </p:cNvPr>
          <p:cNvSpPr>
            <a:spLocks noGrp="1"/>
          </p:cNvSpPr>
          <p:nvPr>
            <p:ph type="dt" sz="half" idx="10"/>
          </p:nvPr>
        </p:nvSpPr>
        <p:spPr/>
        <p:txBody>
          <a:bodyPr/>
          <a:lstStyle/>
          <a:p>
            <a:fld id="{B60E7845-FA18-4DDB-A555-22C251E7141F}" type="datetimeFigureOut">
              <a:rPr lang="en-GB" smtClean="0"/>
              <a:t>04/03/2025</a:t>
            </a:fld>
            <a:endParaRPr lang="en-GB" dirty="0"/>
          </a:p>
        </p:txBody>
      </p:sp>
      <p:sp>
        <p:nvSpPr>
          <p:cNvPr id="6" name="Footer Placeholder 5">
            <a:extLst>
              <a:ext uri="{FF2B5EF4-FFF2-40B4-BE49-F238E27FC236}">
                <a16:creationId xmlns:a16="http://schemas.microsoft.com/office/drawing/2014/main" id="{A7749596-F754-04C8-B954-EC4F6CAAECE9}"/>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CCB46A0-8BAC-2262-1765-B186B666496E}"/>
              </a:ext>
            </a:extLst>
          </p:cNvPr>
          <p:cNvSpPr>
            <a:spLocks noGrp="1"/>
          </p:cNvSpPr>
          <p:nvPr>
            <p:ph type="sldNum" sz="quarter" idx="12"/>
          </p:nvPr>
        </p:nvSpPr>
        <p:spPr/>
        <p:txBody>
          <a:bodyPr/>
          <a:lstStyle/>
          <a:p>
            <a:fld id="{D507A000-0813-4C03-91D4-C9D51C320392}" type="slidenum">
              <a:rPr lang="en-GB" smtClean="0"/>
              <a:t>‹#›</a:t>
            </a:fld>
            <a:endParaRPr lang="en-GB" dirty="0"/>
          </a:p>
        </p:txBody>
      </p:sp>
    </p:spTree>
    <p:extLst>
      <p:ext uri="{BB962C8B-B14F-4D97-AF65-F5344CB8AC3E}">
        <p14:creationId xmlns:p14="http://schemas.microsoft.com/office/powerpoint/2010/main" val="406584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B8DDF-9421-FFC5-449F-9F048C87917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C0CA61DB-A870-7B3D-5512-2EC8E03E76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C9F7FC28-20FD-DB9C-4B3F-6E4222644F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F43A9C5-D907-0E23-1915-A6ADB9C05895}"/>
              </a:ext>
            </a:extLst>
          </p:cNvPr>
          <p:cNvSpPr>
            <a:spLocks noGrp="1"/>
          </p:cNvSpPr>
          <p:nvPr>
            <p:ph type="dt" sz="half" idx="10"/>
          </p:nvPr>
        </p:nvSpPr>
        <p:spPr/>
        <p:txBody>
          <a:bodyPr/>
          <a:lstStyle/>
          <a:p>
            <a:fld id="{B60E7845-FA18-4DDB-A555-22C251E7141F}" type="datetimeFigureOut">
              <a:rPr lang="en-GB" smtClean="0"/>
              <a:t>04/03/2025</a:t>
            </a:fld>
            <a:endParaRPr lang="en-GB" dirty="0"/>
          </a:p>
        </p:txBody>
      </p:sp>
      <p:sp>
        <p:nvSpPr>
          <p:cNvPr id="6" name="Footer Placeholder 5">
            <a:extLst>
              <a:ext uri="{FF2B5EF4-FFF2-40B4-BE49-F238E27FC236}">
                <a16:creationId xmlns:a16="http://schemas.microsoft.com/office/drawing/2014/main" id="{6166786D-D666-9757-FDE0-730027C0A476}"/>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5CCA7177-1C28-7CCB-B58A-2BBF5DAF3B52}"/>
              </a:ext>
            </a:extLst>
          </p:cNvPr>
          <p:cNvSpPr>
            <a:spLocks noGrp="1"/>
          </p:cNvSpPr>
          <p:nvPr>
            <p:ph type="sldNum" sz="quarter" idx="12"/>
          </p:nvPr>
        </p:nvSpPr>
        <p:spPr/>
        <p:txBody>
          <a:bodyPr/>
          <a:lstStyle/>
          <a:p>
            <a:fld id="{D507A000-0813-4C03-91D4-C9D51C320392}" type="slidenum">
              <a:rPr lang="en-GB" smtClean="0"/>
              <a:t>‹#›</a:t>
            </a:fld>
            <a:endParaRPr lang="en-GB" dirty="0"/>
          </a:p>
        </p:txBody>
      </p:sp>
    </p:spTree>
    <p:extLst>
      <p:ext uri="{BB962C8B-B14F-4D97-AF65-F5344CB8AC3E}">
        <p14:creationId xmlns:p14="http://schemas.microsoft.com/office/powerpoint/2010/main" val="109377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14F4-F2FD-4F83-0414-17C55C110D04}"/>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418C8C48-08C8-306B-B898-805CBFA831D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DF20F90-FC01-EFC4-E666-C36DE1A19B94}"/>
              </a:ext>
            </a:extLst>
          </p:cNvPr>
          <p:cNvSpPr>
            <a:spLocks noGrp="1"/>
          </p:cNvSpPr>
          <p:nvPr>
            <p:ph type="dt" sz="half" idx="10"/>
          </p:nvPr>
        </p:nvSpPr>
        <p:spPr/>
        <p:txBody>
          <a:bodyPr/>
          <a:lstStyle/>
          <a:p>
            <a:fld id="{B60E7845-FA18-4DDB-A555-22C251E7141F}" type="datetimeFigureOut">
              <a:rPr lang="en-GB" smtClean="0"/>
              <a:t>04/03/2025</a:t>
            </a:fld>
            <a:endParaRPr lang="en-GB" dirty="0"/>
          </a:p>
        </p:txBody>
      </p:sp>
      <p:sp>
        <p:nvSpPr>
          <p:cNvPr id="5" name="Footer Placeholder 4">
            <a:extLst>
              <a:ext uri="{FF2B5EF4-FFF2-40B4-BE49-F238E27FC236}">
                <a16:creationId xmlns:a16="http://schemas.microsoft.com/office/drawing/2014/main" id="{F25A8C77-FF66-2678-21C5-ED47942B366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72E3B97B-4FA9-9702-9D99-C74349496D46}"/>
              </a:ext>
            </a:extLst>
          </p:cNvPr>
          <p:cNvSpPr>
            <a:spLocks noGrp="1"/>
          </p:cNvSpPr>
          <p:nvPr>
            <p:ph type="sldNum" sz="quarter" idx="12"/>
          </p:nvPr>
        </p:nvSpPr>
        <p:spPr/>
        <p:txBody>
          <a:bodyPr/>
          <a:lstStyle/>
          <a:p>
            <a:fld id="{D507A000-0813-4C03-91D4-C9D51C320392}" type="slidenum">
              <a:rPr lang="en-GB" smtClean="0"/>
              <a:t>‹#›</a:t>
            </a:fld>
            <a:endParaRPr lang="en-GB" dirty="0"/>
          </a:p>
        </p:txBody>
      </p:sp>
    </p:spTree>
    <p:extLst>
      <p:ext uri="{BB962C8B-B14F-4D97-AF65-F5344CB8AC3E}">
        <p14:creationId xmlns:p14="http://schemas.microsoft.com/office/powerpoint/2010/main" val="3530714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FCEB69-1B26-D9A5-EA85-D87BD5EB3385}"/>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C8C686AB-5CAC-48DF-5CC5-B2009262FFD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CA3373D-CF0B-20CE-48F0-4DAA4BB74B4E}"/>
              </a:ext>
            </a:extLst>
          </p:cNvPr>
          <p:cNvSpPr>
            <a:spLocks noGrp="1"/>
          </p:cNvSpPr>
          <p:nvPr>
            <p:ph type="dt" sz="half" idx="10"/>
          </p:nvPr>
        </p:nvSpPr>
        <p:spPr/>
        <p:txBody>
          <a:bodyPr/>
          <a:lstStyle/>
          <a:p>
            <a:fld id="{B60E7845-FA18-4DDB-A555-22C251E7141F}" type="datetimeFigureOut">
              <a:rPr lang="en-GB" smtClean="0"/>
              <a:t>04/03/2025</a:t>
            </a:fld>
            <a:endParaRPr lang="en-GB" dirty="0"/>
          </a:p>
        </p:txBody>
      </p:sp>
      <p:sp>
        <p:nvSpPr>
          <p:cNvPr id="5" name="Footer Placeholder 4">
            <a:extLst>
              <a:ext uri="{FF2B5EF4-FFF2-40B4-BE49-F238E27FC236}">
                <a16:creationId xmlns:a16="http://schemas.microsoft.com/office/drawing/2014/main" id="{EA51F408-3F60-14A4-7F8F-E48AF633B2CC}"/>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EFEC64D-E229-4DA7-9E75-4206BB4B6B81}"/>
              </a:ext>
            </a:extLst>
          </p:cNvPr>
          <p:cNvSpPr>
            <a:spLocks noGrp="1"/>
          </p:cNvSpPr>
          <p:nvPr>
            <p:ph type="sldNum" sz="quarter" idx="12"/>
          </p:nvPr>
        </p:nvSpPr>
        <p:spPr/>
        <p:txBody>
          <a:bodyPr/>
          <a:lstStyle/>
          <a:p>
            <a:fld id="{D507A000-0813-4C03-91D4-C9D51C320392}" type="slidenum">
              <a:rPr lang="en-GB" smtClean="0"/>
              <a:t>‹#›</a:t>
            </a:fld>
            <a:endParaRPr lang="en-GB" dirty="0"/>
          </a:p>
        </p:txBody>
      </p:sp>
    </p:spTree>
    <p:extLst>
      <p:ext uri="{BB962C8B-B14F-4D97-AF65-F5344CB8AC3E}">
        <p14:creationId xmlns:p14="http://schemas.microsoft.com/office/powerpoint/2010/main" val="4160846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61EE11-0970-F3B5-6819-DEBB80E90C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897CCB8-3FFA-5E8E-22D7-0409C471E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414001D-80E6-033D-2ABD-693CBE46C9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0E7845-FA18-4DDB-A555-22C251E7141F}" type="datetimeFigureOut">
              <a:rPr lang="en-GB" smtClean="0"/>
              <a:t>04/03/2025</a:t>
            </a:fld>
            <a:endParaRPr lang="en-GB" dirty="0"/>
          </a:p>
        </p:txBody>
      </p:sp>
      <p:sp>
        <p:nvSpPr>
          <p:cNvPr id="5" name="Footer Placeholder 4">
            <a:extLst>
              <a:ext uri="{FF2B5EF4-FFF2-40B4-BE49-F238E27FC236}">
                <a16:creationId xmlns:a16="http://schemas.microsoft.com/office/drawing/2014/main" id="{F45634E2-B3B6-FBB0-3E73-AF06F40014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B9CDB718-F3FB-7618-9F58-695B4F0B43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07A000-0813-4C03-91D4-C9D51C320392}" type="slidenum">
              <a:rPr lang="en-GB" smtClean="0"/>
              <a:t>‹#›</a:t>
            </a:fld>
            <a:endParaRPr lang="en-GB" dirty="0"/>
          </a:p>
        </p:txBody>
      </p:sp>
    </p:spTree>
    <p:extLst>
      <p:ext uri="{BB962C8B-B14F-4D97-AF65-F5344CB8AC3E}">
        <p14:creationId xmlns:p14="http://schemas.microsoft.com/office/powerpoint/2010/main" val="8891784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hyperlink" Target="https://www.ucl.ac.uk/lifesciences-faculty/research/emmbrace-project"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hyperlink" Target="mailto:uclh.emmbrace.queries@nhs.net" TargetMode="External"/><Relationship Id="rId7"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1.svg"/><Relationship Id="rId11" Type="http://schemas.openxmlformats.org/officeDocument/2006/relationships/image" Target="../media/image36.sv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hyperlink" Target="mailto:uclh.ppie.noveltreat@nhs.net" TargetMode="External"/><Relationship Id="rId9"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Freeform: Shape 52">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F9FDC763-67A0-A71F-4FAA-DA7638C14747}"/>
              </a:ext>
            </a:extLst>
          </p:cNvPr>
          <p:cNvSpPr>
            <a:spLocks noGrp="1"/>
          </p:cNvSpPr>
          <p:nvPr>
            <p:ph type="ctrTitle"/>
          </p:nvPr>
        </p:nvSpPr>
        <p:spPr>
          <a:xfrm>
            <a:off x="692392" y="965647"/>
            <a:ext cx="10053763" cy="2928470"/>
          </a:xfrm>
        </p:spPr>
        <p:txBody>
          <a:bodyPr anchor="ctr">
            <a:normAutofit/>
          </a:bodyPr>
          <a:lstStyle/>
          <a:p>
            <a:pPr algn="l"/>
            <a:r>
              <a:rPr lang="en-GB" sz="4100" kern="0" dirty="0">
                <a:solidFill>
                  <a:srgbClr val="FFFFFF"/>
                </a:solidFill>
                <a:effectLst/>
                <a:latin typeface="Arial" panose="020B0604020202020204" pitchFamily="34" charset="0"/>
                <a:ea typeface="Times New Roman" panose="02020603050405020304" pitchFamily="18" charset="0"/>
              </a:rPr>
              <a:t>Equity in Multiple Myeloma Bispecific Research and Access (EMMBRAce)</a:t>
            </a:r>
            <a:br>
              <a:rPr lang="en-GB" sz="4100" kern="0" dirty="0">
                <a:solidFill>
                  <a:srgbClr val="FFFFFF"/>
                </a:solidFill>
                <a:effectLst/>
                <a:latin typeface="Arial" panose="020B0604020202020204" pitchFamily="34" charset="0"/>
                <a:ea typeface="Times New Roman" panose="02020603050405020304" pitchFamily="18" charset="0"/>
              </a:rPr>
            </a:br>
            <a:r>
              <a:rPr lang="en-GB" sz="4100" kern="0" dirty="0">
                <a:solidFill>
                  <a:srgbClr val="FFFFFF"/>
                </a:solidFill>
                <a:effectLst/>
                <a:latin typeface="Arial" panose="020B0604020202020204" pitchFamily="34" charset="0"/>
                <a:ea typeface="Times New Roman" panose="02020603050405020304" pitchFamily="18" charset="0"/>
              </a:rPr>
              <a:t>Bispecific Antibody Implementation Group</a:t>
            </a:r>
            <a:r>
              <a:rPr lang="en-GB" sz="4100" dirty="0">
                <a:solidFill>
                  <a:srgbClr val="FFFFFF"/>
                </a:solidFill>
                <a:effectLst/>
                <a:latin typeface="Arial" panose="020B0604020202020204" pitchFamily="34" charset="0"/>
                <a:ea typeface="Calibri" panose="020F0502020204030204" pitchFamily="34" charset="0"/>
              </a:rPr>
              <a:t> </a:t>
            </a:r>
            <a:endParaRPr lang="en-GB" sz="4100" dirty="0">
              <a:solidFill>
                <a:srgbClr val="FFFFFF"/>
              </a:solidFill>
            </a:endParaRPr>
          </a:p>
        </p:txBody>
      </p:sp>
      <p:sp>
        <p:nvSpPr>
          <p:cNvPr id="3" name="TextBox 2">
            <a:extLst>
              <a:ext uri="{FF2B5EF4-FFF2-40B4-BE49-F238E27FC236}">
                <a16:creationId xmlns:a16="http://schemas.microsoft.com/office/drawing/2014/main" id="{28E00D89-77F1-AB42-A816-2FA99943BA30}"/>
              </a:ext>
            </a:extLst>
          </p:cNvPr>
          <p:cNvSpPr txBox="1"/>
          <p:nvPr/>
        </p:nvSpPr>
        <p:spPr>
          <a:xfrm>
            <a:off x="541490" y="4572001"/>
            <a:ext cx="10204665" cy="1287532"/>
          </a:xfrm>
          <a:prstGeom prst="rect">
            <a:avLst/>
          </a:prstGeom>
          <a:noFill/>
        </p:spPr>
        <p:txBody>
          <a:bodyPr wrap="square" rtlCol="0">
            <a:spAutoFit/>
          </a:bodyPr>
          <a:lstStyle/>
          <a:p>
            <a:pPr>
              <a:lnSpc>
                <a:spcPct val="150000"/>
              </a:lnSpc>
            </a:pPr>
            <a:r>
              <a:rPr lang="en-GB" dirty="0">
                <a:latin typeface="Arial" panose="020B0604020202020204" pitchFamily="34" charset="0"/>
                <a:cs typeface="Arial" panose="020B0604020202020204" pitchFamily="34" charset="0"/>
              </a:rPr>
              <a:t>May Low, Senior Haematology Pharmacist</a:t>
            </a:r>
          </a:p>
          <a:p>
            <a:pPr>
              <a:lnSpc>
                <a:spcPct val="150000"/>
              </a:lnSpc>
            </a:pPr>
            <a:r>
              <a:rPr lang="en-GB" dirty="0">
                <a:latin typeface="Arial" panose="020B0604020202020204" pitchFamily="34" charset="0"/>
                <a:cs typeface="Arial" panose="020B0604020202020204" pitchFamily="34" charset="0"/>
              </a:rPr>
              <a:t>Dunsi Bolarinwa Senior Haematology Pharmacist</a:t>
            </a:r>
          </a:p>
          <a:p>
            <a:pPr>
              <a:lnSpc>
                <a:spcPct val="150000"/>
              </a:lnSpc>
            </a:pPr>
            <a:r>
              <a:rPr lang="en-GB" dirty="0">
                <a:latin typeface="Arial" panose="020B0604020202020204" pitchFamily="34" charset="0"/>
                <a:cs typeface="Arial" panose="020B0604020202020204" pitchFamily="34" charset="0"/>
              </a:rPr>
              <a:t>March 2025</a:t>
            </a:r>
          </a:p>
        </p:txBody>
      </p:sp>
      <p:pic>
        <p:nvPicPr>
          <p:cNvPr id="6" name="Picture 5">
            <a:extLst>
              <a:ext uri="{FF2B5EF4-FFF2-40B4-BE49-F238E27FC236}">
                <a16:creationId xmlns:a16="http://schemas.microsoft.com/office/drawing/2014/main" id="{E2941DE3-DB91-6C31-CEC1-D8D6E839B662}"/>
              </a:ext>
            </a:extLst>
          </p:cNvPr>
          <p:cNvPicPr>
            <a:picLocks noChangeAspect="1"/>
          </p:cNvPicPr>
          <p:nvPr/>
        </p:nvPicPr>
        <p:blipFill>
          <a:blip r:embed="rId2"/>
          <a:stretch>
            <a:fillRect/>
          </a:stretch>
        </p:blipFill>
        <p:spPr>
          <a:xfrm>
            <a:off x="8996081" y="-23120"/>
            <a:ext cx="3195916" cy="698432"/>
          </a:xfrm>
          <a:prstGeom prst="rect">
            <a:avLst/>
          </a:prstGeom>
        </p:spPr>
      </p:pic>
    </p:spTree>
    <p:extLst>
      <p:ext uri="{BB962C8B-B14F-4D97-AF65-F5344CB8AC3E}">
        <p14:creationId xmlns:p14="http://schemas.microsoft.com/office/powerpoint/2010/main" val="1383392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9F705DF-3351-4016-EC66-846900405813}"/>
              </a:ext>
            </a:extLst>
          </p:cNvPr>
          <p:cNvGraphicFramePr>
            <a:graphicFrameLocks noGrp="1"/>
          </p:cNvGraphicFramePr>
          <p:nvPr>
            <p:extLst>
              <p:ext uri="{D42A27DB-BD31-4B8C-83A1-F6EECF244321}">
                <p14:modId xmlns:p14="http://schemas.microsoft.com/office/powerpoint/2010/main" val="1966209546"/>
              </p:ext>
            </p:extLst>
          </p:nvPr>
        </p:nvGraphicFramePr>
        <p:xfrm>
          <a:off x="0" y="461758"/>
          <a:ext cx="12192000" cy="37084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239585230"/>
                    </a:ext>
                  </a:extLst>
                </a:gridCol>
                <a:gridCol w="1524000">
                  <a:extLst>
                    <a:ext uri="{9D8B030D-6E8A-4147-A177-3AD203B41FA5}">
                      <a16:colId xmlns:a16="http://schemas.microsoft.com/office/drawing/2014/main" val="240248646"/>
                    </a:ext>
                  </a:extLst>
                </a:gridCol>
                <a:gridCol w="1524000">
                  <a:extLst>
                    <a:ext uri="{9D8B030D-6E8A-4147-A177-3AD203B41FA5}">
                      <a16:colId xmlns:a16="http://schemas.microsoft.com/office/drawing/2014/main" val="3122187322"/>
                    </a:ext>
                  </a:extLst>
                </a:gridCol>
                <a:gridCol w="1524000">
                  <a:extLst>
                    <a:ext uri="{9D8B030D-6E8A-4147-A177-3AD203B41FA5}">
                      <a16:colId xmlns:a16="http://schemas.microsoft.com/office/drawing/2014/main" val="392996194"/>
                    </a:ext>
                  </a:extLst>
                </a:gridCol>
                <a:gridCol w="1524000">
                  <a:extLst>
                    <a:ext uri="{9D8B030D-6E8A-4147-A177-3AD203B41FA5}">
                      <a16:colId xmlns:a16="http://schemas.microsoft.com/office/drawing/2014/main" val="2656399199"/>
                    </a:ext>
                  </a:extLst>
                </a:gridCol>
                <a:gridCol w="1524000">
                  <a:extLst>
                    <a:ext uri="{9D8B030D-6E8A-4147-A177-3AD203B41FA5}">
                      <a16:colId xmlns:a16="http://schemas.microsoft.com/office/drawing/2014/main" val="2280427861"/>
                    </a:ext>
                  </a:extLst>
                </a:gridCol>
                <a:gridCol w="1524000">
                  <a:extLst>
                    <a:ext uri="{9D8B030D-6E8A-4147-A177-3AD203B41FA5}">
                      <a16:colId xmlns:a16="http://schemas.microsoft.com/office/drawing/2014/main" val="684015812"/>
                    </a:ext>
                  </a:extLst>
                </a:gridCol>
                <a:gridCol w="1524000">
                  <a:extLst>
                    <a:ext uri="{9D8B030D-6E8A-4147-A177-3AD203B41FA5}">
                      <a16:colId xmlns:a16="http://schemas.microsoft.com/office/drawing/2014/main" val="3663086126"/>
                    </a:ext>
                  </a:extLst>
                </a:gridCol>
              </a:tblGrid>
              <a:tr h="370840">
                <a:tc>
                  <a:txBody>
                    <a:bodyPr/>
                    <a:lstStyle/>
                    <a:p>
                      <a:pPr algn="ctr"/>
                      <a:r>
                        <a:rPr lang="en-GB" dirty="0">
                          <a:solidFill>
                            <a:schemeClr val="bg1"/>
                          </a:solidFill>
                        </a:rPr>
                        <a:t>Objectives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Members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Task Groups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Pathway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IVIG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PPIE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Training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Next Steps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2899737654"/>
                  </a:ext>
                </a:extLst>
              </a:tr>
            </a:tbl>
          </a:graphicData>
        </a:graphic>
      </p:graphicFrame>
      <p:graphicFrame>
        <p:nvGraphicFramePr>
          <p:cNvPr id="14" name="Diagram 13">
            <a:extLst>
              <a:ext uri="{FF2B5EF4-FFF2-40B4-BE49-F238E27FC236}">
                <a16:creationId xmlns:a16="http://schemas.microsoft.com/office/drawing/2014/main" id="{72DC4890-E1BC-4964-D2B4-7D78F81456A3}"/>
              </a:ext>
            </a:extLst>
          </p:cNvPr>
          <p:cNvGraphicFramePr/>
          <p:nvPr>
            <p:extLst>
              <p:ext uri="{D42A27DB-BD31-4B8C-83A1-F6EECF244321}">
                <p14:modId xmlns:p14="http://schemas.microsoft.com/office/powerpoint/2010/main" val="2286704314"/>
              </p:ext>
            </p:extLst>
          </p:nvPr>
        </p:nvGraphicFramePr>
        <p:xfrm>
          <a:off x="8801100" y="3801349"/>
          <a:ext cx="3157842" cy="2594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TextBox 15">
            <a:extLst>
              <a:ext uri="{FF2B5EF4-FFF2-40B4-BE49-F238E27FC236}">
                <a16:creationId xmlns:a16="http://schemas.microsoft.com/office/drawing/2014/main" id="{F0B0DA98-9E74-777A-A784-AA3BCD7DBB6E}"/>
              </a:ext>
            </a:extLst>
          </p:cNvPr>
          <p:cNvSpPr txBox="1"/>
          <p:nvPr/>
        </p:nvSpPr>
        <p:spPr>
          <a:xfrm>
            <a:off x="1043292" y="2752846"/>
            <a:ext cx="7300608" cy="2534027"/>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GB" sz="1800" kern="100" dirty="0">
                <a:effectLst/>
                <a:latin typeface="Arial" panose="020B0604020202020204" pitchFamily="34" charset="0"/>
                <a:ea typeface="Calibri" panose="020F0502020204030204" pitchFamily="34" charset="0"/>
                <a:cs typeface="Arial" panose="020B0604020202020204" pitchFamily="34" charset="0"/>
              </a:rPr>
              <a:t>Achieve through targeted quality improvement strategy </a:t>
            </a:r>
          </a:p>
          <a:p>
            <a:pPr marL="285750" indent="-285750">
              <a:lnSpc>
                <a:spcPct val="150000"/>
              </a:lnSpc>
              <a:buFont typeface="Arial" panose="020B0604020202020204" pitchFamily="34" charset="0"/>
              <a:buChar char="•"/>
            </a:pPr>
            <a:r>
              <a:rPr lang="en-GB" kern="100" dirty="0">
                <a:latin typeface="Arial" panose="020B0604020202020204" pitchFamily="34" charset="0"/>
                <a:ea typeface="Calibri" panose="020F0502020204030204" pitchFamily="34" charset="0"/>
                <a:cs typeface="Arial" panose="020B0604020202020204" pitchFamily="34" charset="0"/>
              </a:rPr>
              <a:t>Assess the effectiveness of a quality improvement programme focused on provider-related factors </a:t>
            </a:r>
          </a:p>
          <a:p>
            <a:pPr marL="285750" indent="-285750">
              <a:lnSpc>
                <a:spcPct val="150000"/>
              </a:lnSpc>
              <a:buFont typeface="Arial" panose="020B0604020202020204" pitchFamily="34" charset="0"/>
              <a:buChar char="•"/>
            </a:pPr>
            <a:r>
              <a:rPr lang="en-GB" sz="1800" kern="100" dirty="0">
                <a:effectLst/>
                <a:latin typeface="Arial" panose="020B0604020202020204" pitchFamily="34" charset="0"/>
                <a:ea typeface="Calibri" panose="020F0502020204030204" pitchFamily="34" charset="0"/>
                <a:cs typeface="Arial" panose="020B0604020202020204" pitchFamily="34" charset="0"/>
              </a:rPr>
              <a:t>Increase number of hospitals able to deliver bispecifics and </a:t>
            </a:r>
          </a:p>
          <a:p>
            <a:pPr marL="285750" indent="-285750">
              <a:lnSpc>
                <a:spcPct val="150000"/>
              </a:lnSpc>
              <a:buFont typeface="Arial" panose="020B0604020202020204" pitchFamily="34" charset="0"/>
              <a:buChar char="•"/>
            </a:pPr>
            <a:r>
              <a:rPr lang="en-GB" kern="100" dirty="0">
                <a:latin typeface="Arial" panose="020B0604020202020204" pitchFamily="34" charset="0"/>
                <a:ea typeface="Calibri" panose="020F0502020204030204" pitchFamily="34" charset="0"/>
                <a:cs typeface="Arial" panose="020B0604020202020204" pitchFamily="34" charset="0"/>
              </a:rPr>
              <a:t>Reduce </a:t>
            </a:r>
            <a:r>
              <a:rPr lang="en-GB" sz="1800" kern="100" dirty="0">
                <a:effectLst/>
                <a:latin typeface="Arial" panose="020B0604020202020204" pitchFamily="34" charset="0"/>
                <a:ea typeface="Calibri" panose="020F0502020204030204" pitchFamily="34" charset="0"/>
                <a:cs typeface="Arial" panose="020B0604020202020204" pitchFamily="34" charset="0"/>
              </a:rPr>
              <a:t>the implementation time for patients to receive these treatments. </a:t>
            </a:r>
          </a:p>
        </p:txBody>
      </p:sp>
      <p:sp>
        <p:nvSpPr>
          <p:cNvPr id="8" name="TextBox 7">
            <a:extLst>
              <a:ext uri="{FF2B5EF4-FFF2-40B4-BE49-F238E27FC236}">
                <a16:creationId xmlns:a16="http://schemas.microsoft.com/office/drawing/2014/main" id="{CBBF1A8E-4EC5-DE9E-F3DF-F9A447DEE3EB}"/>
              </a:ext>
            </a:extLst>
          </p:cNvPr>
          <p:cNvSpPr txBox="1"/>
          <p:nvPr/>
        </p:nvSpPr>
        <p:spPr>
          <a:xfrm>
            <a:off x="725792" y="1254113"/>
            <a:ext cx="10818508" cy="1077218"/>
          </a:xfrm>
          <a:prstGeom prst="rect">
            <a:avLst/>
          </a:prstGeom>
          <a:noFill/>
        </p:spPr>
        <p:txBody>
          <a:bodyPr wrap="square">
            <a:spAutoFit/>
          </a:bodyPr>
          <a:lstStyle/>
          <a:p>
            <a:pPr algn="ctr"/>
            <a:r>
              <a:rPr lang="en-GB" sz="3200" b="1" dirty="0">
                <a:solidFill>
                  <a:srgbClr val="00B050"/>
                </a:solidFill>
                <a:latin typeface="Arial" panose="020B0604020202020204" pitchFamily="34" charset="0"/>
                <a:cs typeface="Arial" panose="020B0604020202020204" pitchFamily="34" charset="0"/>
              </a:rPr>
              <a:t>Our overarching goal is to improve patient access to Bispecific antibodies(BsAbs)</a:t>
            </a:r>
          </a:p>
        </p:txBody>
      </p:sp>
    </p:spTree>
    <p:extLst>
      <p:ext uri="{BB962C8B-B14F-4D97-AF65-F5344CB8AC3E}">
        <p14:creationId xmlns:p14="http://schemas.microsoft.com/office/powerpoint/2010/main" val="1055585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9F705DF-3351-4016-EC66-846900405813}"/>
              </a:ext>
            </a:extLst>
          </p:cNvPr>
          <p:cNvGraphicFramePr>
            <a:graphicFrameLocks noGrp="1"/>
          </p:cNvGraphicFramePr>
          <p:nvPr>
            <p:extLst>
              <p:ext uri="{D42A27DB-BD31-4B8C-83A1-F6EECF244321}">
                <p14:modId xmlns:p14="http://schemas.microsoft.com/office/powerpoint/2010/main" val="816255785"/>
              </p:ext>
            </p:extLst>
          </p:nvPr>
        </p:nvGraphicFramePr>
        <p:xfrm>
          <a:off x="0" y="461758"/>
          <a:ext cx="12192000" cy="37084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239585230"/>
                    </a:ext>
                  </a:extLst>
                </a:gridCol>
                <a:gridCol w="1524000">
                  <a:extLst>
                    <a:ext uri="{9D8B030D-6E8A-4147-A177-3AD203B41FA5}">
                      <a16:colId xmlns:a16="http://schemas.microsoft.com/office/drawing/2014/main" val="240248646"/>
                    </a:ext>
                  </a:extLst>
                </a:gridCol>
                <a:gridCol w="1524000">
                  <a:extLst>
                    <a:ext uri="{9D8B030D-6E8A-4147-A177-3AD203B41FA5}">
                      <a16:colId xmlns:a16="http://schemas.microsoft.com/office/drawing/2014/main" val="3122187322"/>
                    </a:ext>
                  </a:extLst>
                </a:gridCol>
                <a:gridCol w="1524000">
                  <a:extLst>
                    <a:ext uri="{9D8B030D-6E8A-4147-A177-3AD203B41FA5}">
                      <a16:colId xmlns:a16="http://schemas.microsoft.com/office/drawing/2014/main" val="392996194"/>
                    </a:ext>
                  </a:extLst>
                </a:gridCol>
                <a:gridCol w="1524000">
                  <a:extLst>
                    <a:ext uri="{9D8B030D-6E8A-4147-A177-3AD203B41FA5}">
                      <a16:colId xmlns:a16="http://schemas.microsoft.com/office/drawing/2014/main" val="2656399199"/>
                    </a:ext>
                  </a:extLst>
                </a:gridCol>
                <a:gridCol w="1524000">
                  <a:extLst>
                    <a:ext uri="{9D8B030D-6E8A-4147-A177-3AD203B41FA5}">
                      <a16:colId xmlns:a16="http://schemas.microsoft.com/office/drawing/2014/main" val="2280427861"/>
                    </a:ext>
                  </a:extLst>
                </a:gridCol>
                <a:gridCol w="1524000">
                  <a:extLst>
                    <a:ext uri="{9D8B030D-6E8A-4147-A177-3AD203B41FA5}">
                      <a16:colId xmlns:a16="http://schemas.microsoft.com/office/drawing/2014/main" val="684015812"/>
                    </a:ext>
                  </a:extLst>
                </a:gridCol>
                <a:gridCol w="1524000">
                  <a:extLst>
                    <a:ext uri="{9D8B030D-6E8A-4147-A177-3AD203B41FA5}">
                      <a16:colId xmlns:a16="http://schemas.microsoft.com/office/drawing/2014/main" val="3663086126"/>
                    </a:ext>
                  </a:extLst>
                </a:gridCol>
              </a:tblGrid>
              <a:tr h="370840">
                <a:tc>
                  <a:txBody>
                    <a:bodyPr/>
                    <a:lstStyle/>
                    <a:p>
                      <a:pPr algn="ctr"/>
                      <a:r>
                        <a:rPr lang="en-GB" dirty="0"/>
                        <a:t>Objectives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Members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Task Groups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Pathway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IVIG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PPIE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Training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Next Steps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2899737654"/>
                  </a:ext>
                </a:extLst>
              </a:tr>
            </a:tbl>
          </a:graphicData>
        </a:graphic>
      </p:graphicFrame>
      <p:graphicFrame>
        <p:nvGraphicFramePr>
          <p:cNvPr id="7" name="Diagram 6">
            <a:extLst>
              <a:ext uri="{FF2B5EF4-FFF2-40B4-BE49-F238E27FC236}">
                <a16:creationId xmlns:a16="http://schemas.microsoft.com/office/drawing/2014/main" id="{BFC1026A-77CA-32AF-7EB4-956C7B2E7BEB}"/>
              </a:ext>
            </a:extLst>
          </p:cNvPr>
          <p:cNvGraphicFramePr/>
          <p:nvPr>
            <p:extLst>
              <p:ext uri="{D42A27DB-BD31-4B8C-83A1-F6EECF244321}">
                <p14:modId xmlns:p14="http://schemas.microsoft.com/office/powerpoint/2010/main" val="3784501209"/>
              </p:ext>
            </p:extLst>
          </p:nvPr>
        </p:nvGraphicFramePr>
        <p:xfrm>
          <a:off x="2578100" y="1066800"/>
          <a:ext cx="7552447" cy="55580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3068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9F705DF-3351-4016-EC66-846900405813}"/>
              </a:ext>
            </a:extLst>
          </p:cNvPr>
          <p:cNvGraphicFramePr>
            <a:graphicFrameLocks noGrp="1"/>
          </p:cNvGraphicFramePr>
          <p:nvPr>
            <p:extLst>
              <p:ext uri="{D42A27DB-BD31-4B8C-83A1-F6EECF244321}">
                <p14:modId xmlns:p14="http://schemas.microsoft.com/office/powerpoint/2010/main" val="669738646"/>
              </p:ext>
            </p:extLst>
          </p:nvPr>
        </p:nvGraphicFramePr>
        <p:xfrm>
          <a:off x="0" y="461758"/>
          <a:ext cx="12192003" cy="370840"/>
        </p:xfrm>
        <a:graphic>
          <a:graphicData uri="http://schemas.openxmlformats.org/drawingml/2006/table">
            <a:tbl>
              <a:tblPr firstRow="1" bandRow="1">
                <a:tableStyleId>{5C22544A-7EE6-4342-B048-85BDC9FD1C3A}</a:tableStyleId>
              </a:tblPr>
              <a:tblGrid>
                <a:gridCol w="1354667">
                  <a:extLst>
                    <a:ext uri="{9D8B030D-6E8A-4147-A177-3AD203B41FA5}">
                      <a16:colId xmlns:a16="http://schemas.microsoft.com/office/drawing/2014/main" val="1239585230"/>
                    </a:ext>
                  </a:extLst>
                </a:gridCol>
                <a:gridCol w="1354667">
                  <a:extLst>
                    <a:ext uri="{9D8B030D-6E8A-4147-A177-3AD203B41FA5}">
                      <a16:colId xmlns:a16="http://schemas.microsoft.com/office/drawing/2014/main" val="240248646"/>
                    </a:ext>
                  </a:extLst>
                </a:gridCol>
                <a:gridCol w="1354667">
                  <a:extLst>
                    <a:ext uri="{9D8B030D-6E8A-4147-A177-3AD203B41FA5}">
                      <a16:colId xmlns:a16="http://schemas.microsoft.com/office/drawing/2014/main" val="3122187322"/>
                    </a:ext>
                  </a:extLst>
                </a:gridCol>
                <a:gridCol w="1354667">
                  <a:extLst>
                    <a:ext uri="{9D8B030D-6E8A-4147-A177-3AD203B41FA5}">
                      <a16:colId xmlns:a16="http://schemas.microsoft.com/office/drawing/2014/main" val="392996194"/>
                    </a:ext>
                  </a:extLst>
                </a:gridCol>
                <a:gridCol w="1354667">
                  <a:extLst>
                    <a:ext uri="{9D8B030D-6E8A-4147-A177-3AD203B41FA5}">
                      <a16:colId xmlns:a16="http://schemas.microsoft.com/office/drawing/2014/main" val="2656399199"/>
                    </a:ext>
                  </a:extLst>
                </a:gridCol>
                <a:gridCol w="1354667">
                  <a:extLst>
                    <a:ext uri="{9D8B030D-6E8A-4147-A177-3AD203B41FA5}">
                      <a16:colId xmlns:a16="http://schemas.microsoft.com/office/drawing/2014/main" val="2280427861"/>
                    </a:ext>
                  </a:extLst>
                </a:gridCol>
                <a:gridCol w="1354667">
                  <a:extLst>
                    <a:ext uri="{9D8B030D-6E8A-4147-A177-3AD203B41FA5}">
                      <a16:colId xmlns:a16="http://schemas.microsoft.com/office/drawing/2014/main" val="684015812"/>
                    </a:ext>
                  </a:extLst>
                </a:gridCol>
                <a:gridCol w="1354667">
                  <a:extLst>
                    <a:ext uri="{9D8B030D-6E8A-4147-A177-3AD203B41FA5}">
                      <a16:colId xmlns:a16="http://schemas.microsoft.com/office/drawing/2014/main" val="3663086126"/>
                    </a:ext>
                  </a:extLst>
                </a:gridCol>
                <a:gridCol w="1354667">
                  <a:extLst>
                    <a:ext uri="{9D8B030D-6E8A-4147-A177-3AD203B41FA5}">
                      <a16:colId xmlns:a16="http://schemas.microsoft.com/office/drawing/2014/main" val="1323392453"/>
                    </a:ext>
                  </a:extLst>
                </a:gridCol>
              </a:tblGrid>
              <a:tr h="370840">
                <a:tc>
                  <a:txBody>
                    <a:bodyPr/>
                    <a:lstStyle/>
                    <a:p>
                      <a:pPr algn="ctr"/>
                      <a:r>
                        <a:rPr lang="en-GB" dirty="0">
                          <a:solidFill>
                            <a:schemeClr val="accent1">
                              <a:lumMod val="50000"/>
                            </a:schemeClr>
                          </a:solidFill>
                        </a:rPr>
                        <a:t>Objectives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t>Members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Task Groups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Pathway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IVIG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PPIE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Training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Next Steps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Summary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extLst>
                  <a:ext uri="{0D108BD9-81ED-4DB2-BD59-A6C34878D82A}">
                    <a16:rowId xmlns:a16="http://schemas.microsoft.com/office/drawing/2014/main" val="2899737654"/>
                  </a:ext>
                </a:extLst>
              </a:tr>
            </a:tbl>
          </a:graphicData>
        </a:graphic>
      </p:graphicFrame>
      <p:sp>
        <p:nvSpPr>
          <p:cNvPr id="4" name="TextBox 3">
            <a:extLst>
              <a:ext uri="{FF2B5EF4-FFF2-40B4-BE49-F238E27FC236}">
                <a16:creationId xmlns:a16="http://schemas.microsoft.com/office/drawing/2014/main" id="{D158CDD9-14F6-A630-C3CB-C8B2DC305E0D}"/>
              </a:ext>
            </a:extLst>
          </p:cNvPr>
          <p:cNvSpPr txBox="1"/>
          <p:nvPr/>
        </p:nvSpPr>
        <p:spPr>
          <a:xfrm>
            <a:off x="389614" y="1948381"/>
            <a:ext cx="3068996" cy="707886"/>
          </a:xfrm>
          <a:prstGeom prst="rect">
            <a:avLst/>
          </a:prstGeom>
          <a:noFill/>
          <a:ln>
            <a:solidFill>
              <a:schemeClr val="accent1">
                <a:lumMod val="40000"/>
                <a:lumOff val="60000"/>
              </a:schemeClr>
            </a:solidFill>
          </a:ln>
        </p:spPr>
        <p:txBody>
          <a:bodyPr wrap="square">
            <a:spAutoFit/>
          </a:bodyPr>
          <a:lstStyle/>
          <a:p>
            <a:r>
              <a:rPr lang="en-GB" sz="1000" b="1" dirty="0">
                <a:latin typeface="Arial" panose="020B0604020202020204" pitchFamily="34" charset="0"/>
                <a:cs typeface="Arial" panose="020B0604020202020204" pitchFamily="34" charset="0"/>
              </a:rPr>
              <a:t>Patient and Charity Group</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Antoinette Carr, Patient Representative</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Suzanne Stainer, Patient Representative</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Sandra Quinn, Myeloma UK</a:t>
            </a:r>
          </a:p>
        </p:txBody>
      </p:sp>
      <p:grpSp>
        <p:nvGrpSpPr>
          <p:cNvPr id="35" name="Group 34">
            <a:extLst>
              <a:ext uri="{FF2B5EF4-FFF2-40B4-BE49-F238E27FC236}">
                <a16:creationId xmlns:a16="http://schemas.microsoft.com/office/drawing/2014/main" id="{AFD15E6D-99F2-C673-0A80-E9A2630F0F13}"/>
              </a:ext>
            </a:extLst>
          </p:cNvPr>
          <p:cNvGrpSpPr/>
          <p:nvPr/>
        </p:nvGrpSpPr>
        <p:grpSpPr>
          <a:xfrm>
            <a:off x="4342445" y="863347"/>
            <a:ext cx="3862873" cy="5697132"/>
            <a:chOff x="3568599" y="998401"/>
            <a:chExt cx="3862873" cy="5697132"/>
          </a:xfrm>
        </p:grpSpPr>
        <p:sp>
          <p:nvSpPr>
            <p:cNvPr id="16" name="Oval 15">
              <a:extLst>
                <a:ext uri="{FF2B5EF4-FFF2-40B4-BE49-F238E27FC236}">
                  <a16:creationId xmlns:a16="http://schemas.microsoft.com/office/drawing/2014/main" id="{F0B6585A-A005-3A68-E093-4F61E4EBDC38}"/>
                </a:ext>
              </a:extLst>
            </p:cNvPr>
            <p:cNvSpPr/>
            <p:nvPr/>
          </p:nvSpPr>
          <p:spPr>
            <a:xfrm>
              <a:off x="5887848" y="4906900"/>
              <a:ext cx="70339" cy="70339"/>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4" name="Group 33">
              <a:extLst>
                <a:ext uri="{FF2B5EF4-FFF2-40B4-BE49-F238E27FC236}">
                  <a16:creationId xmlns:a16="http://schemas.microsoft.com/office/drawing/2014/main" id="{5573818E-C2CE-B4D8-72D6-CDCDCBF9FF63}"/>
                </a:ext>
              </a:extLst>
            </p:cNvPr>
            <p:cNvGrpSpPr/>
            <p:nvPr/>
          </p:nvGrpSpPr>
          <p:grpSpPr>
            <a:xfrm>
              <a:off x="3568599" y="998401"/>
              <a:ext cx="3862873" cy="5697132"/>
              <a:chOff x="5467738" y="943693"/>
              <a:chExt cx="3862873" cy="5697132"/>
            </a:xfrm>
          </p:grpSpPr>
          <p:pic>
            <p:nvPicPr>
              <p:cNvPr id="10" name="Picture 9" descr="A map of the united kingdom&#10;&#10;Description automatically generated">
                <a:extLst>
                  <a:ext uri="{FF2B5EF4-FFF2-40B4-BE49-F238E27FC236}">
                    <a16:creationId xmlns:a16="http://schemas.microsoft.com/office/drawing/2014/main" id="{02C770C2-6642-A283-46EE-944C903DF1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7738" y="943693"/>
                <a:ext cx="3862873" cy="5697132"/>
              </a:xfrm>
              <a:prstGeom prst="rect">
                <a:avLst/>
              </a:prstGeom>
            </p:spPr>
          </p:pic>
          <p:sp>
            <p:nvSpPr>
              <p:cNvPr id="11" name="Oval 10">
                <a:extLst>
                  <a:ext uri="{FF2B5EF4-FFF2-40B4-BE49-F238E27FC236}">
                    <a16:creationId xmlns:a16="http://schemas.microsoft.com/office/drawing/2014/main" id="{70E71BC6-0A33-B141-F619-38D44C634DA2}"/>
                  </a:ext>
                </a:extLst>
              </p:cNvPr>
              <p:cNvSpPr/>
              <p:nvPr/>
            </p:nvSpPr>
            <p:spPr>
              <a:xfrm>
                <a:off x="8589108" y="5611445"/>
                <a:ext cx="70339" cy="70339"/>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Oval 11">
                <a:extLst>
                  <a:ext uri="{FF2B5EF4-FFF2-40B4-BE49-F238E27FC236}">
                    <a16:creationId xmlns:a16="http://schemas.microsoft.com/office/drawing/2014/main" id="{C1A4ACFE-B63B-6087-5FD8-2C4B5281FE86}"/>
                  </a:ext>
                </a:extLst>
              </p:cNvPr>
              <p:cNvSpPr/>
              <p:nvPr/>
            </p:nvSpPr>
            <p:spPr>
              <a:xfrm>
                <a:off x="6735863" y="6287474"/>
                <a:ext cx="70339" cy="70339"/>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Oval 12">
                <a:extLst>
                  <a:ext uri="{FF2B5EF4-FFF2-40B4-BE49-F238E27FC236}">
                    <a16:creationId xmlns:a16="http://schemas.microsoft.com/office/drawing/2014/main" id="{A9B1A338-91D3-89A8-89C3-C1FC7FDB186D}"/>
                  </a:ext>
                </a:extLst>
              </p:cNvPr>
              <p:cNvSpPr/>
              <p:nvPr/>
            </p:nvSpPr>
            <p:spPr>
              <a:xfrm>
                <a:off x="7617526" y="5752121"/>
                <a:ext cx="70339" cy="70339"/>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Oval 13">
                <a:extLst>
                  <a:ext uri="{FF2B5EF4-FFF2-40B4-BE49-F238E27FC236}">
                    <a16:creationId xmlns:a16="http://schemas.microsoft.com/office/drawing/2014/main" id="{38C00C71-9314-E6D3-9D3D-746928658528}"/>
                  </a:ext>
                </a:extLst>
              </p:cNvPr>
              <p:cNvSpPr/>
              <p:nvPr/>
            </p:nvSpPr>
            <p:spPr>
              <a:xfrm>
                <a:off x="7328835" y="5541106"/>
                <a:ext cx="70339" cy="70339"/>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Oval 14">
                <a:extLst>
                  <a:ext uri="{FF2B5EF4-FFF2-40B4-BE49-F238E27FC236}">
                    <a16:creationId xmlns:a16="http://schemas.microsoft.com/office/drawing/2014/main" id="{0CEC0C7B-772F-B36D-2B8D-798FADEC0149}"/>
                  </a:ext>
                </a:extLst>
              </p:cNvPr>
              <p:cNvSpPr/>
              <p:nvPr/>
            </p:nvSpPr>
            <p:spPr>
              <a:xfrm>
                <a:off x="8035648" y="3808045"/>
                <a:ext cx="70339" cy="70339"/>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Oval 18">
                <a:extLst>
                  <a:ext uri="{FF2B5EF4-FFF2-40B4-BE49-F238E27FC236}">
                    <a16:creationId xmlns:a16="http://schemas.microsoft.com/office/drawing/2014/main" id="{3F14EA76-5579-C75D-49DE-2F2BC0AFFD26}"/>
                  </a:ext>
                </a:extLst>
              </p:cNvPr>
              <p:cNvSpPr/>
              <p:nvPr/>
            </p:nvSpPr>
            <p:spPr>
              <a:xfrm>
                <a:off x="7362090" y="3038228"/>
                <a:ext cx="70339" cy="70339"/>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Oval 21">
                <a:extLst>
                  <a:ext uri="{FF2B5EF4-FFF2-40B4-BE49-F238E27FC236}">
                    <a16:creationId xmlns:a16="http://schemas.microsoft.com/office/drawing/2014/main" id="{05327F90-35D5-50DB-CE97-CDB39429D839}"/>
                  </a:ext>
                </a:extLst>
              </p:cNvPr>
              <p:cNvSpPr/>
              <p:nvPr/>
            </p:nvSpPr>
            <p:spPr>
              <a:xfrm>
                <a:off x="7328835" y="5632259"/>
                <a:ext cx="70339" cy="70339"/>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Oval 22">
                <a:extLst>
                  <a:ext uri="{FF2B5EF4-FFF2-40B4-BE49-F238E27FC236}">
                    <a16:creationId xmlns:a16="http://schemas.microsoft.com/office/drawing/2014/main" id="{A451826F-524A-F82E-F256-4FC6AC1C21ED}"/>
                  </a:ext>
                </a:extLst>
              </p:cNvPr>
              <p:cNvSpPr/>
              <p:nvPr/>
            </p:nvSpPr>
            <p:spPr>
              <a:xfrm>
                <a:off x="6283569" y="3843215"/>
                <a:ext cx="70339" cy="70339"/>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Oval 23">
                <a:extLst>
                  <a:ext uri="{FF2B5EF4-FFF2-40B4-BE49-F238E27FC236}">
                    <a16:creationId xmlns:a16="http://schemas.microsoft.com/office/drawing/2014/main" id="{8FF2AE5E-C854-9A92-7E14-113F0AA8C860}"/>
                  </a:ext>
                </a:extLst>
              </p:cNvPr>
              <p:cNvSpPr/>
              <p:nvPr/>
            </p:nvSpPr>
            <p:spPr>
              <a:xfrm>
                <a:off x="7751154" y="4572394"/>
                <a:ext cx="70339" cy="70339"/>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Oval 26">
                <a:extLst>
                  <a:ext uri="{FF2B5EF4-FFF2-40B4-BE49-F238E27FC236}">
                    <a16:creationId xmlns:a16="http://schemas.microsoft.com/office/drawing/2014/main" id="{0C71E986-2B1A-AE28-95A6-3D3439A7CF15}"/>
                  </a:ext>
                </a:extLst>
              </p:cNvPr>
              <p:cNvSpPr/>
              <p:nvPr/>
            </p:nvSpPr>
            <p:spPr>
              <a:xfrm>
                <a:off x="6880208" y="5406291"/>
                <a:ext cx="70339" cy="70339"/>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Oval 29">
                <a:extLst>
                  <a:ext uri="{FF2B5EF4-FFF2-40B4-BE49-F238E27FC236}">
                    <a16:creationId xmlns:a16="http://schemas.microsoft.com/office/drawing/2014/main" id="{D3E30639-BADF-F8FE-3617-01353D7FBDCC}"/>
                  </a:ext>
                </a:extLst>
              </p:cNvPr>
              <p:cNvSpPr/>
              <p:nvPr/>
            </p:nvSpPr>
            <p:spPr>
              <a:xfrm>
                <a:off x="7809001" y="6082321"/>
                <a:ext cx="70339" cy="70339"/>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Oval 30">
                <a:extLst>
                  <a:ext uri="{FF2B5EF4-FFF2-40B4-BE49-F238E27FC236}">
                    <a16:creationId xmlns:a16="http://schemas.microsoft.com/office/drawing/2014/main" id="{00F80E26-76D4-6CC5-F05B-403948201397}"/>
                  </a:ext>
                </a:extLst>
              </p:cNvPr>
              <p:cNvSpPr/>
              <p:nvPr/>
            </p:nvSpPr>
            <p:spPr>
              <a:xfrm>
                <a:off x="8035648" y="4362936"/>
                <a:ext cx="70339" cy="70339"/>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Oval 31">
                <a:extLst>
                  <a:ext uri="{FF2B5EF4-FFF2-40B4-BE49-F238E27FC236}">
                    <a16:creationId xmlns:a16="http://schemas.microsoft.com/office/drawing/2014/main" id="{51E31C45-7C86-14C1-CFF3-D41A3A061FDD}"/>
                  </a:ext>
                </a:extLst>
              </p:cNvPr>
              <p:cNvSpPr/>
              <p:nvPr/>
            </p:nvSpPr>
            <p:spPr>
              <a:xfrm>
                <a:off x="7751818" y="4292597"/>
                <a:ext cx="70339" cy="70339"/>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Oval 32">
                <a:extLst>
                  <a:ext uri="{FF2B5EF4-FFF2-40B4-BE49-F238E27FC236}">
                    <a16:creationId xmlns:a16="http://schemas.microsoft.com/office/drawing/2014/main" id="{080F2244-C753-24C0-C4B1-EB2BABE2EDA0}"/>
                  </a:ext>
                </a:extLst>
              </p:cNvPr>
              <p:cNvSpPr/>
              <p:nvPr/>
            </p:nvSpPr>
            <p:spPr>
              <a:xfrm>
                <a:off x="8007814" y="5589272"/>
                <a:ext cx="70339" cy="70339"/>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sp>
        <p:nvSpPr>
          <p:cNvPr id="36" name="TextBox 35">
            <a:extLst>
              <a:ext uri="{FF2B5EF4-FFF2-40B4-BE49-F238E27FC236}">
                <a16:creationId xmlns:a16="http://schemas.microsoft.com/office/drawing/2014/main" id="{37D16CEA-B225-DC0F-29DC-1CE127861013}"/>
              </a:ext>
            </a:extLst>
          </p:cNvPr>
          <p:cNvSpPr txBox="1"/>
          <p:nvPr/>
        </p:nvSpPr>
        <p:spPr>
          <a:xfrm>
            <a:off x="8486881" y="4209233"/>
            <a:ext cx="3326594" cy="1323439"/>
          </a:xfrm>
          <a:prstGeom prst="rect">
            <a:avLst/>
          </a:prstGeom>
          <a:noFill/>
          <a:ln w="28575">
            <a:solidFill>
              <a:schemeClr val="accent2"/>
            </a:solidFill>
          </a:ln>
        </p:spPr>
        <p:txBody>
          <a:bodyPr wrap="square">
            <a:spAutoFit/>
          </a:bodyPr>
          <a:lstStyle/>
          <a:p>
            <a:r>
              <a:rPr lang="en-GB" sz="1000" b="1" dirty="0">
                <a:latin typeface="Arial" panose="020B0604020202020204" pitchFamily="34" charset="0"/>
                <a:cs typeface="Arial" panose="020B0604020202020204" pitchFamily="34" charset="0"/>
              </a:rPr>
              <a:t>University College London Hospital NHS Foundation Trust</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Rakesh Popat, Co-chair</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Pinkie Chambers, Co-chair</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May Low</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Dunsi Bolarinwa</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Chantelle Hughes</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Luke Steventon</a:t>
            </a:r>
          </a:p>
        </p:txBody>
      </p:sp>
      <p:sp>
        <p:nvSpPr>
          <p:cNvPr id="37" name="TextBox 36">
            <a:extLst>
              <a:ext uri="{FF2B5EF4-FFF2-40B4-BE49-F238E27FC236}">
                <a16:creationId xmlns:a16="http://schemas.microsoft.com/office/drawing/2014/main" id="{D7A5CFAE-BEEC-8134-09C7-3477BC8DE31F}"/>
              </a:ext>
            </a:extLst>
          </p:cNvPr>
          <p:cNvSpPr txBox="1"/>
          <p:nvPr/>
        </p:nvSpPr>
        <p:spPr>
          <a:xfrm>
            <a:off x="8162746" y="5808023"/>
            <a:ext cx="3449780" cy="400110"/>
          </a:xfrm>
          <a:prstGeom prst="rect">
            <a:avLst/>
          </a:prstGeom>
          <a:noFill/>
          <a:ln>
            <a:solidFill>
              <a:schemeClr val="accent1">
                <a:lumMod val="40000"/>
                <a:lumOff val="60000"/>
              </a:schemeClr>
            </a:solidFill>
          </a:ln>
        </p:spPr>
        <p:txBody>
          <a:bodyPr wrap="square">
            <a:spAutoFit/>
          </a:bodyPr>
          <a:lstStyle/>
          <a:p>
            <a:r>
              <a:rPr lang="en-GB" sz="1000" b="1" dirty="0">
                <a:latin typeface="Arial" panose="020B0604020202020204" pitchFamily="34" charset="0"/>
                <a:cs typeface="Arial" panose="020B0604020202020204" pitchFamily="34" charset="0"/>
              </a:rPr>
              <a:t>Great Western Hospitals NHS Foundation Trust</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Tiffany Chan</a:t>
            </a:r>
          </a:p>
        </p:txBody>
      </p:sp>
      <p:sp>
        <p:nvSpPr>
          <p:cNvPr id="38" name="TextBox 37">
            <a:extLst>
              <a:ext uri="{FF2B5EF4-FFF2-40B4-BE49-F238E27FC236}">
                <a16:creationId xmlns:a16="http://schemas.microsoft.com/office/drawing/2014/main" id="{31BB9518-E997-B9DC-D275-93BE63D03937}"/>
              </a:ext>
            </a:extLst>
          </p:cNvPr>
          <p:cNvSpPr txBox="1"/>
          <p:nvPr/>
        </p:nvSpPr>
        <p:spPr>
          <a:xfrm>
            <a:off x="235709" y="4074585"/>
            <a:ext cx="1552623" cy="1477328"/>
          </a:xfrm>
          <a:prstGeom prst="rect">
            <a:avLst/>
          </a:prstGeom>
          <a:noFill/>
          <a:ln>
            <a:solidFill>
              <a:schemeClr val="accent1">
                <a:lumMod val="40000"/>
                <a:lumOff val="60000"/>
              </a:schemeClr>
            </a:solidFill>
          </a:ln>
        </p:spPr>
        <p:txBody>
          <a:bodyPr wrap="square">
            <a:spAutoFit/>
          </a:bodyPr>
          <a:lstStyle/>
          <a:p>
            <a:r>
              <a:rPr lang="en-GB" sz="1000" b="1" dirty="0">
                <a:latin typeface="Arial" panose="020B0604020202020204" pitchFamily="34" charset="0"/>
                <a:cs typeface="Arial" panose="020B0604020202020204" pitchFamily="34" charset="0"/>
              </a:rPr>
              <a:t>University Hospitals Birmingham NHS Foundation Trust</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Adrian Shields</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Bhuvan Kishore</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Hayder Hussein</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Helen Parry</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Nicola Lawton</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Nicola Parry</a:t>
            </a:r>
          </a:p>
        </p:txBody>
      </p:sp>
      <p:sp>
        <p:nvSpPr>
          <p:cNvPr id="39" name="TextBox 38">
            <a:extLst>
              <a:ext uri="{FF2B5EF4-FFF2-40B4-BE49-F238E27FC236}">
                <a16:creationId xmlns:a16="http://schemas.microsoft.com/office/drawing/2014/main" id="{31DEFAC7-BF03-1B6A-7D30-91DF8290172A}"/>
              </a:ext>
            </a:extLst>
          </p:cNvPr>
          <p:cNvSpPr txBox="1"/>
          <p:nvPr/>
        </p:nvSpPr>
        <p:spPr>
          <a:xfrm>
            <a:off x="7632772" y="2613367"/>
            <a:ext cx="3748308" cy="861774"/>
          </a:xfrm>
          <a:prstGeom prst="rect">
            <a:avLst/>
          </a:prstGeom>
          <a:noFill/>
          <a:ln>
            <a:solidFill>
              <a:schemeClr val="accent1">
                <a:lumMod val="40000"/>
                <a:lumOff val="60000"/>
              </a:schemeClr>
            </a:solidFill>
          </a:ln>
        </p:spPr>
        <p:txBody>
          <a:bodyPr wrap="square">
            <a:spAutoFit/>
          </a:bodyPr>
          <a:lstStyle/>
          <a:p>
            <a:r>
              <a:rPr lang="en-GB" sz="1000" b="1" dirty="0">
                <a:latin typeface="Arial" panose="020B0604020202020204" pitchFamily="34" charset="0"/>
                <a:cs typeface="Arial" panose="020B0604020202020204" pitchFamily="34" charset="0"/>
              </a:rPr>
              <a:t>The Newcastle Upon Tyne Hospitals NHS Foundation Trust </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Jane Aston</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Jennifer Young</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Michelle Amos</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Sumantha Gabriel</a:t>
            </a:r>
          </a:p>
        </p:txBody>
      </p:sp>
      <p:sp>
        <p:nvSpPr>
          <p:cNvPr id="40" name="TextBox 39">
            <a:extLst>
              <a:ext uri="{FF2B5EF4-FFF2-40B4-BE49-F238E27FC236}">
                <a16:creationId xmlns:a16="http://schemas.microsoft.com/office/drawing/2014/main" id="{894D5B8B-D599-B543-6F4D-4D0F7EA59758}"/>
              </a:ext>
            </a:extLst>
          </p:cNvPr>
          <p:cNvSpPr txBox="1"/>
          <p:nvPr/>
        </p:nvSpPr>
        <p:spPr>
          <a:xfrm>
            <a:off x="7632772" y="3666621"/>
            <a:ext cx="2843741" cy="400110"/>
          </a:xfrm>
          <a:prstGeom prst="rect">
            <a:avLst/>
          </a:prstGeom>
          <a:noFill/>
          <a:ln>
            <a:solidFill>
              <a:schemeClr val="accent1">
                <a:lumMod val="40000"/>
                <a:lumOff val="60000"/>
              </a:schemeClr>
            </a:solidFill>
          </a:ln>
        </p:spPr>
        <p:txBody>
          <a:bodyPr wrap="square">
            <a:spAutoFit/>
          </a:bodyPr>
          <a:lstStyle/>
          <a:p>
            <a:r>
              <a:rPr lang="en-GB" sz="1000" b="1" dirty="0">
                <a:latin typeface="Arial" panose="020B0604020202020204" pitchFamily="34" charset="0"/>
                <a:cs typeface="Arial" panose="020B0604020202020204" pitchFamily="34" charset="0"/>
              </a:rPr>
              <a:t>Nottingham University Hospitals NHS Trust</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Sarah Henshaw</a:t>
            </a:r>
          </a:p>
        </p:txBody>
      </p:sp>
      <p:sp>
        <p:nvSpPr>
          <p:cNvPr id="41" name="TextBox 40">
            <a:extLst>
              <a:ext uri="{FF2B5EF4-FFF2-40B4-BE49-F238E27FC236}">
                <a16:creationId xmlns:a16="http://schemas.microsoft.com/office/drawing/2014/main" id="{A2E0FBF9-A25D-50B7-81CC-A790DA7E349B}"/>
              </a:ext>
            </a:extLst>
          </p:cNvPr>
          <p:cNvSpPr txBox="1"/>
          <p:nvPr/>
        </p:nvSpPr>
        <p:spPr>
          <a:xfrm>
            <a:off x="6917690" y="1983055"/>
            <a:ext cx="3456735" cy="400110"/>
          </a:xfrm>
          <a:prstGeom prst="rect">
            <a:avLst/>
          </a:prstGeom>
          <a:noFill/>
          <a:ln>
            <a:solidFill>
              <a:schemeClr val="accent1">
                <a:lumMod val="40000"/>
                <a:lumOff val="60000"/>
              </a:schemeClr>
            </a:solidFill>
          </a:ln>
        </p:spPr>
        <p:txBody>
          <a:bodyPr wrap="square">
            <a:spAutoFit/>
          </a:bodyPr>
          <a:lstStyle/>
          <a:p>
            <a:r>
              <a:rPr lang="en-GB" sz="1000" b="1" dirty="0">
                <a:latin typeface="Arial" panose="020B0604020202020204" pitchFamily="34" charset="0"/>
                <a:cs typeface="Arial" panose="020B0604020202020204" pitchFamily="34" charset="0"/>
              </a:rPr>
              <a:t>The Northern Care Alliance NHS Foundation Trust</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Satarupa Choudhuri</a:t>
            </a:r>
          </a:p>
        </p:txBody>
      </p:sp>
      <p:sp>
        <p:nvSpPr>
          <p:cNvPr id="42" name="TextBox 41">
            <a:extLst>
              <a:ext uri="{FF2B5EF4-FFF2-40B4-BE49-F238E27FC236}">
                <a16:creationId xmlns:a16="http://schemas.microsoft.com/office/drawing/2014/main" id="{750B7E6E-708B-465E-D02A-FEF4E51F8C36}"/>
              </a:ext>
            </a:extLst>
          </p:cNvPr>
          <p:cNvSpPr txBox="1"/>
          <p:nvPr/>
        </p:nvSpPr>
        <p:spPr>
          <a:xfrm>
            <a:off x="6546818" y="6278555"/>
            <a:ext cx="3702414" cy="400110"/>
          </a:xfrm>
          <a:prstGeom prst="rect">
            <a:avLst/>
          </a:prstGeom>
          <a:noFill/>
          <a:ln>
            <a:solidFill>
              <a:schemeClr val="accent1">
                <a:lumMod val="40000"/>
                <a:lumOff val="60000"/>
              </a:schemeClr>
            </a:solidFill>
          </a:ln>
        </p:spPr>
        <p:txBody>
          <a:bodyPr wrap="square">
            <a:spAutoFit/>
          </a:bodyPr>
          <a:lstStyle/>
          <a:p>
            <a:r>
              <a:rPr lang="en-GB" sz="1000" b="1" dirty="0">
                <a:latin typeface="Arial" panose="020B0604020202020204" pitchFamily="34" charset="0"/>
                <a:cs typeface="Arial" panose="020B0604020202020204" pitchFamily="34" charset="0"/>
              </a:rPr>
              <a:t>University Hospitals Dorset NHS Foundation Trust</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Rachel Hall</a:t>
            </a:r>
          </a:p>
        </p:txBody>
      </p:sp>
      <p:sp>
        <p:nvSpPr>
          <p:cNvPr id="43" name="TextBox 42">
            <a:extLst>
              <a:ext uri="{FF2B5EF4-FFF2-40B4-BE49-F238E27FC236}">
                <a16:creationId xmlns:a16="http://schemas.microsoft.com/office/drawing/2014/main" id="{19A687A6-3498-4667-88CA-E6D0C821BF0D}"/>
              </a:ext>
            </a:extLst>
          </p:cNvPr>
          <p:cNvSpPr txBox="1"/>
          <p:nvPr/>
        </p:nvSpPr>
        <p:spPr>
          <a:xfrm>
            <a:off x="2182741" y="6201686"/>
            <a:ext cx="2650759" cy="400110"/>
          </a:xfrm>
          <a:prstGeom prst="rect">
            <a:avLst/>
          </a:prstGeom>
          <a:noFill/>
          <a:ln>
            <a:solidFill>
              <a:schemeClr val="accent1">
                <a:lumMod val="40000"/>
                <a:lumOff val="60000"/>
              </a:schemeClr>
            </a:solidFill>
          </a:ln>
        </p:spPr>
        <p:txBody>
          <a:bodyPr wrap="square">
            <a:spAutoFit/>
          </a:bodyPr>
          <a:lstStyle/>
          <a:p>
            <a:r>
              <a:rPr lang="en-GB" sz="1000" b="1" dirty="0">
                <a:latin typeface="Arial" panose="020B0604020202020204" pitchFamily="34" charset="0"/>
                <a:cs typeface="Arial" panose="020B0604020202020204" pitchFamily="34" charset="0"/>
              </a:rPr>
              <a:t>Royal Cornwall Hospitals NHS Trust</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Adam Forbes</a:t>
            </a:r>
          </a:p>
        </p:txBody>
      </p:sp>
      <p:sp>
        <p:nvSpPr>
          <p:cNvPr id="44" name="TextBox 43">
            <a:extLst>
              <a:ext uri="{FF2B5EF4-FFF2-40B4-BE49-F238E27FC236}">
                <a16:creationId xmlns:a16="http://schemas.microsoft.com/office/drawing/2014/main" id="{0A589100-8FB1-A2AA-2BE7-45CDE74D6062}"/>
              </a:ext>
            </a:extLst>
          </p:cNvPr>
          <p:cNvSpPr txBox="1"/>
          <p:nvPr/>
        </p:nvSpPr>
        <p:spPr>
          <a:xfrm>
            <a:off x="1527174" y="5693681"/>
            <a:ext cx="3862873" cy="400110"/>
          </a:xfrm>
          <a:prstGeom prst="rect">
            <a:avLst/>
          </a:prstGeom>
          <a:noFill/>
          <a:ln>
            <a:solidFill>
              <a:schemeClr val="accent1">
                <a:lumMod val="40000"/>
                <a:lumOff val="60000"/>
              </a:schemeClr>
            </a:solidFill>
          </a:ln>
        </p:spPr>
        <p:txBody>
          <a:bodyPr wrap="square">
            <a:spAutoFit/>
          </a:bodyPr>
          <a:lstStyle/>
          <a:p>
            <a:r>
              <a:rPr lang="en-GB" sz="1000" b="1" dirty="0">
                <a:latin typeface="Arial" panose="020B0604020202020204" pitchFamily="34" charset="0"/>
                <a:cs typeface="Arial" panose="020B0604020202020204" pitchFamily="34" charset="0"/>
              </a:rPr>
              <a:t>University Hospitals Bristol &amp; Weston NHS Foundation Trust </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Andrea Preston</a:t>
            </a:r>
          </a:p>
        </p:txBody>
      </p:sp>
      <p:sp>
        <p:nvSpPr>
          <p:cNvPr id="46" name="TextBox 45">
            <a:extLst>
              <a:ext uri="{FF2B5EF4-FFF2-40B4-BE49-F238E27FC236}">
                <a16:creationId xmlns:a16="http://schemas.microsoft.com/office/drawing/2014/main" id="{5AAA3D65-3FDA-DC78-9A72-4B07475EF061}"/>
              </a:ext>
            </a:extLst>
          </p:cNvPr>
          <p:cNvSpPr txBox="1"/>
          <p:nvPr/>
        </p:nvSpPr>
        <p:spPr>
          <a:xfrm>
            <a:off x="3287638" y="2804525"/>
            <a:ext cx="1483234" cy="415498"/>
          </a:xfrm>
          <a:prstGeom prst="rect">
            <a:avLst/>
          </a:prstGeom>
          <a:noFill/>
          <a:ln>
            <a:solidFill>
              <a:schemeClr val="accent1">
                <a:lumMod val="40000"/>
                <a:lumOff val="60000"/>
              </a:schemeClr>
            </a:solidFill>
          </a:ln>
        </p:spPr>
        <p:txBody>
          <a:bodyPr wrap="square">
            <a:spAutoFit/>
          </a:bodyPr>
          <a:lstStyle/>
          <a:p>
            <a:r>
              <a:rPr lang="en-GB" sz="1000" b="1" dirty="0">
                <a:latin typeface="Arial" panose="020B0604020202020204" pitchFamily="34" charset="0"/>
                <a:cs typeface="Arial" panose="020B0604020202020204" pitchFamily="34" charset="0"/>
              </a:rPr>
              <a:t>Belfast City Hospital</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Jackie Quinn</a:t>
            </a:r>
          </a:p>
        </p:txBody>
      </p:sp>
      <p:sp>
        <p:nvSpPr>
          <p:cNvPr id="47" name="TextBox 46">
            <a:extLst>
              <a:ext uri="{FF2B5EF4-FFF2-40B4-BE49-F238E27FC236}">
                <a16:creationId xmlns:a16="http://schemas.microsoft.com/office/drawing/2014/main" id="{5142A932-67BE-B2C8-6BFB-88F40ADC0D20}"/>
              </a:ext>
            </a:extLst>
          </p:cNvPr>
          <p:cNvSpPr txBox="1"/>
          <p:nvPr/>
        </p:nvSpPr>
        <p:spPr>
          <a:xfrm>
            <a:off x="6718877" y="1204029"/>
            <a:ext cx="2289257" cy="553998"/>
          </a:xfrm>
          <a:prstGeom prst="rect">
            <a:avLst/>
          </a:prstGeom>
          <a:noFill/>
          <a:ln>
            <a:solidFill>
              <a:schemeClr val="accent1">
                <a:lumMod val="40000"/>
                <a:lumOff val="60000"/>
              </a:schemeClr>
            </a:solidFill>
          </a:ln>
        </p:spPr>
        <p:txBody>
          <a:bodyPr wrap="square">
            <a:spAutoFit/>
          </a:bodyPr>
          <a:lstStyle/>
          <a:p>
            <a:r>
              <a:rPr lang="en-GB" sz="1000" b="1" dirty="0">
                <a:latin typeface="Arial" panose="020B0604020202020204" pitchFamily="34" charset="0"/>
                <a:cs typeface="Arial" panose="020B0604020202020204" pitchFamily="34" charset="0"/>
              </a:rPr>
              <a:t>NHS Lothian Scotland</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Neil Storrar</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Lesley Symington</a:t>
            </a:r>
          </a:p>
        </p:txBody>
      </p:sp>
      <p:sp>
        <p:nvSpPr>
          <p:cNvPr id="48" name="TextBox 47">
            <a:extLst>
              <a:ext uri="{FF2B5EF4-FFF2-40B4-BE49-F238E27FC236}">
                <a16:creationId xmlns:a16="http://schemas.microsoft.com/office/drawing/2014/main" id="{755695AC-E742-88DC-EBCA-7B01FFCE183F}"/>
              </a:ext>
            </a:extLst>
          </p:cNvPr>
          <p:cNvSpPr txBox="1"/>
          <p:nvPr/>
        </p:nvSpPr>
        <p:spPr>
          <a:xfrm>
            <a:off x="2634506" y="4209233"/>
            <a:ext cx="2626845" cy="400110"/>
          </a:xfrm>
          <a:prstGeom prst="rect">
            <a:avLst/>
          </a:prstGeom>
          <a:noFill/>
          <a:ln>
            <a:solidFill>
              <a:schemeClr val="accent1">
                <a:lumMod val="40000"/>
                <a:lumOff val="60000"/>
              </a:schemeClr>
            </a:solidFill>
          </a:ln>
        </p:spPr>
        <p:txBody>
          <a:bodyPr wrap="square">
            <a:spAutoFit/>
          </a:bodyPr>
          <a:lstStyle/>
          <a:p>
            <a:r>
              <a:rPr lang="en-GB" sz="1000" b="1" dirty="0">
                <a:latin typeface="Arial" panose="020B0604020202020204" pitchFamily="34" charset="0"/>
                <a:cs typeface="Arial" panose="020B0604020202020204" pitchFamily="34" charset="0"/>
              </a:rPr>
              <a:t>Hywel Dda University Health Board </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Peter Baker</a:t>
            </a:r>
          </a:p>
        </p:txBody>
      </p:sp>
      <p:sp>
        <p:nvSpPr>
          <p:cNvPr id="49" name="TextBox 48">
            <a:extLst>
              <a:ext uri="{FF2B5EF4-FFF2-40B4-BE49-F238E27FC236}">
                <a16:creationId xmlns:a16="http://schemas.microsoft.com/office/drawing/2014/main" id="{64619654-CC51-9AF2-2A18-B45AC7EC21E3}"/>
              </a:ext>
            </a:extLst>
          </p:cNvPr>
          <p:cNvSpPr txBox="1"/>
          <p:nvPr/>
        </p:nvSpPr>
        <p:spPr>
          <a:xfrm>
            <a:off x="3744870" y="4717491"/>
            <a:ext cx="1620545" cy="553998"/>
          </a:xfrm>
          <a:prstGeom prst="rect">
            <a:avLst/>
          </a:prstGeom>
          <a:noFill/>
          <a:ln>
            <a:solidFill>
              <a:schemeClr val="accent1">
                <a:lumMod val="40000"/>
                <a:lumOff val="60000"/>
              </a:schemeClr>
            </a:solidFill>
          </a:ln>
        </p:spPr>
        <p:txBody>
          <a:bodyPr wrap="square">
            <a:spAutoFit/>
          </a:bodyPr>
          <a:lstStyle/>
          <a:p>
            <a:r>
              <a:rPr lang="en-GB" sz="1000" b="1" dirty="0">
                <a:latin typeface="Arial" panose="020B0604020202020204" pitchFamily="34" charset="0"/>
                <a:cs typeface="Arial" panose="020B0604020202020204" pitchFamily="34" charset="0"/>
              </a:rPr>
              <a:t>University Hospital of Wales </a:t>
            </a:r>
          </a:p>
          <a:p>
            <a:r>
              <a:rPr lang="en-GB" sz="1000" dirty="0">
                <a:latin typeface="Arial" panose="020B0604020202020204" pitchFamily="34" charset="0"/>
                <a:cs typeface="Arial" panose="020B0604020202020204" pitchFamily="34" charset="0"/>
              </a:rPr>
              <a:t>Ceri Bygrave</a:t>
            </a:r>
          </a:p>
        </p:txBody>
      </p:sp>
      <p:sp>
        <p:nvSpPr>
          <p:cNvPr id="50" name="TextBox 49">
            <a:extLst>
              <a:ext uri="{FF2B5EF4-FFF2-40B4-BE49-F238E27FC236}">
                <a16:creationId xmlns:a16="http://schemas.microsoft.com/office/drawing/2014/main" id="{B1DDA17C-D3DA-7192-8EBC-2FC2819140D8}"/>
              </a:ext>
            </a:extLst>
          </p:cNvPr>
          <p:cNvSpPr txBox="1"/>
          <p:nvPr/>
        </p:nvSpPr>
        <p:spPr>
          <a:xfrm>
            <a:off x="949321" y="3397928"/>
            <a:ext cx="3280773" cy="400110"/>
          </a:xfrm>
          <a:prstGeom prst="rect">
            <a:avLst/>
          </a:prstGeom>
          <a:noFill/>
          <a:ln>
            <a:solidFill>
              <a:schemeClr val="accent1">
                <a:lumMod val="40000"/>
                <a:lumOff val="60000"/>
              </a:schemeClr>
            </a:solidFill>
          </a:ln>
        </p:spPr>
        <p:txBody>
          <a:bodyPr wrap="square">
            <a:spAutoFit/>
          </a:bodyPr>
          <a:lstStyle/>
          <a:p>
            <a:r>
              <a:rPr lang="en-GB" sz="1000" b="1" dirty="0">
                <a:latin typeface="Arial" panose="020B0604020202020204" pitchFamily="34" charset="0"/>
                <a:cs typeface="Arial" panose="020B0604020202020204" pitchFamily="34" charset="0"/>
              </a:rPr>
              <a:t>University Hospitals of North Midlands NHS Trust</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Kamaraj Karunanithi</a:t>
            </a:r>
          </a:p>
        </p:txBody>
      </p:sp>
      <p:sp>
        <p:nvSpPr>
          <p:cNvPr id="45" name="TextBox 44">
            <a:extLst>
              <a:ext uri="{FF2B5EF4-FFF2-40B4-BE49-F238E27FC236}">
                <a16:creationId xmlns:a16="http://schemas.microsoft.com/office/drawing/2014/main" id="{8E460A63-1101-7BAF-033D-F4033064A0D6}"/>
              </a:ext>
            </a:extLst>
          </p:cNvPr>
          <p:cNvSpPr txBox="1"/>
          <p:nvPr/>
        </p:nvSpPr>
        <p:spPr>
          <a:xfrm>
            <a:off x="1884713" y="4717491"/>
            <a:ext cx="1786568" cy="707886"/>
          </a:xfrm>
          <a:prstGeom prst="rect">
            <a:avLst/>
          </a:prstGeom>
          <a:noFill/>
          <a:ln>
            <a:solidFill>
              <a:schemeClr val="accent1">
                <a:lumMod val="40000"/>
                <a:lumOff val="60000"/>
              </a:schemeClr>
            </a:solidFill>
          </a:ln>
        </p:spPr>
        <p:txBody>
          <a:bodyPr wrap="square">
            <a:spAutoFit/>
          </a:bodyPr>
          <a:lstStyle/>
          <a:p>
            <a:r>
              <a:rPr lang="en-GB" sz="1000" b="1" dirty="0">
                <a:latin typeface="Arial" panose="020B0604020202020204" pitchFamily="34" charset="0"/>
                <a:cs typeface="Arial" panose="020B0604020202020204" pitchFamily="34" charset="0"/>
              </a:rPr>
              <a:t>Cardiff and Vale University Health Board</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Emma Williams</a:t>
            </a:r>
          </a:p>
          <a:p>
            <a:pPr marL="171450" indent="-171450">
              <a:buFont typeface="Arial" panose="020B0604020202020204" pitchFamily="34" charset="0"/>
              <a:buChar char="•"/>
            </a:pPr>
            <a:r>
              <a:rPr lang="en-GB" sz="1000" dirty="0">
                <a:latin typeface="Arial" panose="020B0604020202020204" pitchFamily="34" charset="0"/>
                <a:cs typeface="Arial" panose="020B0604020202020204" pitchFamily="34" charset="0"/>
              </a:rPr>
              <a:t>Grant Mehrjou</a:t>
            </a:r>
          </a:p>
        </p:txBody>
      </p:sp>
    </p:spTree>
    <p:extLst>
      <p:ext uri="{BB962C8B-B14F-4D97-AF65-F5344CB8AC3E}">
        <p14:creationId xmlns:p14="http://schemas.microsoft.com/office/powerpoint/2010/main" val="4288692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9F705DF-3351-4016-EC66-846900405813}"/>
              </a:ext>
            </a:extLst>
          </p:cNvPr>
          <p:cNvGraphicFramePr>
            <a:graphicFrameLocks noGrp="1"/>
          </p:cNvGraphicFramePr>
          <p:nvPr>
            <p:extLst>
              <p:ext uri="{D42A27DB-BD31-4B8C-83A1-F6EECF244321}">
                <p14:modId xmlns:p14="http://schemas.microsoft.com/office/powerpoint/2010/main" val="1592871214"/>
              </p:ext>
            </p:extLst>
          </p:nvPr>
        </p:nvGraphicFramePr>
        <p:xfrm>
          <a:off x="0" y="461758"/>
          <a:ext cx="12192000" cy="37084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239585230"/>
                    </a:ext>
                  </a:extLst>
                </a:gridCol>
                <a:gridCol w="1524000">
                  <a:extLst>
                    <a:ext uri="{9D8B030D-6E8A-4147-A177-3AD203B41FA5}">
                      <a16:colId xmlns:a16="http://schemas.microsoft.com/office/drawing/2014/main" val="240248646"/>
                    </a:ext>
                  </a:extLst>
                </a:gridCol>
                <a:gridCol w="1524000">
                  <a:extLst>
                    <a:ext uri="{9D8B030D-6E8A-4147-A177-3AD203B41FA5}">
                      <a16:colId xmlns:a16="http://schemas.microsoft.com/office/drawing/2014/main" val="3122187322"/>
                    </a:ext>
                  </a:extLst>
                </a:gridCol>
                <a:gridCol w="1524000">
                  <a:extLst>
                    <a:ext uri="{9D8B030D-6E8A-4147-A177-3AD203B41FA5}">
                      <a16:colId xmlns:a16="http://schemas.microsoft.com/office/drawing/2014/main" val="392996194"/>
                    </a:ext>
                  </a:extLst>
                </a:gridCol>
                <a:gridCol w="1524000">
                  <a:extLst>
                    <a:ext uri="{9D8B030D-6E8A-4147-A177-3AD203B41FA5}">
                      <a16:colId xmlns:a16="http://schemas.microsoft.com/office/drawing/2014/main" val="2656399199"/>
                    </a:ext>
                  </a:extLst>
                </a:gridCol>
                <a:gridCol w="1524000">
                  <a:extLst>
                    <a:ext uri="{9D8B030D-6E8A-4147-A177-3AD203B41FA5}">
                      <a16:colId xmlns:a16="http://schemas.microsoft.com/office/drawing/2014/main" val="2280427861"/>
                    </a:ext>
                  </a:extLst>
                </a:gridCol>
                <a:gridCol w="1524000">
                  <a:extLst>
                    <a:ext uri="{9D8B030D-6E8A-4147-A177-3AD203B41FA5}">
                      <a16:colId xmlns:a16="http://schemas.microsoft.com/office/drawing/2014/main" val="684015812"/>
                    </a:ext>
                  </a:extLst>
                </a:gridCol>
                <a:gridCol w="1524000">
                  <a:extLst>
                    <a:ext uri="{9D8B030D-6E8A-4147-A177-3AD203B41FA5}">
                      <a16:colId xmlns:a16="http://schemas.microsoft.com/office/drawing/2014/main" val="3663086126"/>
                    </a:ext>
                  </a:extLst>
                </a:gridCol>
              </a:tblGrid>
              <a:tr h="370840">
                <a:tc>
                  <a:txBody>
                    <a:bodyPr/>
                    <a:lstStyle/>
                    <a:p>
                      <a:pPr algn="ctr"/>
                      <a:r>
                        <a:rPr lang="en-GB" dirty="0">
                          <a:solidFill>
                            <a:schemeClr val="accent1">
                              <a:lumMod val="50000"/>
                            </a:schemeClr>
                          </a:solidFill>
                        </a:rPr>
                        <a:t>Objectives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Members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t>Task Groups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Pathway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IVIG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PPIE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Training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Next Steps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extLst>
                  <a:ext uri="{0D108BD9-81ED-4DB2-BD59-A6C34878D82A}">
                    <a16:rowId xmlns:a16="http://schemas.microsoft.com/office/drawing/2014/main" val="2899737654"/>
                  </a:ext>
                </a:extLst>
              </a:tr>
            </a:tbl>
          </a:graphicData>
        </a:graphic>
      </p:graphicFrame>
      <p:cxnSp>
        <p:nvCxnSpPr>
          <p:cNvPr id="11" name="Straight Connector 10">
            <a:extLst>
              <a:ext uri="{FF2B5EF4-FFF2-40B4-BE49-F238E27FC236}">
                <a16:creationId xmlns:a16="http://schemas.microsoft.com/office/drawing/2014/main" id="{0E37BFA9-38A9-1AFD-9007-F1758A0D535D}"/>
              </a:ext>
            </a:extLst>
          </p:cNvPr>
          <p:cNvCxnSpPr/>
          <p:nvPr/>
        </p:nvCxnSpPr>
        <p:spPr>
          <a:xfrm>
            <a:off x="6368709" y="1586523"/>
            <a:ext cx="5497549" cy="0"/>
          </a:xfrm>
          <a:prstGeom prst="line">
            <a:avLst/>
          </a:prstGeom>
          <a:ln w="19050"/>
        </p:spPr>
        <p:style>
          <a:lnRef idx="1">
            <a:schemeClr val="accent5"/>
          </a:lnRef>
          <a:fillRef idx="0">
            <a:schemeClr val="accent5"/>
          </a:fillRef>
          <a:effectRef idx="0">
            <a:schemeClr val="accent5"/>
          </a:effectRef>
          <a:fontRef idx="minor">
            <a:schemeClr val="tx1"/>
          </a:fontRef>
        </p:style>
      </p:cxnSp>
      <p:cxnSp>
        <p:nvCxnSpPr>
          <p:cNvPr id="12" name="Straight Connector 11">
            <a:extLst>
              <a:ext uri="{FF2B5EF4-FFF2-40B4-BE49-F238E27FC236}">
                <a16:creationId xmlns:a16="http://schemas.microsoft.com/office/drawing/2014/main" id="{49B5D297-994A-FA2F-1092-04D277DF6DBE}"/>
              </a:ext>
            </a:extLst>
          </p:cNvPr>
          <p:cNvCxnSpPr>
            <a:cxnSpLocks/>
          </p:cNvCxnSpPr>
          <p:nvPr/>
        </p:nvCxnSpPr>
        <p:spPr>
          <a:xfrm>
            <a:off x="499834" y="4005384"/>
            <a:ext cx="5052705" cy="6148"/>
          </a:xfrm>
          <a:prstGeom prst="line">
            <a:avLst/>
          </a:prstGeom>
          <a:ln w="19050"/>
        </p:spPr>
        <p:style>
          <a:lnRef idx="2">
            <a:schemeClr val="accent2"/>
          </a:lnRef>
          <a:fillRef idx="0">
            <a:schemeClr val="accent2"/>
          </a:fillRef>
          <a:effectRef idx="1">
            <a:schemeClr val="accent2"/>
          </a:effectRef>
          <a:fontRef idx="minor">
            <a:schemeClr val="tx1"/>
          </a:fontRef>
        </p:style>
      </p:cxnSp>
      <p:cxnSp>
        <p:nvCxnSpPr>
          <p:cNvPr id="13" name="Straight Connector 12">
            <a:extLst>
              <a:ext uri="{FF2B5EF4-FFF2-40B4-BE49-F238E27FC236}">
                <a16:creationId xmlns:a16="http://schemas.microsoft.com/office/drawing/2014/main" id="{700DF59F-5FBC-D73A-8449-B81201B298E9}"/>
              </a:ext>
            </a:extLst>
          </p:cNvPr>
          <p:cNvCxnSpPr/>
          <p:nvPr/>
        </p:nvCxnSpPr>
        <p:spPr>
          <a:xfrm>
            <a:off x="6368709" y="4013199"/>
            <a:ext cx="5497549" cy="0"/>
          </a:xfrm>
          <a:prstGeom prst="line">
            <a:avLst/>
          </a:prstGeom>
          <a:ln w="19050">
            <a:solidFill>
              <a:srgbClr val="9F5FCF"/>
            </a:solidFill>
          </a:ln>
        </p:spPr>
        <p:style>
          <a:lnRef idx="1">
            <a:schemeClr val="accent6"/>
          </a:lnRef>
          <a:fillRef idx="0">
            <a:schemeClr val="accent6"/>
          </a:fillRef>
          <a:effectRef idx="0">
            <a:schemeClr val="accent6"/>
          </a:effectRef>
          <a:fontRef idx="minor">
            <a:schemeClr val="tx1"/>
          </a:fontRef>
        </p:style>
      </p:cxnSp>
      <p:sp>
        <p:nvSpPr>
          <p:cNvPr id="15" name="TextBox 14">
            <a:extLst>
              <a:ext uri="{FF2B5EF4-FFF2-40B4-BE49-F238E27FC236}">
                <a16:creationId xmlns:a16="http://schemas.microsoft.com/office/drawing/2014/main" id="{68DD310A-64A1-AB9F-2D15-4C85FB2E627A}"/>
              </a:ext>
            </a:extLst>
          </p:cNvPr>
          <p:cNvSpPr txBox="1"/>
          <p:nvPr/>
        </p:nvSpPr>
        <p:spPr>
          <a:xfrm>
            <a:off x="6368708" y="1251356"/>
            <a:ext cx="2625969" cy="338554"/>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Immunoglobulin</a:t>
            </a:r>
          </a:p>
        </p:txBody>
      </p:sp>
      <p:sp>
        <p:nvSpPr>
          <p:cNvPr id="16" name="TextBox 15">
            <a:extLst>
              <a:ext uri="{FF2B5EF4-FFF2-40B4-BE49-F238E27FC236}">
                <a16:creationId xmlns:a16="http://schemas.microsoft.com/office/drawing/2014/main" id="{DED0153C-5C15-3A15-6085-006AFC982AA9}"/>
              </a:ext>
            </a:extLst>
          </p:cNvPr>
          <p:cNvSpPr txBox="1"/>
          <p:nvPr/>
        </p:nvSpPr>
        <p:spPr>
          <a:xfrm>
            <a:off x="499834" y="3643867"/>
            <a:ext cx="3454751" cy="338554"/>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Patient and Public Involvement</a:t>
            </a:r>
          </a:p>
        </p:txBody>
      </p:sp>
      <p:sp>
        <p:nvSpPr>
          <p:cNvPr id="17" name="TextBox 16">
            <a:extLst>
              <a:ext uri="{FF2B5EF4-FFF2-40B4-BE49-F238E27FC236}">
                <a16:creationId xmlns:a16="http://schemas.microsoft.com/office/drawing/2014/main" id="{8CFA7178-6738-0205-8048-BAC64C7EB61E}"/>
              </a:ext>
            </a:extLst>
          </p:cNvPr>
          <p:cNvSpPr txBox="1"/>
          <p:nvPr/>
        </p:nvSpPr>
        <p:spPr>
          <a:xfrm>
            <a:off x="6368708" y="3642200"/>
            <a:ext cx="3454751" cy="338554"/>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Education and Training</a:t>
            </a:r>
          </a:p>
        </p:txBody>
      </p:sp>
      <p:sp>
        <p:nvSpPr>
          <p:cNvPr id="19" name="TextBox 18">
            <a:extLst>
              <a:ext uri="{FF2B5EF4-FFF2-40B4-BE49-F238E27FC236}">
                <a16:creationId xmlns:a16="http://schemas.microsoft.com/office/drawing/2014/main" id="{7E225A70-7F4C-EB3D-5CF2-509C7659EE6A}"/>
              </a:ext>
            </a:extLst>
          </p:cNvPr>
          <p:cNvSpPr txBox="1"/>
          <p:nvPr/>
        </p:nvSpPr>
        <p:spPr>
          <a:xfrm>
            <a:off x="6375432" y="1658835"/>
            <a:ext cx="5484102" cy="1846659"/>
          </a:xfrm>
          <a:prstGeom prst="rect">
            <a:avLst/>
          </a:prstGeom>
          <a:noFill/>
        </p:spPr>
        <p:txBody>
          <a:bodyPr wrap="square">
            <a:spAutoFit/>
          </a:bodyPr>
          <a:lstStyle/>
          <a:p>
            <a:r>
              <a:rPr lang="en-GB" sz="1600" dirty="0">
                <a:latin typeface="Arial" panose="020B0604020202020204" pitchFamily="34" charset="0"/>
                <a:cs typeface="Arial" panose="020B0604020202020204" pitchFamily="34" charset="0"/>
              </a:rPr>
              <a:t>To advise and plan a strategy to ensure that IVIG is accessible for patients receiving BsAbs. This could include:</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Understanding resource implications and develop strategies to overcome these e.g. SC use.</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Understand policy barriers and plan actions to overcome these.</a:t>
            </a:r>
          </a:p>
        </p:txBody>
      </p:sp>
      <p:grpSp>
        <p:nvGrpSpPr>
          <p:cNvPr id="26" name="Group 25">
            <a:extLst>
              <a:ext uri="{FF2B5EF4-FFF2-40B4-BE49-F238E27FC236}">
                <a16:creationId xmlns:a16="http://schemas.microsoft.com/office/drawing/2014/main" id="{00CB0618-1073-E104-0EB9-4B495293B346}"/>
              </a:ext>
            </a:extLst>
          </p:cNvPr>
          <p:cNvGrpSpPr/>
          <p:nvPr/>
        </p:nvGrpSpPr>
        <p:grpSpPr>
          <a:xfrm>
            <a:off x="499834" y="1240636"/>
            <a:ext cx="5150689" cy="2149579"/>
            <a:chOff x="499834" y="1240636"/>
            <a:chExt cx="5497549" cy="2149579"/>
          </a:xfrm>
        </p:grpSpPr>
        <p:cxnSp>
          <p:nvCxnSpPr>
            <p:cNvPr id="10" name="Straight Connector 9">
              <a:extLst>
                <a:ext uri="{FF2B5EF4-FFF2-40B4-BE49-F238E27FC236}">
                  <a16:creationId xmlns:a16="http://schemas.microsoft.com/office/drawing/2014/main" id="{DACDD3A3-D4BF-F3F0-62BD-ADB31ABE303A}"/>
                </a:ext>
              </a:extLst>
            </p:cNvPr>
            <p:cNvCxnSpPr/>
            <p:nvPr/>
          </p:nvCxnSpPr>
          <p:spPr>
            <a:xfrm>
              <a:off x="499834" y="1586523"/>
              <a:ext cx="5497549" cy="0"/>
            </a:xfrm>
            <a:prstGeom prst="line">
              <a:avLst/>
            </a:prstGeom>
            <a:ln w="12700">
              <a:solidFill>
                <a:srgbClr val="00B050"/>
              </a:solidFill>
            </a:ln>
          </p:spPr>
          <p:style>
            <a:lnRef idx="1">
              <a:schemeClr val="accent6"/>
            </a:lnRef>
            <a:fillRef idx="0">
              <a:schemeClr val="accent6"/>
            </a:fillRef>
            <a:effectRef idx="0">
              <a:schemeClr val="accent6"/>
            </a:effectRef>
            <a:fontRef idx="minor">
              <a:schemeClr val="tx1"/>
            </a:fontRef>
          </p:style>
        </p:cxnSp>
        <p:sp>
          <p:nvSpPr>
            <p:cNvPr id="14" name="TextBox 13">
              <a:extLst>
                <a:ext uri="{FF2B5EF4-FFF2-40B4-BE49-F238E27FC236}">
                  <a16:creationId xmlns:a16="http://schemas.microsoft.com/office/drawing/2014/main" id="{0AE01537-0323-CC69-2CA4-0DF0D05278F4}"/>
                </a:ext>
              </a:extLst>
            </p:cNvPr>
            <p:cNvSpPr txBox="1"/>
            <p:nvPr/>
          </p:nvSpPr>
          <p:spPr>
            <a:xfrm>
              <a:off x="499834" y="1240636"/>
              <a:ext cx="2625969" cy="338554"/>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Pathway Redesign</a:t>
              </a:r>
            </a:p>
          </p:txBody>
        </p:sp>
        <p:sp>
          <p:nvSpPr>
            <p:cNvPr id="21" name="TextBox 20">
              <a:extLst>
                <a:ext uri="{FF2B5EF4-FFF2-40B4-BE49-F238E27FC236}">
                  <a16:creationId xmlns:a16="http://schemas.microsoft.com/office/drawing/2014/main" id="{279363FA-81CB-B704-0C4E-61A4AC37284E}"/>
                </a:ext>
              </a:extLst>
            </p:cNvPr>
            <p:cNvSpPr txBox="1"/>
            <p:nvPr/>
          </p:nvSpPr>
          <p:spPr>
            <a:xfrm>
              <a:off x="499834" y="1633644"/>
              <a:ext cx="5392967" cy="1756571"/>
            </a:xfrm>
            <a:prstGeom prst="rect">
              <a:avLst/>
            </a:prstGeom>
            <a:noFill/>
          </p:spPr>
          <p:txBody>
            <a:bodyPr wrap="square">
              <a:spAutoFit/>
            </a:bodyPr>
            <a:lstStyle/>
            <a:p>
              <a:pPr>
                <a:lnSpc>
                  <a:spcPct val="107000"/>
                </a:lnSpc>
                <a:spcAft>
                  <a:spcPts val="800"/>
                </a:spcAft>
              </a:pPr>
              <a:r>
                <a:rPr lang="en-GB" sz="1600" kern="100" dirty="0">
                  <a:effectLst/>
                  <a:latin typeface="Arial" panose="020B0604020202020204" pitchFamily="34" charset="0"/>
                  <a:ea typeface="Calibri" panose="020F0502020204030204" pitchFamily="34" charset="0"/>
                  <a:cs typeface="Arial" panose="020B0604020202020204" pitchFamily="34" charset="0"/>
                </a:rPr>
                <a:t>To develop novel ways in which BsAbs can be adopted by a wide range of hospitals. This could include:</a:t>
              </a:r>
            </a:p>
            <a:p>
              <a:pPr marL="285750" lvl="0" indent="-285750" algn="just">
                <a:lnSpc>
                  <a:spcPct val="107000"/>
                </a:lnSpc>
                <a:buFont typeface="Arial" panose="020B0604020202020204" pitchFamily="34" charset="0"/>
                <a:buChar char="•"/>
              </a:pPr>
              <a:r>
                <a:rPr lang="en-GB" sz="1600" kern="100" dirty="0">
                  <a:effectLst/>
                  <a:latin typeface="Arial" panose="020B0604020202020204" pitchFamily="34" charset="0"/>
                  <a:ea typeface="Calibri" panose="020F0502020204030204" pitchFamily="34" charset="0"/>
                  <a:cs typeface="Arial" panose="020B0604020202020204" pitchFamily="34" charset="0"/>
                </a:rPr>
                <a:t>Developing shared care guidelines and policies</a:t>
              </a:r>
            </a:p>
            <a:p>
              <a:pPr marL="285750" lvl="0" indent="-285750" algn="just">
                <a:lnSpc>
                  <a:spcPct val="107000"/>
                </a:lnSpc>
                <a:buFont typeface="Arial" panose="020B0604020202020204" pitchFamily="34" charset="0"/>
                <a:buChar char="•"/>
              </a:pPr>
              <a:r>
                <a:rPr lang="en-GB" sz="1600" kern="100" dirty="0">
                  <a:effectLst/>
                  <a:latin typeface="Arial" panose="020B0604020202020204" pitchFamily="34" charset="0"/>
                  <a:ea typeface="Calibri" panose="020F0502020204030204" pitchFamily="34" charset="0"/>
                  <a:cs typeface="Arial" panose="020B0604020202020204" pitchFamily="34" charset="0"/>
                </a:rPr>
                <a:t>Guidance on nurse preparation</a:t>
              </a:r>
            </a:p>
            <a:p>
              <a:pPr marL="285750" lvl="0" indent="-285750" algn="just">
                <a:lnSpc>
                  <a:spcPct val="107000"/>
                </a:lnSpc>
                <a:spcAft>
                  <a:spcPts val="800"/>
                </a:spcAft>
                <a:buFont typeface="Arial" panose="020B0604020202020204" pitchFamily="34" charset="0"/>
                <a:buChar char="•"/>
              </a:pPr>
              <a:r>
                <a:rPr lang="en-GB" sz="1600" kern="100" dirty="0">
                  <a:effectLst/>
                  <a:latin typeface="Arial" panose="020B0604020202020204" pitchFamily="34" charset="0"/>
                  <a:ea typeface="Calibri" panose="020F0502020204030204" pitchFamily="34" charset="0"/>
                  <a:cs typeface="Arial" panose="020B0604020202020204" pitchFamily="34" charset="0"/>
                </a:rPr>
                <a:t>Development of an ambulatory care pathway</a:t>
              </a:r>
            </a:p>
          </p:txBody>
        </p:sp>
      </p:grpSp>
      <p:sp>
        <p:nvSpPr>
          <p:cNvPr id="23" name="TextBox 22">
            <a:extLst>
              <a:ext uri="{FF2B5EF4-FFF2-40B4-BE49-F238E27FC236}">
                <a16:creationId xmlns:a16="http://schemas.microsoft.com/office/drawing/2014/main" id="{C8C990A7-C95A-0104-FE80-9A21B2123AFE}"/>
              </a:ext>
            </a:extLst>
          </p:cNvPr>
          <p:cNvSpPr txBox="1"/>
          <p:nvPr/>
        </p:nvSpPr>
        <p:spPr>
          <a:xfrm>
            <a:off x="570523" y="4083899"/>
            <a:ext cx="5009662" cy="1500539"/>
          </a:xfrm>
          <a:prstGeom prst="rect">
            <a:avLst/>
          </a:prstGeom>
          <a:noFill/>
        </p:spPr>
        <p:txBody>
          <a:bodyPr wrap="square">
            <a:spAutoFit/>
          </a:bodyPr>
          <a:lstStyle/>
          <a:p>
            <a:pPr>
              <a:lnSpc>
                <a:spcPct val="107000"/>
              </a:lnSpc>
              <a:spcAft>
                <a:spcPts val="800"/>
              </a:spcAft>
            </a:pPr>
            <a:r>
              <a:rPr lang="en-GB" sz="1600" kern="100" dirty="0">
                <a:effectLst/>
                <a:latin typeface="Arial" panose="020B0604020202020204" pitchFamily="34" charset="0"/>
                <a:ea typeface="Calibri" panose="020F0502020204030204" pitchFamily="34" charset="0"/>
                <a:cs typeface="Arial" panose="020B0604020202020204" pitchFamily="34" charset="0"/>
              </a:rPr>
              <a:t>Work with patient groups to understand any hesitancy, particularly from minority backgrounds in relation to bispecifics. </a:t>
            </a:r>
          </a:p>
          <a:p>
            <a:pPr>
              <a:lnSpc>
                <a:spcPct val="107000"/>
              </a:lnSpc>
              <a:spcAft>
                <a:spcPts val="800"/>
              </a:spcAft>
            </a:pPr>
            <a:r>
              <a:rPr lang="en-GB" sz="1600" kern="100" dirty="0">
                <a:latin typeface="Arial" panose="020B0604020202020204" pitchFamily="34" charset="0"/>
                <a:ea typeface="Calibri" panose="020F0502020204030204" pitchFamily="34" charset="0"/>
                <a:cs typeface="Arial" panose="020B0604020202020204" pitchFamily="34" charset="0"/>
              </a:rPr>
              <a:t>Develop l</a:t>
            </a:r>
            <a:r>
              <a:rPr lang="en-GB" sz="1600" kern="100" dirty="0">
                <a:effectLst/>
                <a:latin typeface="Arial" panose="020B0604020202020204" pitchFamily="34" charset="0"/>
                <a:ea typeface="Calibri" panose="020F0502020204030204" pitchFamily="34" charset="0"/>
                <a:cs typeface="Arial" panose="020B0604020202020204" pitchFamily="34" charset="0"/>
              </a:rPr>
              <a:t>ay materials and infographics to support patients on BsAb treatments</a:t>
            </a:r>
          </a:p>
        </p:txBody>
      </p:sp>
      <p:sp>
        <p:nvSpPr>
          <p:cNvPr id="25" name="TextBox 24">
            <a:extLst>
              <a:ext uri="{FF2B5EF4-FFF2-40B4-BE49-F238E27FC236}">
                <a16:creationId xmlns:a16="http://schemas.microsoft.com/office/drawing/2014/main" id="{F1B9881B-6066-24F9-17C7-1FD3574F1FAF}"/>
              </a:ext>
            </a:extLst>
          </p:cNvPr>
          <p:cNvSpPr txBox="1"/>
          <p:nvPr/>
        </p:nvSpPr>
        <p:spPr>
          <a:xfrm>
            <a:off x="6480307" y="4106179"/>
            <a:ext cx="5281847" cy="830997"/>
          </a:xfrm>
          <a:prstGeom prst="rect">
            <a:avLst/>
          </a:prstGeom>
          <a:noFill/>
        </p:spPr>
        <p:txBody>
          <a:bodyPr wrap="square">
            <a:spAutoFit/>
          </a:bodyPr>
          <a:lstStyle/>
          <a:p>
            <a:r>
              <a:rPr lang="en-GB" sz="1600" dirty="0">
                <a:latin typeface="Arial" panose="020B0604020202020204" pitchFamily="34" charset="0"/>
                <a:ea typeface="Calibri" panose="020F0502020204030204" pitchFamily="34" charset="0"/>
                <a:cs typeface="Arial" panose="020B0604020202020204" pitchFamily="34" charset="0"/>
              </a:rPr>
              <a:t>T</a:t>
            </a:r>
            <a:r>
              <a:rPr lang="en-GB" sz="1600" dirty="0">
                <a:effectLst/>
                <a:latin typeface="Arial" panose="020B0604020202020204" pitchFamily="34" charset="0"/>
                <a:ea typeface="Calibri" panose="020F0502020204030204" pitchFamily="34" charset="0"/>
                <a:cs typeface="Arial" panose="020B0604020202020204" pitchFamily="34" charset="0"/>
              </a:rPr>
              <a:t>o understand the different health professionals that need to be trained and develop ways of delivering key education to relevant people</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6747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9F705DF-3351-4016-EC66-846900405813}"/>
              </a:ext>
            </a:extLst>
          </p:cNvPr>
          <p:cNvGraphicFramePr>
            <a:graphicFrameLocks noGrp="1"/>
          </p:cNvGraphicFramePr>
          <p:nvPr>
            <p:extLst>
              <p:ext uri="{D42A27DB-BD31-4B8C-83A1-F6EECF244321}">
                <p14:modId xmlns:p14="http://schemas.microsoft.com/office/powerpoint/2010/main" val="286850077"/>
              </p:ext>
            </p:extLst>
          </p:nvPr>
        </p:nvGraphicFramePr>
        <p:xfrm>
          <a:off x="0" y="461758"/>
          <a:ext cx="12192000" cy="37084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239585230"/>
                    </a:ext>
                  </a:extLst>
                </a:gridCol>
                <a:gridCol w="1524000">
                  <a:extLst>
                    <a:ext uri="{9D8B030D-6E8A-4147-A177-3AD203B41FA5}">
                      <a16:colId xmlns:a16="http://schemas.microsoft.com/office/drawing/2014/main" val="240248646"/>
                    </a:ext>
                  </a:extLst>
                </a:gridCol>
                <a:gridCol w="1524000">
                  <a:extLst>
                    <a:ext uri="{9D8B030D-6E8A-4147-A177-3AD203B41FA5}">
                      <a16:colId xmlns:a16="http://schemas.microsoft.com/office/drawing/2014/main" val="3122187322"/>
                    </a:ext>
                  </a:extLst>
                </a:gridCol>
                <a:gridCol w="1524000">
                  <a:extLst>
                    <a:ext uri="{9D8B030D-6E8A-4147-A177-3AD203B41FA5}">
                      <a16:colId xmlns:a16="http://schemas.microsoft.com/office/drawing/2014/main" val="392996194"/>
                    </a:ext>
                  </a:extLst>
                </a:gridCol>
                <a:gridCol w="1524000">
                  <a:extLst>
                    <a:ext uri="{9D8B030D-6E8A-4147-A177-3AD203B41FA5}">
                      <a16:colId xmlns:a16="http://schemas.microsoft.com/office/drawing/2014/main" val="2656399199"/>
                    </a:ext>
                  </a:extLst>
                </a:gridCol>
                <a:gridCol w="1524000">
                  <a:extLst>
                    <a:ext uri="{9D8B030D-6E8A-4147-A177-3AD203B41FA5}">
                      <a16:colId xmlns:a16="http://schemas.microsoft.com/office/drawing/2014/main" val="2280427861"/>
                    </a:ext>
                  </a:extLst>
                </a:gridCol>
                <a:gridCol w="1524000">
                  <a:extLst>
                    <a:ext uri="{9D8B030D-6E8A-4147-A177-3AD203B41FA5}">
                      <a16:colId xmlns:a16="http://schemas.microsoft.com/office/drawing/2014/main" val="684015812"/>
                    </a:ext>
                  </a:extLst>
                </a:gridCol>
                <a:gridCol w="1524000">
                  <a:extLst>
                    <a:ext uri="{9D8B030D-6E8A-4147-A177-3AD203B41FA5}">
                      <a16:colId xmlns:a16="http://schemas.microsoft.com/office/drawing/2014/main" val="3663086126"/>
                    </a:ext>
                  </a:extLst>
                </a:gridCol>
              </a:tblGrid>
              <a:tr h="370840">
                <a:tc>
                  <a:txBody>
                    <a:bodyPr/>
                    <a:lstStyle/>
                    <a:p>
                      <a:pPr algn="ctr"/>
                      <a:r>
                        <a:rPr lang="en-GB" dirty="0">
                          <a:solidFill>
                            <a:schemeClr val="accent1">
                              <a:lumMod val="50000"/>
                            </a:schemeClr>
                          </a:solidFill>
                        </a:rPr>
                        <a:t>Objectives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Members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Task Groups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bg1"/>
                          </a:solidFill>
                        </a:rPr>
                        <a:t>Pathway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IVIG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PPIE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Training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Next Steps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2899737654"/>
                  </a:ext>
                </a:extLst>
              </a:tr>
            </a:tbl>
          </a:graphicData>
        </a:graphic>
      </p:graphicFrame>
      <p:pic>
        <p:nvPicPr>
          <p:cNvPr id="7" name="Picture 6">
            <a:extLst>
              <a:ext uri="{FF2B5EF4-FFF2-40B4-BE49-F238E27FC236}">
                <a16:creationId xmlns:a16="http://schemas.microsoft.com/office/drawing/2014/main" id="{9315CC86-741C-9794-29F7-E50A3D1FAF11}"/>
              </a:ext>
            </a:extLst>
          </p:cNvPr>
          <p:cNvPicPr>
            <a:picLocks noChangeAspect="1"/>
          </p:cNvPicPr>
          <p:nvPr/>
        </p:nvPicPr>
        <p:blipFill>
          <a:blip r:embed="rId2"/>
          <a:stretch>
            <a:fillRect/>
          </a:stretch>
        </p:blipFill>
        <p:spPr>
          <a:xfrm>
            <a:off x="7557477" y="1028700"/>
            <a:ext cx="4467794" cy="5617689"/>
          </a:xfrm>
          <a:prstGeom prst="rect">
            <a:avLst/>
          </a:prstGeom>
          <a:ln>
            <a:solidFill>
              <a:schemeClr val="tx1"/>
            </a:solidFill>
          </a:ln>
        </p:spPr>
      </p:pic>
      <p:sp>
        <p:nvSpPr>
          <p:cNvPr id="9" name="TextBox 8">
            <a:extLst>
              <a:ext uri="{FF2B5EF4-FFF2-40B4-BE49-F238E27FC236}">
                <a16:creationId xmlns:a16="http://schemas.microsoft.com/office/drawing/2014/main" id="{7938857E-4A73-3636-8736-B7DF12444B01}"/>
              </a:ext>
            </a:extLst>
          </p:cNvPr>
          <p:cNvSpPr txBox="1"/>
          <p:nvPr/>
        </p:nvSpPr>
        <p:spPr>
          <a:xfrm>
            <a:off x="218831" y="6288763"/>
            <a:ext cx="7338646" cy="338554"/>
          </a:xfrm>
          <a:prstGeom prst="rect">
            <a:avLst/>
          </a:prstGeom>
          <a:noFill/>
        </p:spPr>
        <p:txBody>
          <a:bodyPr wrap="square">
            <a:spAutoFit/>
          </a:bodyPr>
          <a:lstStyle/>
          <a:p>
            <a:r>
              <a:rPr lang="en-GB" sz="800" dirty="0"/>
              <a:t>Low, M, Choudhuri S, Steventon L et al . Barriers to the Implementation of Bispecific Antibodies for Patient With Relapsed and Refractory Myeloma in the UK: Results of a National Survey. Clinical Lymphoma Myeloma and Leukaemia, Volume 24, Supplement 2,2024, doi.org/10.1016/S2152-2650(24)01951-7.</a:t>
            </a:r>
          </a:p>
        </p:txBody>
      </p:sp>
      <p:grpSp>
        <p:nvGrpSpPr>
          <p:cNvPr id="3" name="Group 2">
            <a:extLst>
              <a:ext uri="{FF2B5EF4-FFF2-40B4-BE49-F238E27FC236}">
                <a16:creationId xmlns:a16="http://schemas.microsoft.com/office/drawing/2014/main" id="{BFCA784B-7E4C-020B-624F-A8FC966E0B57}"/>
              </a:ext>
            </a:extLst>
          </p:cNvPr>
          <p:cNvGrpSpPr/>
          <p:nvPr/>
        </p:nvGrpSpPr>
        <p:grpSpPr>
          <a:xfrm>
            <a:off x="584858" y="3838257"/>
            <a:ext cx="6665443" cy="2859350"/>
            <a:chOff x="1374140" y="17892093"/>
            <a:chExt cx="12326545" cy="6181245"/>
          </a:xfrm>
        </p:grpSpPr>
        <p:sp>
          <p:nvSpPr>
            <p:cNvPr id="4" name="TextBox 3">
              <a:extLst>
                <a:ext uri="{FF2B5EF4-FFF2-40B4-BE49-F238E27FC236}">
                  <a16:creationId xmlns:a16="http://schemas.microsoft.com/office/drawing/2014/main" id="{D085074D-14F5-3E19-8BD3-8874F0EAB203}"/>
                </a:ext>
              </a:extLst>
            </p:cNvPr>
            <p:cNvSpPr txBox="1"/>
            <p:nvPr/>
          </p:nvSpPr>
          <p:spPr>
            <a:xfrm>
              <a:off x="1374140" y="17992412"/>
              <a:ext cx="3245988" cy="1260343"/>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85 responses</a:t>
              </a:r>
            </a:p>
          </p:txBody>
        </p:sp>
        <p:graphicFrame>
          <p:nvGraphicFramePr>
            <p:cNvPr id="5" name="Chart 4">
              <a:extLst>
                <a:ext uri="{FF2B5EF4-FFF2-40B4-BE49-F238E27FC236}">
                  <a16:creationId xmlns:a16="http://schemas.microsoft.com/office/drawing/2014/main" id="{E400802A-94D1-7B3F-F1A6-02E65137FD2E}"/>
                </a:ext>
              </a:extLst>
            </p:cNvPr>
            <p:cNvGraphicFramePr/>
            <p:nvPr>
              <p:extLst>
                <p:ext uri="{D42A27DB-BD31-4B8C-83A1-F6EECF244321}">
                  <p14:modId xmlns:p14="http://schemas.microsoft.com/office/powerpoint/2010/main" val="3519467876"/>
                </p:ext>
              </p:extLst>
            </p:nvPr>
          </p:nvGraphicFramePr>
          <p:xfrm>
            <a:off x="1374140" y="19118970"/>
            <a:ext cx="4489697" cy="403620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D4C31777-9AFF-506A-2DAF-F7CBAA6F46B2}"/>
                </a:ext>
              </a:extLst>
            </p:cNvPr>
            <p:cNvSpPr txBox="1"/>
            <p:nvPr/>
          </p:nvSpPr>
          <p:spPr>
            <a:xfrm>
              <a:off x="6241106" y="17892093"/>
              <a:ext cx="7459579" cy="4705280"/>
            </a:xfrm>
            <a:prstGeom prst="rect">
              <a:avLst/>
            </a:prstGeom>
            <a:noFill/>
          </p:spPr>
          <p:txBody>
            <a:bodyPr wrap="square" rtlCol="0">
              <a:spAutoFit/>
            </a:bodyPr>
            <a:lstStyle/>
            <a:p>
              <a:pPr marL="320406" indent="-320406">
                <a:spcAft>
                  <a:spcPts val="561"/>
                </a:spcAft>
                <a:buFont typeface="Arial" panose="020B0604020202020204" pitchFamily="34" charset="0"/>
                <a:buChar char="•"/>
              </a:pPr>
              <a:r>
                <a:rPr lang="en-GB" sz="1200" dirty="0">
                  <a:latin typeface="Arial" panose="020B0604020202020204" pitchFamily="34" charset="0"/>
                  <a:cs typeface="Arial" panose="020B0604020202020204" pitchFamily="34" charset="0"/>
                </a:rPr>
                <a:t>41 Transplant centres </a:t>
              </a:r>
            </a:p>
            <a:p>
              <a:pPr marL="320406" indent="-320406">
                <a:spcAft>
                  <a:spcPts val="561"/>
                </a:spcAft>
                <a:buFont typeface="Arial" panose="020B0604020202020204" pitchFamily="34" charset="0"/>
                <a:buChar char="•"/>
              </a:pPr>
              <a:r>
                <a:rPr lang="en-GB" sz="1200" dirty="0">
                  <a:latin typeface="Arial" panose="020B0604020202020204" pitchFamily="34" charset="0"/>
                  <a:cs typeface="Arial" panose="020B0604020202020204" pitchFamily="34" charset="0"/>
                </a:rPr>
                <a:t>35 Community centres delivering chemotherapy</a:t>
              </a:r>
            </a:p>
            <a:p>
              <a:pPr marL="320406" indent="-320406">
                <a:spcAft>
                  <a:spcPts val="561"/>
                </a:spcAft>
                <a:buFont typeface="Arial" panose="020B0604020202020204" pitchFamily="34" charset="0"/>
                <a:buChar char="•"/>
              </a:pPr>
              <a:r>
                <a:rPr lang="en-GB" sz="1200" dirty="0">
                  <a:latin typeface="Arial" panose="020B0604020202020204" pitchFamily="34" charset="0"/>
                  <a:cs typeface="Arial" panose="020B0604020202020204" pitchFamily="34" charset="0"/>
                </a:rPr>
                <a:t>No response from centres delivering limited out-patient treatment</a:t>
              </a:r>
            </a:p>
          </p:txBody>
        </p:sp>
        <p:sp>
          <p:nvSpPr>
            <p:cNvPr id="10" name="TextBox 9">
              <a:extLst>
                <a:ext uri="{FF2B5EF4-FFF2-40B4-BE49-F238E27FC236}">
                  <a16:creationId xmlns:a16="http://schemas.microsoft.com/office/drawing/2014/main" id="{22B34FA9-F133-98C9-8C22-2458134F2B3B}"/>
                </a:ext>
              </a:extLst>
            </p:cNvPr>
            <p:cNvSpPr txBox="1"/>
            <p:nvPr/>
          </p:nvSpPr>
          <p:spPr>
            <a:xfrm>
              <a:off x="6202744" y="20047242"/>
              <a:ext cx="7459580" cy="4026096"/>
            </a:xfrm>
            <a:prstGeom prst="rect">
              <a:avLst/>
            </a:prstGeom>
            <a:noFill/>
          </p:spPr>
          <p:txBody>
            <a:bodyPr wrap="square" rtlCol="0">
              <a:spAutoFit/>
            </a:bodyPr>
            <a:lstStyle/>
            <a:p>
              <a:pPr marL="320406" indent="-320406">
                <a:spcAft>
                  <a:spcPts val="748"/>
                </a:spcAft>
                <a:buFont typeface="Arial" panose="020B0604020202020204" pitchFamily="34" charset="0"/>
                <a:buChar char="•"/>
              </a:pPr>
              <a:r>
                <a:rPr lang="en-GB" sz="1200" dirty="0">
                  <a:latin typeface="Arial" panose="020B0604020202020204" pitchFamily="34" charset="0"/>
                  <a:cs typeface="Arial" panose="020B0604020202020204" pitchFamily="34" charset="0"/>
                </a:rPr>
                <a:t>All centres had access to in-patient beds (median 10-30; range 1-&gt;50)</a:t>
              </a:r>
            </a:p>
            <a:p>
              <a:pPr marL="320406" indent="-320406">
                <a:spcAft>
                  <a:spcPts val="748"/>
                </a:spcAft>
                <a:buFont typeface="Arial" panose="020B0604020202020204" pitchFamily="34" charset="0"/>
                <a:buChar char="•"/>
              </a:pPr>
              <a:r>
                <a:rPr lang="en-GB" sz="1200" dirty="0">
                  <a:latin typeface="Arial" panose="020B0604020202020204" pitchFamily="34" charset="0"/>
                  <a:cs typeface="Arial" panose="020B0604020202020204" pitchFamily="34" charset="0"/>
                </a:rPr>
                <a:t>29% patients travelled &gt;60 minutes to reach specialist centres</a:t>
              </a:r>
            </a:p>
          </p:txBody>
        </p:sp>
      </p:grpSp>
      <p:grpSp>
        <p:nvGrpSpPr>
          <p:cNvPr id="15" name="Group 14">
            <a:extLst>
              <a:ext uri="{FF2B5EF4-FFF2-40B4-BE49-F238E27FC236}">
                <a16:creationId xmlns:a16="http://schemas.microsoft.com/office/drawing/2014/main" id="{D825B85B-3FF5-FE41-DEF5-72220BEE3D1A}"/>
              </a:ext>
            </a:extLst>
          </p:cNvPr>
          <p:cNvGrpSpPr/>
          <p:nvPr/>
        </p:nvGrpSpPr>
        <p:grpSpPr>
          <a:xfrm>
            <a:off x="450173" y="1028700"/>
            <a:ext cx="6800128" cy="2452251"/>
            <a:chOff x="704014" y="8962864"/>
            <a:chExt cx="10870364" cy="6302830"/>
          </a:xfrm>
        </p:grpSpPr>
        <p:sp>
          <p:nvSpPr>
            <p:cNvPr id="16" name="Rectangle 15">
              <a:extLst>
                <a:ext uri="{FF2B5EF4-FFF2-40B4-BE49-F238E27FC236}">
                  <a16:creationId xmlns:a16="http://schemas.microsoft.com/office/drawing/2014/main" id="{EFEB2E03-B0AF-C2B1-5E57-76E74C14223E}"/>
                </a:ext>
              </a:extLst>
            </p:cNvPr>
            <p:cNvSpPr/>
            <p:nvPr/>
          </p:nvSpPr>
          <p:spPr>
            <a:xfrm>
              <a:off x="704015" y="8962864"/>
              <a:ext cx="10870363" cy="6302830"/>
            </a:xfrm>
            <a:prstGeom prst="rect">
              <a:avLst/>
            </a:prstGeom>
            <a:noFill/>
            <a:ln>
              <a:solidFill>
                <a:srgbClr val="8FAA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tx1"/>
                </a:solidFill>
              </a:endParaRPr>
            </a:p>
          </p:txBody>
        </p:sp>
        <p:sp>
          <p:nvSpPr>
            <p:cNvPr id="17" name="Rectangle 16">
              <a:extLst>
                <a:ext uri="{FF2B5EF4-FFF2-40B4-BE49-F238E27FC236}">
                  <a16:creationId xmlns:a16="http://schemas.microsoft.com/office/drawing/2014/main" id="{1D2777AC-6098-AE19-C9DA-1A519AA13666}"/>
                </a:ext>
              </a:extLst>
            </p:cNvPr>
            <p:cNvSpPr/>
            <p:nvPr/>
          </p:nvSpPr>
          <p:spPr>
            <a:xfrm>
              <a:off x="704014" y="8979006"/>
              <a:ext cx="10870364" cy="882198"/>
            </a:xfrm>
            <a:prstGeom prst="rect">
              <a:avLst/>
            </a:prstGeom>
            <a:solidFill>
              <a:srgbClr val="8FAADC"/>
            </a:solidFill>
            <a:ln>
              <a:solidFill>
                <a:srgbClr val="8FAA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bg1"/>
                  </a:solidFill>
                  <a:latin typeface="Arial" panose="020B0604020202020204" pitchFamily="34" charset="0"/>
                  <a:cs typeface="Arial" panose="020B0604020202020204" pitchFamily="34" charset="0"/>
                </a:rPr>
                <a:t> Methods</a:t>
              </a:r>
            </a:p>
          </p:txBody>
        </p:sp>
      </p:grpSp>
      <p:pic>
        <p:nvPicPr>
          <p:cNvPr id="18" name="Graphic 17" descr="Clipboard with solid fill">
            <a:extLst>
              <a:ext uri="{FF2B5EF4-FFF2-40B4-BE49-F238E27FC236}">
                <a16:creationId xmlns:a16="http://schemas.microsoft.com/office/drawing/2014/main" id="{31204387-5B9C-062A-AC75-50C06ED869B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4546" y="1658514"/>
            <a:ext cx="572446" cy="572446"/>
          </a:xfrm>
          <a:prstGeom prst="rect">
            <a:avLst/>
          </a:prstGeom>
        </p:spPr>
      </p:pic>
      <p:grpSp>
        <p:nvGrpSpPr>
          <p:cNvPr id="19" name="Group 18">
            <a:extLst>
              <a:ext uri="{FF2B5EF4-FFF2-40B4-BE49-F238E27FC236}">
                <a16:creationId xmlns:a16="http://schemas.microsoft.com/office/drawing/2014/main" id="{F64F6865-E6BD-4E89-96C9-072A71025EBB}"/>
              </a:ext>
            </a:extLst>
          </p:cNvPr>
          <p:cNvGrpSpPr/>
          <p:nvPr/>
        </p:nvGrpSpPr>
        <p:grpSpPr>
          <a:xfrm>
            <a:off x="1178685" y="1590068"/>
            <a:ext cx="2481198" cy="1756533"/>
            <a:chOff x="12194767" y="10376208"/>
            <a:chExt cx="8737552" cy="1094731"/>
          </a:xfrm>
        </p:grpSpPr>
        <p:sp>
          <p:nvSpPr>
            <p:cNvPr id="20" name="TextBox 19">
              <a:extLst>
                <a:ext uri="{FF2B5EF4-FFF2-40B4-BE49-F238E27FC236}">
                  <a16:creationId xmlns:a16="http://schemas.microsoft.com/office/drawing/2014/main" id="{3670DEA7-4B39-60F6-9916-F562F884B8D2}"/>
                </a:ext>
              </a:extLst>
            </p:cNvPr>
            <p:cNvSpPr txBox="1"/>
            <p:nvPr/>
          </p:nvSpPr>
          <p:spPr>
            <a:xfrm>
              <a:off x="12260147" y="10376208"/>
              <a:ext cx="8672172" cy="25969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Online questionnaire - 22 questions</a:t>
              </a:r>
            </a:p>
          </p:txBody>
        </p:sp>
        <p:sp>
          <p:nvSpPr>
            <p:cNvPr id="21" name="TextBox 20">
              <a:extLst>
                <a:ext uri="{FF2B5EF4-FFF2-40B4-BE49-F238E27FC236}">
                  <a16:creationId xmlns:a16="http://schemas.microsoft.com/office/drawing/2014/main" id="{84A6CC41-7DEE-BAB6-4F6A-A7EF9BE397C5}"/>
                </a:ext>
              </a:extLst>
            </p:cNvPr>
            <p:cNvSpPr txBox="1"/>
            <p:nvPr/>
          </p:nvSpPr>
          <p:spPr>
            <a:xfrm>
              <a:off x="12194767" y="10697891"/>
              <a:ext cx="7811382" cy="773048"/>
            </a:xfrm>
            <a:prstGeom prst="rect">
              <a:avLst/>
            </a:prstGeom>
            <a:noFill/>
          </p:spPr>
          <p:txBody>
            <a:bodyPr wrap="square" rtlCol="0">
              <a:spAutoFit/>
            </a:bodyPr>
            <a:lstStyle/>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Single and multiple-choice questions</a:t>
              </a: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Close and open-ended formats</a:t>
              </a: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Likert scale questions</a:t>
              </a:r>
            </a:p>
          </p:txBody>
        </p:sp>
      </p:grpSp>
      <p:sp>
        <p:nvSpPr>
          <p:cNvPr id="22" name="TextBox 21">
            <a:extLst>
              <a:ext uri="{FF2B5EF4-FFF2-40B4-BE49-F238E27FC236}">
                <a16:creationId xmlns:a16="http://schemas.microsoft.com/office/drawing/2014/main" id="{74568535-6F6A-32A5-F7C8-0A8B78544DF9}"/>
              </a:ext>
            </a:extLst>
          </p:cNvPr>
          <p:cNvSpPr txBox="1"/>
          <p:nvPr/>
        </p:nvSpPr>
        <p:spPr>
          <a:xfrm>
            <a:off x="3734263" y="1621572"/>
            <a:ext cx="3343548" cy="646331"/>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Distributed between January to March 2024 </a:t>
            </a:r>
            <a:r>
              <a:rPr lang="en-GB" sz="1200" kern="100" dirty="0">
                <a:latin typeface="Arial" panose="020B0604020202020204" pitchFamily="34" charset="0"/>
                <a:ea typeface="Calibri" panose="020F0502020204030204" pitchFamily="34" charset="0"/>
                <a:cs typeface="Arial" panose="020B0604020202020204" pitchFamily="34" charset="0"/>
              </a:rPr>
              <a:t>via the UK Myeloma Society and the British Oncology Pharmacy Association</a:t>
            </a:r>
            <a:r>
              <a:rPr lang="en-GB" sz="1200" dirty="0">
                <a:latin typeface="Arial" panose="020B0604020202020204" pitchFamily="34" charset="0"/>
                <a:cs typeface="Arial" panose="020B0604020202020204" pitchFamily="34" charset="0"/>
              </a:rPr>
              <a:t> </a:t>
            </a:r>
          </a:p>
        </p:txBody>
      </p:sp>
      <p:sp>
        <p:nvSpPr>
          <p:cNvPr id="23" name="TextBox 22">
            <a:extLst>
              <a:ext uri="{FF2B5EF4-FFF2-40B4-BE49-F238E27FC236}">
                <a16:creationId xmlns:a16="http://schemas.microsoft.com/office/drawing/2014/main" id="{E72E5348-9142-6E74-B44C-E38FA73F5860}"/>
              </a:ext>
            </a:extLst>
          </p:cNvPr>
          <p:cNvSpPr txBox="1"/>
          <p:nvPr/>
        </p:nvSpPr>
        <p:spPr>
          <a:xfrm>
            <a:off x="3737254" y="2846645"/>
            <a:ext cx="3068175" cy="27699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Results analysed using Microsoft Excel</a:t>
            </a:r>
          </a:p>
        </p:txBody>
      </p:sp>
      <p:cxnSp>
        <p:nvCxnSpPr>
          <p:cNvPr id="24" name="Straight Arrow Connector 23">
            <a:extLst>
              <a:ext uri="{FF2B5EF4-FFF2-40B4-BE49-F238E27FC236}">
                <a16:creationId xmlns:a16="http://schemas.microsoft.com/office/drawing/2014/main" id="{667D99FD-6015-4B2D-F1DE-E6A8562518FC}"/>
              </a:ext>
            </a:extLst>
          </p:cNvPr>
          <p:cNvCxnSpPr>
            <a:cxnSpLocks/>
          </p:cNvCxnSpPr>
          <p:nvPr/>
        </p:nvCxnSpPr>
        <p:spPr>
          <a:xfrm>
            <a:off x="3237291" y="2021051"/>
            <a:ext cx="429018" cy="0"/>
          </a:xfrm>
          <a:prstGeom prst="straightConnector1">
            <a:avLst/>
          </a:prstGeom>
          <a:ln w="76200">
            <a:solidFill>
              <a:srgbClr val="76D0BF"/>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8858B7B3-FACE-DFD2-F629-CFBE3466FE80}"/>
              </a:ext>
            </a:extLst>
          </p:cNvPr>
          <p:cNvCxnSpPr>
            <a:cxnSpLocks/>
          </p:cNvCxnSpPr>
          <p:nvPr/>
        </p:nvCxnSpPr>
        <p:spPr>
          <a:xfrm>
            <a:off x="4982389" y="2309998"/>
            <a:ext cx="0" cy="475958"/>
          </a:xfrm>
          <a:prstGeom prst="straightConnector1">
            <a:avLst/>
          </a:prstGeom>
          <a:ln w="76200">
            <a:solidFill>
              <a:srgbClr val="76D0B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1300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9F705DF-3351-4016-EC66-846900405813}"/>
              </a:ext>
            </a:extLst>
          </p:cNvPr>
          <p:cNvGraphicFramePr>
            <a:graphicFrameLocks noGrp="1"/>
          </p:cNvGraphicFramePr>
          <p:nvPr>
            <p:extLst>
              <p:ext uri="{D42A27DB-BD31-4B8C-83A1-F6EECF244321}">
                <p14:modId xmlns:p14="http://schemas.microsoft.com/office/powerpoint/2010/main" val="3388189245"/>
              </p:ext>
            </p:extLst>
          </p:nvPr>
        </p:nvGraphicFramePr>
        <p:xfrm>
          <a:off x="0" y="461758"/>
          <a:ext cx="12192000" cy="37084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239585230"/>
                    </a:ext>
                  </a:extLst>
                </a:gridCol>
                <a:gridCol w="1524000">
                  <a:extLst>
                    <a:ext uri="{9D8B030D-6E8A-4147-A177-3AD203B41FA5}">
                      <a16:colId xmlns:a16="http://schemas.microsoft.com/office/drawing/2014/main" val="240248646"/>
                    </a:ext>
                  </a:extLst>
                </a:gridCol>
                <a:gridCol w="1524000">
                  <a:extLst>
                    <a:ext uri="{9D8B030D-6E8A-4147-A177-3AD203B41FA5}">
                      <a16:colId xmlns:a16="http://schemas.microsoft.com/office/drawing/2014/main" val="3122187322"/>
                    </a:ext>
                  </a:extLst>
                </a:gridCol>
                <a:gridCol w="1524000">
                  <a:extLst>
                    <a:ext uri="{9D8B030D-6E8A-4147-A177-3AD203B41FA5}">
                      <a16:colId xmlns:a16="http://schemas.microsoft.com/office/drawing/2014/main" val="392996194"/>
                    </a:ext>
                  </a:extLst>
                </a:gridCol>
                <a:gridCol w="1524000">
                  <a:extLst>
                    <a:ext uri="{9D8B030D-6E8A-4147-A177-3AD203B41FA5}">
                      <a16:colId xmlns:a16="http://schemas.microsoft.com/office/drawing/2014/main" val="2656399199"/>
                    </a:ext>
                  </a:extLst>
                </a:gridCol>
                <a:gridCol w="1524000">
                  <a:extLst>
                    <a:ext uri="{9D8B030D-6E8A-4147-A177-3AD203B41FA5}">
                      <a16:colId xmlns:a16="http://schemas.microsoft.com/office/drawing/2014/main" val="2280427861"/>
                    </a:ext>
                  </a:extLst>
                </a:gridCol>
                <a:gridCol w="1524000">
                  <a:extLst>
                    <a:ext uri="{9D8B030D-6E8A-4147-A177-3AD203B41FA5}">
                      <a16:colId xmlns:a16="http://schemas.microsoft.com/office/drawing/2014/main" val="684015812"/>
                    </a:ext>
                  </a:extLst>
                </a:gridCol>
                <a:gridCol w="1524000">
                  <a:extLst>
                    <a:ext uri="{9D8B030D-6E8A-4147-A177-3AD203B41FA5}">
                      <a16:colId xmlns:a16="http://schemas.microsoft.com/office/drawing/2014/main" val="3663086126"/>
                    </a:ext>
                  </a:extLst>
                </a:gridCol>
              </a:tblGrid>
              <a:tr h="370840">
                <a:tc>
                  <a:txBody>
                    <a:bodyPr/>
                    <a:lstStyle/>
                    <a:p>
                      <a:pPr algn="ctr"/>
                      <a:r>
                        <a:rPr lang="en-GB" dirty="0">
                          <a:solidFill>
                            <a:schemeClr val="accent1">
                              <a:lumMod val="50000"/>
                            </a:schemeClr>
                          </a:solidFill>
                        </a:rPr>
                        <a:t>Objectives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Members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Task Groups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bg1"/>
                          </a:solidFill>
                        </a:rPr>
                        <a:t>Pathway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IVIG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PPIE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Training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Next Steps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2899737654"/>
                  </a:ext>
                </a:extLst>
              </a:tr>
            </a:tbl>
          </a:graphicData>
        </a:graphic>
      </p:graphicFrame>
      <p:graphicFrame>
        <p:nvGraphicFramePr>
          <p:cNvPr id="8" name="Chart 7">
            <a:extLst>
              <a:ext uri="{FF2B5EF4-FFF2-40B4-BE49-F238E27FC236}">
                <a16:creationId xmlns:a16="http://schemas.microsoft.com/office/drawing/2014/main" id="{296FDB88-8CB3-DD0A-6B6F-7B315FAABBB8}"/>
              </a:ext>
            </a:extLst>
          </p:cNvPr>
          <p:cNvGraphicFramePr>
            <a:graphicFrameLocks/>
          </p:cNvGraphicFramePr>
          <p:nvPr>
            <p:extLst>
              <p:ext uri="{D42A27DB-BD31-4B8C-83A1-F6EECF244321}">
                <p14:modId xmlns:p14="http://schemas.microsoft.com/office/powerpoint/2010/main" val="1407500949"/>
              </p:ext>
            </p:extLst>
          </p:nvPr>
        </p:nvGraphicFramePr>
        <p:xfrm>
          <a:off x="374634" y="998401"/>
          <a:ext cx="11274027" cy="5663656"/>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3233BF77-7749-92A4-27B1-ADAF50546350}"/>
              </a:ext>
            </a:extLst>
          </p:cNvPr>
          <p:cNvSpPr txBox="1"/>
          <p:nvPr/>
        </p:nvSpPr>
        <p:spPr>
          <a:xfrm>
            <a:off x="9296088" y="1265736"/>
            <a:ext cx="2352573" cy="646331"/>
          </a:xfrm>
          <a:prstGeom prst="rect">
            <a:avLst/>
          </a:prstGeom>
          <a:solidFill>
            <a:schemeClr val="bg1"/>
          </a:solidFill>
          <a:ln>
            <a:solidFill>
              <a:schemeClr val="accent1">
                <a:shade val="15000"/>
                <a:alpha val="58000"/>
              </a:schemeClr>
            </a:solidFill>
          </a:ln>
        </p:spPr>
        <p:txBody>
          <a:bodyPr wrap="square" rtlCol="0">
            <a:spAutoFit/>
          </a:bodyPr>
          <a:lstStyle/>
          <a:p>
            <a:r>
              <a:rPr lang="en-GB" sz="1200" dirty="0">
                <a:latin typeface="Arial" panose="020B0604020202020204" pitchFamily="34" charset="0"/>
                <a:cs typeface="Arial" panose="020B0604020202020204" pitchFamily="34" charset="0"/>
              </a:rPr>
              <a:t>COM  - Community Centres</a:t>
            </a:r>
          </a:p>
          <a:p>
            <a:r>
              <a:rPr lang="en-GB" sz="1200" dirty="0">
                <a:latin typeface="Arial" panose="020B0604020202020204" pitchFamily="34" charset="0"/>
                <a:cs typeface="Arial" panose="020B0604020202020204" pitchFamily="34" charset="0"/>
              </a:rPr>
              <a:t>ASCT - Transplant Centres</a:t>
            </a:r>
          </a:p>
          <a:p>
            <a:r>
              <a:rPr lang="en-GB" sz="1200" dirty="0">
                <a:latin typeface="Arial" panose="020B0604020202020204" pitchFamily="34" charset="0"/>
                <a:cs typeface="Arial" panose="020B0604020202020204" pitchFamily="34" charset="0"/>
              </a:rPr>
              <a:t>UNK   - Unknown</a:t>
            </a:r>
          </a:p>
        </p:txBody>
      </p:sp>
    </p:spTree>
    <p:extLst>
      <p:ext uri="{BB962C8B-B14F-4D97-AF65-F5344CB8AC3E}">
        <p14:creationId xmlns:p14="http://schemas.microsoft.com/office/powerpoint/2010/main" val="2240218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9F705DF-3351-4016-EC66-846900405813}"/>
              </a:ext>
            </a:extLst>
          </p:cNvPr>
          <p:cNvGraphicFramePr>
            <a:graphicFrameLocks noGrp="1"/>
          </p:cNvGraphicFramePr>
          <p:nvPr>
            <p:extLst>
              <p:ext uri="{D42A27DB-BD31-4B8C-83A1-F6EECF244321}">
                <p14:modId xmlns:p14="http://schemas.microsoft.com/office/powerpoint/2010/main" val="1102255596"/>
              </p:ext>
            </p:extLst>
          </p:nvPr>
        </p:nvGraphicFramePr>
        <p:xfrm>
          <a:off x="0" y="461758"/>
          <a:ext cx="12192000" cy="37084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239585230"/>
                    </a:ext>
                  </a:extLst>
                </a:gridCol>
                <a:gridCol w="1524000">
                  <a:extLst>
                    <a:ext uri="{9D8B030D-6E8A-4147-A177-3AD203B41FA5}">
                      <a16:colId xmlns:a16="http://schemas.microsoft.com/office/drawing/2014/main" val="240248646"/>
                    </a:ext>
                  </a:extLst>
                </a:gridCol>
                <a:gridCol w="1524000">
                  <a:extLst>
                    <a:ext uri="{9D8B030D-6E8A-4147-A177-3AD203B41FA5}">
                      <a16:colId xmlns:a16="http://schemas.microsoft.com/office/drawing/2014/main" val="3122187322"/>
                    </a:ext>
                  </a:extLst>
                </a:gridCol>
                <a:gridCol w="1524000">
                  <a:extLst>
                    <a:ext uri="{9D8B030D-6E8A-4147-A177-3AD203B41FA5}">
                      <a16:colId xmlns:a16="http://schemas.microsoft.com/office/drawing/2014/main" val="392996194"/>
                    </a:ext>
                  </a:extLst>
                </a:gridCol>
                <a:gridCol w="1524000">
                  <a:extLst>
                    <a:ext uri="{9D8B030D-6E8A-4147-A177-3AD203B41FA5}">
                      <a16:colId xmlns:a16="http://schemas.microsoft.com/office/drawing/2014/main" val="2656399199"/>
                    </a:ext>
                  </a:extLst>
                </a:gridCol>
                <a:gridCol w="1524000">
                  <a:extLst>
                    <a:ext uri="{9D8B030D-6E8A-4147-A177-3AD203B41FA5}">
                      <a16:colId xmlns:a16="http://schemas.microsoft.com/office/drawing/2014/main" val="2280427861"/>
                    </a:ext>
                  </a:extLst>
                </a:gridCol>
                <a:gridCol w="1524000">
                  <a:extLst>
                    <a:ext uri="{9D8B030D-6E8A-4147-A177-3AD203B41FA5}">
                      <a16:colId xmlns:a16="http://schemas.microsoft.com/office/drawing/2014/main" val="684015812"/>
                    </a:ext>
                  </a:extLst>
                </a:gridCol>
                <a:gridCol w="1524000">
                  <a:extLst>
                    <a:ext uri="{9D8B030D-6E8A-4147-A177-3AD203B41FA5}">
                      <a16:colId xmlns:a16="http://schemas.microsoft.com/office/drawing/2014/main" val="3663086126"/>
                    </a:ext>
                  </a:extLst>
                </a:gridCol>
              </a:tblGrid>
              <a:tr h="370840">
                <a:tc>
                  <a:txBody>
                    <a:bodyPr/>
                    <a:lstStyle/>
                    <a:p>
                      <a:pPr algn="ctr"/>
                      <a:r>
                        <a:rPr lang="en-GB" dirty="0">
                          <a:solidFill>
                            <a:schemeClr val="accent1">
                              <a:lumMod val="50000"/>
                            </a:schemeClr>
                          </a:solidFill>
                        </a:rPr>
                        <a:t>Objectives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Members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Task Groups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bg1"/>
                          </a:solidFill>
                        </a:rPr>
                        <a:t>Pathway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IVIG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PPIE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Training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Next Steps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2899737654"/>
                  </a:ext>
                </a:extLst>
              </a:tr>
            </a:tbl>
          </a:graphicData>
        </a:graphic>
      </p:graphicFrame>
      <p:graphicFrame>
        <p:nvGraphicFramePr>
          <p:cNvPr id="4" name="Table 6">
            <a:extLst>
              <a:ext uri="{FF2B5EF4-FFF2-40B4-BE49-F238E27FC236}">
                <a16:creationId xmlns:a16="http://schemas.microsoft.com/office/drawing/2014/main" id="{A43BC4DD-BC76-FBAA-FFE1-058481ED2168}"/>
              </a:ext>
            </a:extLst>
          </p:cNvPr>
          <p:cNvGraphicFramePr>
            <a:graphicFrameLocks noGrp="1"/>
          </p:cNvGraphicFramePr>
          <p:nvPr>
            <p:extLst>
              <p:ext uri="{D42A27DB-BD31-4B8C-83A1-F6EECF244321}">
                <p14:modId xmlns:p14="http://schemas.microsoft.com/office/powerpoint/2010/main" val="2613882799"/>
              </p:ext>
            </p:extLst>
          </p:nvPr>
        </p:nvGraphicFramePr>
        <p:xfrm>
          <a:off x="978388" y="2013182"/>
          <a:ext cx="9612750" cy="3445378"/>
        </p:xfrm>
        <a:graphic>
          <a:graphicData uri="http://schemas.openxmlformats.org/drawingml/2006/table">
            <a:tbl>
              <a:tblPr firstRow="1" bandRow="1">
                <a:tableStyleId>{5C22544A-7EE6-4342-B048-85BDC9FD1C3A}</a:tableStyleId>
              </a:tblPr>
              <a:tblGrid>
                <a:gridCol w="4806375">
                  <a:extLst>
                    <a:ext uri="{9D8B030D-6E8A-4147-A177-3AD203B41FA5}">
                      <a16:colId xmlns:a16="http://schemas.microsoft.com/office/drawing/2014/main" val="2196486488"/>
                    </a:ext>
                  </a:extLst>
                </a:gridCol>
                <a:gridCol w="4806375">
                  <a:extLst>
                    <a:ext uri="{9D8B030D-6E8A-4147-A177-3AD203B41FA5}">
                      <a16:colId xmlns:a16="http://schemas.microsoft.com/office/drawing/2014/main" val="2046912775"/>
                    </a:ext>
                  </a:extLst>
                </a:gridCol>
              </a:tblGrid>
              <a:tr h="583288">
                <a:tc>
                  <a:txBody>
                    <a:bodyPr/>
                    <a:lstStyle/>
                    <a:p>
                      <a:r>
                        <a:rPr lang="en-GB" sz="1600" dirty="0">
                          <a:solidFill>
                            <a:srgbClr val="00B050"/>
                          </a:solidFill>
                          <a:latin typeface="Arial" panose="020B0604020202020204" pitchFamily="34" charset="0"/>
                          <a:cs typeface="Arial" panose="020B0604020202020204" pitchFamily="34" charset="0"/>
                        </a:rPr>
                        <a:t>Positive aspects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600" dirty="0">
                          <a:solidFill>
                            <a:schemeClr val="accent2"/>
                          </a:solidFill>
                          <a:latin typeface="Arial" panose="020B0604020202020204" pitchFamily="34" charset="0"/>
                          <a:cs typeface="Arial" panose="020B0604020202020204" pitchFamily="34" charset="0"/>
                        </a:rPr>
                        <a:t>Negative aspects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6857567"/>
                  </a:ext>
                </a:extLst>
              </a:tr>
              <a:tr h="9540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dirty="0">
                          <a:solidFill>
                            <a:schemeClr val="tx1"/>
                          </a:solidFill>
                          <a:effectLst/>
                          <a:latin typeface="Arial" panose="020B0604020202020204" pitchFamily="34" charset="0"/>
                          <a:ea typeface="+mn-ea"/>
                          <a:cs typeface="Arial" panose="020B0604020202020204" pitchFamily="34" charset="0"/>
                        </a:rPr>
                        <a:t>Successful management of complications</a:t>
                      </a:r>
                    </a:p>
                    <a:p>
                      <a:endParaRPr lang="en-GB" sz="16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600" b="0" kern="1200" dirty="0">
                          <a:solidFill>
                            <a:schemeClr val="dk1"/>
                          </a:solidFill>
                          <a:effectLst/>
                          <a:latin typeface="Arial" panose="020B0604020202020204" pitchFamily="34" charset="0"/>
                          <a:ea typeface="+mn-ea"/>
                          <a:cs typeface="Arial" panose="020B0604020202020204" pitchFamily="34" charset="0"/>
                        </a:rPr>
                        <a:t>Capacity and resource challenges</a:t>
                      </a:r>
                      <a:br>
                        <a:rPr lang="en-GB" sz="1600" b="0" kern="1200" dirty="0">
                          <a:solidFill>
                            <a:schemeClr val="dk1"/>
                          </a:solidFill>
                          <a:effectLst/>
                          <a:latin typeface="Arial" panose="020B0604020202020204" pitchFamily="34" charset="0"/>
                          <a:ea typeface="+mn-ea"/>
                          <a:cs typeface="Arial" panose="020B0604020202020204" pitchFamily="34" charset="0"/>
                        </a:rPr>
                      </a:br>
                      <a:r>
                        <a:rPr lang="en-GB" sz="1600" b="0" i="1" kern="1200" dirty="0">
                          <a:solidFill>
                            <a:schemeClr val="dk1"/>
                          </a:solidFill>
                          <a:effectLst/>
                          <a:latin typeface="Arial" panose="020B0604020202020204" pitchFamily="34" charset="0"/>
                          <a:ea typeface="+mn-ea"/>
                          <a:cs typeface="Arial" panose="020B0604020202020204" pitchFamily="34" charset="0"/>
                        </a:rPr>
                        <a:t>e.g. ward and day unit capacity; trial set-up time, access to ophthalmology service; IVIg access</a:t>
                      </a:r>
                      <a:endParaRPr lang="en-GB" sz="1600" b="0" i="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2998671"/>
                  </a:ext>
                </a:extLst>
              </a:tr>
              <a:tr h="954030">
                <a:tc>
                  <a:txBody>
                    <a:bodyPr/>
                    <a:lstStyle/>
                    <a:p>
                      <a:r>
                        <a:rPr lang="en-GB" sz="1600" b="0" kern="1200" dirty="0">
                          <a:solidFill>
                            <a:schemeClr val="tx1"/>
                          </a:solidFill>
                          <a:effectLst/>
                          <a:latin typeface="Arial" panose="020B0604020202020204" pitchFamily="34" charset="0"/>
                          <a:ea typeface="+mn-ea"/>
                          <a:cs typeface="Arial" panose="020B0604020202020204" pitchFamily="34" charset="0"/>
                        </a:rPr>
                        <a:t>Well-co-ordinated approach in patient care and management of treatment toxicities</a:t>
                      </a:r>
                      <a:endParaRPr lang="en-GB" sz="16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dirty="0">
                          <a:solidFill>
                            <a:schemeClr val="dk1"/>
                          </a:solidFill>
                          <a:effectLst/>
                          <a:latin typeface="Arial" panose="020B0604020202020204" pitchFamily="34" charset="0"/>
                          <a:ea typeface="+mn-ea"/>
                          <a:cs typeface="Arial" panose="020B0604020202020204" pitchFamily="34" charset="0"/>
                        </a:rPr>
                        <a:t>Training and support constraints</a:t>
                      </a:r>
                      <a:br>
                        <a:rPr lang="en-GB" sz="1600" b="0" kern="1200" dirty="0">
                          <a:solidFill>
                            <a:schemeClr val="dk1"/>
                          </a:solidFill>
                          <a:effectLst/>
                          <a:latin typeface="Arial" panose="020B0604020202020204" pitchFamily="34" charset="0"/>
                          <a:ea typeface="+mn-ea"/>
                          <a:cs typeface="Arial" panose="020B0604020202020204" pitchFamily="34" charset="0"/>
                        </a:rPr>
                      </a:br>
                      <a:r>
                        <a:rPr lang="en-GB" sz="1600" b="0" i="1" kern="1200" dirty="0">
                          <a:solidFill>
                            <a:schemeClr val="dk1"/>
                          </a:solidFill>
                          <a:effectLst/>
                          <a:latin typeface="Arial" panose="020B0604020202020204" pitchFamily="34" charset="0"/>
                          <a:ea typeface="+mn-ea"/>
                          <a:cs typeface="Arial" panose="020B0604020202020204" pitchFamily="34" charset="0"/>
                        </a:rPr>
                        <a:t>e.g. </a:t>
                      </a:r>
                      <a:r>
                        <a:rPr lang="en-GB" sz="1600" i="1" kern="1200" dirty="0">
                          <a:solidFill>
                            <a:schemeClr val="dk1"/>
                          </a:solidFill>
                          <a:effectLst/>
                          <a:latin typeface="Arial" panose="020B0604020202020204" pitchFamily="34" charset="0"/>
                          <a:ea typeface="+mn-ea"/>
                          <a:cs typeface="Arial" panose="020B0604020202020204" pitchFamily="34" charset="0"/>
                        </a:rPr>
                        <a:t>Time-consuming to train across disciplines</a:t>
                      </a:r>
                      <a:endParaRPr lang="en-GB" sz="1600" b="0" i="1" dirty="0">
                        <a:latin typeface="Arial" panose="020B0604020202020204" pitchFamily="34" charset="0"/>
                        <a:cs typeface="Arial" panose="020B0604020202020204" pitchFamily="34" charset="0"/>
                      </a:endParaRPr>
                    </a:p>
                    <a:p>
                      <a:endParaRPr lang="en-GB" sz="1600" b="0" i="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9147235"/>
                  </a:ext>
                </a:extLst>
              </a:tr>
              <a:tr h="9540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dirty="0">
                          <a:solidFill>
                            <a:schemeClr val="tx1"/>
                          </a:solidFill>
                          <a:effectLst/>
                          <a:latin typeface="Arial" panose="020B0604020202020204" pitchFamily="34" charset="0"/>
                          <a:ea typeface="+mn-ea"/>
                          <a:cs typeface="Arial" panose="020B0604020202020204" pitchFamily="34" charset="0"/>
                        </a:rPr>
                        <a:t>Clinical monitoring and timely intervention</a:t>
                      </a:r>
                      <a:br>
                        <a:rPr lang="en-GB" sz="1600" b="0" kern="1200" dirty="0">
                          <a:solidFill>
                            <a:schemeClr val="tx1"/>
                          </a:solidFill>
                          <a:effectLst/>
                          <a:latin typeface="Arial" panose="020B0604020202020204" pitchFamily="34" charset="0"/>
                          <a:ea typeface="+mn-ea"/>
                          <a:cs typeface="Arial" panose="020B0604020202020204" pitchFamily="34" charset="0"/>
                        </a:rPr>
                      </a:br>
                      <a:r>
                        <a:rPr lang="en-GB" sz="1600" b="0" i="1" kern="1200" dirty="0">
                          <a:solidFill>
                            <a:schemeClr val="tx1"/>
                          </a:solidFill>
                          <a:effectLst/>
                          <a:latin typeface="Arial" panose="020B0604020202020204" pitchFamily="34" charset="0"/>
                          <a:ea typeface="+mn-ea"/>
                          <a:cs typeface="Arial" panose="020B0604020202020204" pitchFamily="34" charset="0"/>
                        </a:rPr>
                        <a:t>e.g. </a:t>
                      </a:r>
                      <a:r>
                        <a:rPr lang="en-GB" sz="1600" i="1" kern="1200" dirty="0">
                          <a:solidFill>
                            <a:schemeClr val="dk1"/>
                          </a:solidFill>
                          <a:effectLst/>
                          <a:latin typeface="Arial" panose="020B0604020202020204" pitchFamily="34" charset="0"/>
                          <a:ea typeface="+mn-ea"/>
                          <a:cs typeface="Arial" panose="020B0604020202020204" pitchFamily="34" charset="0"/>
                        </a:rPr>
                        <a:t>comprehensive monitoring during critical phases of treatment</a:t>
                      </a:r>
                      <a:endParaRPr lang="en-GB" sz="16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600" b="0" dirty="0">
                          <a:latin typeface="Arial" panose="020B0604020202020204" pitchFamily="34" charset="0"/>
                          <a:cs typeface="Arial" panose="020B0604020202020204" pitchFamily="34" charset="0"/>
                        </a:rPr>
                        <a:t>Clinical management</a:t>
                      </a:r>
                      <a:br>
                        <a:rPr lang="en-US" sz="1600" b="0" dirty="0">
                          <a:latin typeface="Arial" panose="020B0604020202020204" pitchFamily="34" charset="0"/>
                          <a:cs typeface="Arial" panose="020B0604020202020204" pitchFamily="34" charset="0"/>
                        </a:rPr>
                      </a:br>
                      <a:r>
                        <a:rPr lang="en-US" sz="1600" b="0" i="1" dirty="0">
                          <a:latin typeface="Arial" panose="020B0604020202020204" pitchFamily="34" charset="0"/>
                          <a:cs typeface="Arial" panose="020B0604020202020204" pitchFamily="34" charset="0"/>
                        </a:rPr>
                        <a:t>e.g., v</a:t>
                      </a:r>
                      <a:r>
                        <a:rPr lang="en-US" sz="1600" i="1" dirty="0">
                          <a:latin typeface="Arial" panose="020B0604020202020204" pitchFamily="34" charset="0"/>
                          <a:cs typeface="Arial" panose="020B0604020202020204" pitchFamily="34" charset="0"/>
                        </a:rPr>
                        <a:t>ariability of timing of CRS &amp; neurotoxicity; </a:t>
                      </a:r>
                      <a:r>
                        <a:rPr lang="en-US" sz="1600" b="0" i="1" dirty="0">
                          <a:latin typeface="Arial" panose="020B0604020202020204" pitchFamily="34" charset="0"/>
                          <a:cs typeface="Arial" panose="020B0604020202020204" pitchFamily="34" charset="0"/>
                        </a:rPr>
                        <a:t> incidence and management of infections</a:t>
                      </a:r>
                      <a:endParaRPr lang="en-GB" sz="1600" b="0" i="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6745986"/>
                  </a:ext>
                </a:extLst>
              </a:tr>
            </a:tbl>
          </a:graphicData>
        </a:graphic>
      </p:graphicFrame>
      <p:sp>
        <p:nvSpPr>
          <p:cNvPr id="6" name="TextBox 5">
            <a:extLst>
              <a:ext uri="{FF2B5EF4-FFF2-40B4-BE49-F238E27FC236}">
                <a16:creationId xmlns:a16="http://schemas.microsoft.com/office/drawing/2014/main" id="{17FF8B43-09C9-55AB-C689-B65059ECA56A}"/>
              </a:ext>
            </a:extLst>
          </p:cNvPr>
          <p:cNvSpPr txBox="1"/>
          <p:nvPr/>
        </p:nvSpPr>
        <p:spPr>
          <a:xfrm>
            <a:off x="882974" y="1399440"/>
            <a:ext cx="10537371" cy="369332"/>
          </a:xfrm>
          <a:prstGeom prst="rect">
            <a:avLst/>
          </a:prstGeom>
          <a:noFill/>
        </p:spPr>
        <p:txBody>
          <a:bodyPr wrap="square">
            <a:spAutoFit/>
          </a:bodyPr>
          <a:lstStyle/>
          <a:p>
            <a:r>
              <a:rPr lang="en-US" sz="1800" dirty="0">
                <a:latin typeface="Arial" panose="020B0604020202020204" pitchFamily="34" charset="0"/>
                <a:cs typeface="Arial" panose="020B0604020202020204" pitchFamily="34" charset="0"/>
              </a:rPr>
              <a:t>Experiences shared about delivery of bispecific antibodies having participated in a clinical trial</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7838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9F705DF-3351-4016-EC66-846900405813}"/>
              </a:ext>
            </a:extLst>
          </p:cNvPr>
          <p:cNvGraphicFramePr>
            <a:graphicFrameLocks noGrp="1"/>
          </p:cNvGraphicFramePr>
          <p:nvPr>
            <p:extLst>
              <p:ext uri="{D42A27DB-BD31-4B8C-83A1-F6EECF244321}">
                <p14:modId xmlns:p14="http://schemas.microsoft.com/office/powerpoint/2010/main" val="3919182685"/>
              </p:ext>
            </p:extLst>
          </p:nvPr>
        </p:nvGraphicFramePr>
        <p:xfrm>
          <a:off x="0" y="461758"/>
          <a:ext cx="12192000" cy="37084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239585230"/>
                    </a:ext>
                  </a:extLst>
                </a:gridCol>
                <a:gridCol w="1524000">
                  <a:extLst>
                    <a:ext uri="{9D8B030D-6E8A-4147-A177-3AD203B41FA5}">
                      <a16:colId xmlns:a16="http://schemas.microsoft.com/office/drawing/2014/main" val="240248646"/>
                    </a:ext>
                  </a:extLst>
                </a:gridCol>
                <a:gridCol w="1524000">
                  <a:extLst>
                    <a:ext uri="{9D8B030D-6E8A-4147-A177-3AD203B41FA5}">
                      <a16:colId xmlns:a16="http://schemas.microsoft.com/office/drawing/2014/main" val="3122187322"/>
                    </a:ext>
                  </a:extLst>
                </a:gridCol>
                <a:gridCol w="1524000">
                  <a:extLst>
                    <a:ext uri="{9D8B030D-6E8A-4147-A177-3AD203B41FA5}">
                      <a16:colId xmlns:a16="http://schemas.microsoft.com/office/drawing/2014/main" val="392996194"/>
                    </a:ext>
                  </a:extLst>
                </a:gridCol>
                <a:gridCol w="1524000">
                  <a:extLst>
                    <a:ext uri="{9D8B030D-6E8A-4147-A177-3AD203B41FA5}">
                      <a16:colId xmlns:a16="http://schemas.microsoft.com/office/drawing/2014/main" val="2656399199"/>
                    </a:ext>
                  </a:extLst>
                </a:gridCol>
                <a:gridCol w="1524000">
                  <a:extLst>
                    <a:ext uri="{9D8B030D-6E8A-4147-A177-3AD203B41FA5}">
                      <a16:colId xmlns:a16="http://schemas.microsoft.com/office/drawing/2014/main" val="2280427861"/>
                    </a:ext>
                  </a:extLst>
                </a:gridCol>
                <a:gridCol w="1524000">
                  <a:extLst>
                    <a:ext uri="{9D8B030D-6E8A-4147-A177-3AD203B41FA5}">
                      <a16:colId xmlns:a16="http://schemas.microsoft.com/office/drawing/2014/main" val="684015812"/>
                    </a:ext>
                  </a:extLst>
                </a:gridCol>
                <a:gridCol w="1524000">
                  <a:extLst>
                    <a:ext uri="{9D8B030D-6E8A-4147-A177-3AD203B41FA5}">
                      <a16:colId xmlns:a16="http://schemas.microsoft.com/office/drawing/2014/main" val="3663086126"/>
                    </a:ext>
                  </a:extLst>
                </a:gridCol>
              </a:tblGrid>
              <a:tr h="370840">
                <a:tc>
                  <a:txBody>
                    <a:bodyPr/>
                    <a:lstStyle/>
                    <a:p>
                      <a:pPr algn="ctr"/>
                      <a:r>
                        <a:rPr lang="en-GB" dirty="0">
                          <a:solidFill>
                            <a:schemeClr val="accent1">
                              <a:lumMod val="50000"/>
                            </a:schemeClr>
                          </a:solidFill>
                        </a:rPr>
                        <a:t>Objectives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Members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Task Groups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bg1"/>
                          </a:solidFill>
                        </a:rPr>
                        <a:t>Pathway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IVIG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PPIE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Training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Next Steps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2899737654"/>
                  </a:ext>
                </a:extLst>
              </a:tr>
            </a:tbl>
          </a:graphicData>
        </a:graphic>
      </p:graphicFrame>
      <p:pic>
        <p:nvPicPr>
          <p:cNvPr id="4" name="Picture 3">
            <a:extLst>
              <a:ext uri="{FF2B5EF4-FFF2-40B4-BE49-F238E27FC236}">
                <a16:creationId xmlns:a16="http://schemas.microsoft.com/office/drawing/2014/main" id="{9E495C34-66C0-A738-B083-F5E2BF4F22FE}"/>
              </a:ext>
            </a:extLst>
          </p:cNvPr>
          <p:cNvPicPr>
            <a:picLocks noChangeAspect="1"/>
          </p:cNvPicPr>
          <p:nvPr/>
        </p:nvPicPr>
        <p:blipFill>
          <a:blip r:embed="rId2"/>
          <a:stretch>
            <a:fillRect/>
          </a:stretch>
        </p:blipFill>
        <p:spPr>
          <a:xfrm>
            <a:off x="851964" y="1397156"/>
            <a:ext cx="10344950" cy="4807133"/>
          </a:xfrm>
          <a:prstGeom prst="rect">
            <a:avLst/>
          </a:prstGeom>
        </p:spPr>
      </p:pic>
    </p:spTree>
    <p:extLst>
      <p:ext uri="{BB962C8B-B14F-4D97-AF65-F5344CB8AC3E}">
        <p14:creationId xmlns:p14="http://schemas.microsoft.com/office/powerpoint/2010/main" val="3925265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9F705DF-3351-4016-EC66-846900405813}"/>
              </a:ext>
            </a:extLst>
          </p:cNvPr>
          <p:cNvGraphicFramePr>
            <a:graphicFrameLocks noGrp="1"/>
          </p:cNvGraphicFramePr>
          <p:nvPr>
            <p:extLst>
              <p:ext uri="{D42A27DB-BD31-4B8C-83A1-F6EECF244321}">
                <p14:modId xmlns:p14="http://schemas.microsoft.com/office/powerpoint/2010/main" val="4293375031"/>
              </p:ext>
            </p:extLst>
          </p:nvPr>
        </p:nvGraphicFramePr>
        <p:xfrm>
          <a:off x="0" y="461758"/>
          <a:ext cx="12192000" cy="37084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239585230"/>
                    </a:ext>
                  </a:extLst>
                </a:gridCol>
                <a:gridCol w="1524000">
                  <a:extLst>
                    <a:ext uri="{9D8B030D-6E8A-4147-A177-3AD203B41FA5}">
                      <a16:colId xmlns:a16="http://schemas.microsoft.com/office/drawing/2014/main" val="240248646"/>
                    </a:ext>
                  </a:extLst>
                </a:gridCol>
                <a:gridCol w="1524000">
                  <a:extLst>
                    <a:ext uri="{9D8B030D-6E8A-4147-A177-3AD203B41FA5}">
                      <a16:colId xmlns:a16="http://schemas.microsoft.com/office/drawing/2014/main" val="3122187322"/>
                    </a:ext>
                  </a:extLst>
                </a:gridCol>
                <a:gridCol w="1524000">
                  <a:extLst>
                    <a:ext uri="{9D8B030D-6E8A-4147-A177-3AD203B41FA5}">
                      <a16:colId xmlns:a16="http://schemas.microsoft.com/office/drawing/2014/main" val="392996194"/>
                    </a:ext>
                  </a:extLst>
                </a:gridCol>
                <a:gridCol w="1524000">
                  <a:extLst>
                    <a:ext uri="{9D8B030D-6E8A-4147-A177-3AD203B41FA5}">
                      <a16:colId xmlns:a16="http://schemas.microsoft.com/office/drawing/2014/main" val="2656399199"/>
                    </a:ext>
                  </a:extLst>
                </a:gridCol>
                <a:gridCol w="1524000">
                  <a:extLst>
                    <a:ext uri="{9D8B030D-6E8A-4147-A177-3AD203B41FA5}">
                      <a16:colId xmlns:a16="http://schemas.microsoft.com/office/drawing/2014/main" val="2280427861"/>
                    </a:ext>
                  </a:extLst>
                </a:gridCol>
                <a:gridCol w="1524000">
                  <a:extLst>
                    <a:ext uri="{9D8B030D-6E8A-4147-A177-3AD203B41FA5}">
                      <a16:colId xmlns:a16="http://schemas.microsoft.com/office/drawing/2014/main" val="684015812"/>
                    </a:ext>
                  </a:extLst>
                </a:gridCol>
                <a:gridCol w="1524000">
                  <a:extLst>
                    <a:ext uri="{9D8B030D-6E8A-4147-A177-3AD203B41FA5}">
                      <a16:colId xmlns:a16="http://schemas.microsoft.com/office/drawing/2014/main" val="3663086126"/>
                    </a:ext>
                  </a:extLst>
                </a:gridCol>
              </a:tblGrid>
              <a:tr h="370840">
                <a:tc>
                  <a:txBody>
                    <a:bodyPr/>
                    <a:lstStyle/>
                    <a:p>
                      <a:pPr algn="ctr"/>
                      <a:r>
                        <a:rPr lang="en-GB" dirty="0">
                          <a:solidFill>
                            <a:schemeClr val="accent1">
                              <a:lumMod val="50000"/>
                            </a:schemeClr>
                          </a:solidFill>
                        </a:rPr>
                        <a:t>Objectives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Members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Task Groups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bg1"/>
                          </a:solidFill>
                        </a:rPr>
                        <a:t>Pathway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IVIG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PPIE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Training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Next Steps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2899737654"/>
                  </a:ext>
                </a:extLst>
              </a:tr>
            </a:tbl>
          </a:graphicData>
        </a:graphic>
      </p:graphicFrame>
      <p:pic>
        <p:nvPicPr>
          <p:cNvPr id="10" name="Picture 9">
            <a:extLst>
              <a:ext uri="{FF2B5EF4-FFF2-40B4-BE49-F238E27FC236}">
                <a16:creationId xmlns:a16="http://schemas.microsoft.com/office/drawing/2014/main" id="{4CB0A039-FA40-7F6E-0549-5970E4AE4F3F}"/>
              </a:ext>
            </a:extLst>
          </p:cNvPr>
          <p:cNvPicPr>
            <a:picLocks noChangeAspect="1"/>
          </p:cNvPicPr>
          <p:nvPr/>
        </p:nvPicPr>
        <p:blipFill>
          <a:blip r:embed="rId2"/>
          <a:stretch>
            <a:fillRect/>
          </a:stretch>
        </p:blipFill>
        <p:spPr>
          <a:xfrm>
            <a:off x="655821" y="1076507"/>
            <a:ext cx="4046807" cy="5314950"/>
          </a:xfrm>
          <a:prstGeom prst="rect">
            <a:avLst/>
          </a:prstGeom>
          <a:ln>
            <a:solidFill>
              <a:schemeClr val="tx1"/>
            </a:solidFill>
          </a:ln>
        </p:spPr>
      </p:pic>
      <p:pic>
        <p:nvPicPr>
          <p:cNvPr id="4" name="Picture 3">
            <a:extLst>
              <a:ext uri="{FF2B5EF4-FFF2-40B4-BE49-F238E27FC236}">
                <a16:creationId xmlns:a16="http://schemas.microsoft.com/office/drawing/2014/main" id="{00403F3F-E06C-ADF2-B2B5-F3FE9E3B25DC}"/>
              </a:ext>
            </a:extLst>
          </p:cNvPr>
          <p:cNvPicPr>
            <a:picLocks noChangeAspect="1"/>
          </p:cNvPicPr>
          <p:nvPr/>
        </p:nvPicPr>
        <p:blipFill>
          <a:blip r:embed="rId3"/>
          <a:stretch>
            <a:fillRect/>
          </a:stretch>
        </p:blipFill>
        <p:spPr>
          <a:xfrm>
            <a:off x="5143500" y="1076507"/>
            <a:ext cx="6172200" cy="5314950"/>
          </a:xfrm>
          <a:prstGeom prst="rect">
            <a:avLst/>
          </a:prstGeom>
        </p:spPr>
      </p:pic>
      <p:sp>
        <p:nvSpPr>
          <p:cNvPr id="6" name="TextBox 5">
            <a:extLst>
              <a:ext uri="{FF2B5EF4-FFF2-40B4-BE49-F238E27FC236}">
                <a16:creationId xmlns:a16="http://schemas.microsoft.com/office/drawing/2014/main" id="{3640149D-6AD7-9A0B-B90D-BAFFBF3B6035}"/>
              </a:ext>
            </a:extLst>
          </p:cNvPr>
          <p:cNvSpPr txBox="1"/>
          <p:nvPr/>
        </p:nvSpPr>
        <p:spPr>
          <a:xfrm>
            <a:off x="857500" y="5383761"/>
            <a:ext cx="3643448" cy="646331"/>
          </a:xfrm>
          <a:prstGeom prst="rect">
            <a:avLst/>
          </a:prstGeom>
          <a:noFill/>
        </p:spPr>
        <p:txBody>
          <a:bodyPr wrap="square">
            <a:spAutoFit/>
          </a:bodyPr>
          <a:lstStyle/>
          <a:p>
            <a:r>
              <a:rPr lang="en-GB" sz="1800" u="sng" dirty="0">
                <a:solidFill>
                  <a:srgbClr val="000000"/>
                </a:solidFill>
                <a:effectLst/>
                <a:latin typeface="Calibri" panose="020F0502020204030204" pitchFamily="34" charset="0"/>
                <a:ea typeface="Calibri" panose="020F0502020204030204" pitchFamily="34" charset="0"/>
                <a:hlinkClick r:id="rId4"/>
              </a:rPr>
              <a:t>https://www.ucl.ac.uk/lifesciences-faculty/research/emmbrace-project</a:t>
            </a:r>
            <a:endParaRPr lang="en-GB" sz="16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84805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9F705DF-3351-4016-EC66-846900405813}"/>
              </a:ext>
            </a:extLst>
          </p:cNvPr>
          <p:cNvGraphicFramePr>
            <a:graphicFrameLocks noGrp="1"/>
          </p:cNvGraphicFramePr>
          <p:nvPr>
            <p:extLst>
              <p:ext uri="{D42A27DB-BD31-4B8C-83A1-F6EECF244321}">
                <p14:modId xmlns:p14="http://schemas.microsoft.com/office/powerpoint/2010/main" val="2548451211"/>
              </p:ext>
            </p:extLst>
          </p:nvPr>
        </p:nvGraphicFramePr>
        <p:xfrm>
          <a:off x="0" y="461758"/>
          <a:ext cx="12192003" cy="370840"/>
        </p:xfrm>
        <a:graphic>
          <a:graphicData uri="http://schemas.openxmlformats.org/drawingml/2006/table">
            <a:tbl>
              <a:tblPr firstRow="1" bandRow="1">
                <a:tableStyleId>{5C22544A-7EE6-4342-B048-85BDC9FD1C3A}</a:tableStyleId>
              </a:tblPr>
              <a:tblGrid>
                <a:gridCol w="1354667">
                  <a:extLst>
                    <a:ext uri="{9D8B030D-6E8A-4147-A177-3AD203B41FA5}">
                      <a16:colId xmlns:a16="http://schemas.microsoft.com/office/drawing/2014/main" val="1239585230"/>
                    </a:ext>
                  </a:extLst>
                </a:gridCol>
                <a:gridCol w="1354667">
                  <a:extLst>
                    <a:ext uri="{9D8B030D-6E8A-4147-A177-3AD203B41FA5}">
                      <a16:colId xmlns:a16="http://schemas.microsoft.com/office/drawing/2014/main" val="240248646"/>
                    </a:ext>
                  </a:extLst>
                </a:gridCol>
                <a:gridCol w="1354667">
                  <a:extLst>
                    <a:ext uri="{9D8B030D-6E8A-4147-A177-3AD203B41FA5}">
                      <a16:colId xmlns:a16="http://schemas.microsoft.com/office/drawing/2014/main" val="3122187322"/>
                    </a:ext>
                  </a:extLst>
                </a:gridCol>
                <a:gridCol w="1354667">
                  <a:extLst>
                    <a:ext uri="{9D8B030D-6E8A-4147-A177-3AD203B41FA5}">
                      <a16:colId xmlns:a16="http://schemas.microsoft.com/office/drawing/2014/main" val="392996194"/>
                    </a:ext>
                  </a:extLst>
                </a:gridCol>
                <a:gridCol w="1354667">
                  <a:extLst>
                    <a:ext uri="{9D8B030D-6E8A-4147-A177-3AD203B41FA5}">
                      <a16:colId xmlns:a16="http://schemas.microsoft.com/office/drawing/2014/main" val="2656399199"/>
                    </a:ext>
                  </a:extLst>
                </a:gridCol>
                <a:gridCol w="1354667">
                  <a:extLst>
                    <a:ext uri="{9D8B030D-6E8A-4147-A177-3AD203B41FA5}">
                      <a16:colId xmlns:a16="http://schemas.microsoft.com/office/drawing/2014/main" val="2280427861"/>
                    </a:ext>
                  </a:extLst>
                </a:gridCol>
                <a:gridCol w="1354667">
                  <a:extLst>
                    <a:ext uri="{9D8B030D-6E8A-4147-A177-3AD203B41FA5}">
                      <a16:colId xmlns:a16="http://schemas.microsoft.com/office/drawing/2014/main" val="684015812"/>
                    </a:ext>
                  </a:extLst>
                </a:gridCol>
                <a:gridCol w="1354667">
                  <a:extLst>
                    <a:ext uri="{9D8B030D-6E8A-4147-A177-3AD203B41FA5}">
                      <a16:colId xmlns:a16="http://schemas.microsoft.com/office/drawing/2014/main" val="3663086126"/>
                    </a:ext>
                  </a:extLst>
                </a:gridCol>
                <a:gridCol w="1354667">
                  <a:extLst>
                    <a:ext uri="{9D8B030D-6E8A-4147-A177-3AD203B41FA5}">
                      <a16:colId xmlns:a16="http://schemas.microsoft.com/office/drawing/2014/main" val="1323392453"/>
                    </a:ext>
                  </a:extLst>
                </a:gridCol>
              </a:tblGrid>
              <a:tr h="370840">
                <a:tc>
                  <a:txBody>
                    <a:bodyPr/>
                    <a:lstStyle/>
                    <a:p>
                      <a:pPr algn="ctr"/>
                      <a:r>
                        <a:rPr lang="en-GB" dirty="0">
                          <a:solidFill>
                            <a:schemeClr val="accent1">
                              <a:lumMod val="50000"/>
                            </a:schemeClr>
                          </a:solidFill>
                        </a:rPr>
                        <a:t>Objectives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Members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Task Groups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Pathway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t>IVIG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PPIE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Training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Next Steps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Summary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extLst>
                  <a:ext uri="{0D108BD9-81ED-4DB2-BD59-A6C34878D82A}">
                    <a16:rowId xmlns:a16="http://schemas.microsoft.com/office/drawing/2014/main" val="2899737654"/>
                  </a:ext>
                </a:extLst>
              </a:tr>
            </a:tbl>
          </a:graphicData>
        </a:graphic>
      </p:graphicFrame>
      <p:pic>
        <p:nvPicPr>
          <p:cNvPr id="13" name="Picture 12" descr="A diagram of barriers to access&#10;&#10;Description automatically generated">
            <a:extLst>
              <a:ext uri="{FF2B5EF4-FFF2-40B4-BE49-F238E27FC236}">
                <a16:creationId xmlns:a16="http://schemas.microsoft.com/office/drawing/2014/main" id="{B2BD453F-4236-779F-07FB-18A490557E48}"/>
              </a:ext>
            </a:extLst>
          </p:cNvPr>
          <p:cNvPicPr>
            <a:picLocks noChangeAspect="1"/>
          </p:cNvPicPr>
          <p:nvPr/>
        </p:nvPicPr>
        <p:blipFill>
          <a:blip r:embed="rId2"/>
          <a:stretch>
            <a:fillRect/>
          </a:stretch>
        </p:blipFill>
        <p:spPr>
          <a:xfrm>
            <a:off x="3533141" y="1486894"/>
            <a:ext cx="8325234" cy="4682945"/>
          </a:xfrm>
          <a:prstGeom prst="rect">
            <a:avLst/>
          </a:prstGeom>
        </p:spPr>
      </p:pic>
      <p:sp>
        <p:nvSpPr>
          <p:cNvPr id="15" name="TextBox 14">
            <a:extLst>
              <a:ext uri="{FF2B5EF4-FFF2-40B4-BE49-F238E27FC236}">
                <a16:creationId xmlns:a16="http://schemas.microsoft.com/office/drawing/2014/main" id="{B3CB0A77-15C6-20B4-EC95-2DA83B0E2C48}"/>
              </a:ext>
            </a:extLst>
          </p:cNvPr>
          <p:cNvSpPr txBox="1"/>
          <p:nvPr/>
        </p:nvSpPr>
        <p:spPr>
          <a:xfrm>
            <a:off x="527920" y="2167920"/>
            <a:ext cx="3485661" cy="270586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748"/>
              </a:spcAft>
              <a:buClrTx/>
              <a:buSzTx/>
              <a:buFontTx/>
              <a:buNone/>
              <a:tabLst/>
              <a:defRPr/>
            </a:pPr>
            <a:r>
              <a:rPr kumimoji="0" lang="en-GB" sz="80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58%</a:t>
            </a:r>
            <a:r>
              <a:rPr kumimoji="0" lang="en-GB" sz="800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 </a:t>
            </a:r>
          </a:p>
          <a:p>
            <a:pPr marL="0" marR="0" lvl="0" indent="0" algn="l" defTabSz="457200" rtl="0" eaLnBrk="1" fontAlgn="auto" latinLnBrk="0" hangingPunct="1">
              <a:lnSpc>
                <a:spcPct val="100000"/>
              </a:lnSpc>
              <a:spcBef>
                <a:spcPts val="0"/>
              </a:spcBef>
              <a:spcAft>
                <a:spcPts val="748"/>
              </a:spcAft>
              <a:buClrTx/>
              <a:buSzTx/>
              <a:buFontTx/>
              <a:buNone/>
              <a:tabLst/>
              <a:defRPr/>
            </a:pPr>
            <a:r>
              <a:rPr kumimoji="0" lang="en-GB" sz="28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had difficulty accessing immunoglobulin</a:t>
            </a:r>
          </a:p>
        </p:txBody>
      </p:sp>
    </p:spTree>
    <p:extLst>
      <p:ext uri="{BB962C8B-B14F-4D97-AF65-F5344CB8AC3E}">
        <p14:creationId xmlns:p14="http://schemas.microsoft.com/office/powerpoint/2010/main" val="1258104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9F705DF-3351-4016-EC66-846900405813}"/>
              </a:ext>
            </a:extLst>
          </p:cNvPr>
          <p:cNvGraphicFramePr>
            <a:graphicFrameLocks noGrp="1"/>
          </p:cNvGraphicFramePr>
          <p:nvPr>
            <p:extLst>
              <p:ext uri="{D42A27DB-BD31-4B8C-83A1-F6EECF244321}">
                <p14:modId xmlns:p14="http://schemas.microsoft.com/office/powerpoint/2010/main" val="2800476930"/>
              </p:ext>
            </p:extLst>
          </p:nvPr>
        </p:nvGraphicFramePr>
        <p:xfrm>
          <a:off x="0" y="461758"/>
          <a:ext cx="12192000" cy="37084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239585230"/>
                    </a:ext>
                  </a:extLst>
                </a:gridCol>
                <a:gridCol w="1524000">
                  <a:extLst>
                    <a:ext uri="{9D8B030D-6E8A-4147-A177-3AD203B41FA5}">
                      <a16:colId xmlns:a16="http://schemas.microsoft.com/office/drawing/2014/main" val="240248646"/>
                    </a:ext>
                  </a:extLst>
                </a:gridCol>
                <a:gridCol w="1524000">
                  <a:extLst>
                    <a:ext uri="{9D8B030D-6E8A-4147-A177-3AD203B41FA5}">
                      <a16:colId xmlns:a16="http://schemas.microsoft.com/office/drawing/2014/main" val="3122187322"/>
                    </a:ext>
                  </a:extLst>
                </a:gridCol>
                <a:gridCol w="1524000">
                  <a:extLst>
                    <a:ext uri="{9D8B030D-6E8A-4147-A177-3AD203B41FA5}">
                      <a16:colId xmlns:a16="http://schemas.microsoft.com/office/drawing/2014/main" val="392996194"/>
                    </a:ext>
                  </a:extLst>
                </a:gridCol>
                <a:gridCol w="1524000">
                  <a:extLst>
                    <a:ext uri="{9D8B030D-6E8A-4147-A177-3AD203B41FA5}">
                      <a16:colId xmlns:a16="http://schemas.microsoft.com/office/drawing/2014/main" val="2656399199"/>
                    </a:ext>
                  </a:extLst>
                </a:gridCol>
                <a:gridCol w="1524000">
                  <a:extLst>
                    <a:ext uri="{9D8B030D-6E8A-4147-A177-3AD203B41FA5}">
                      <a16:colId xmlns:a16="http://schemas.microsoft.com/office/drawing/2014/main" val="2280427861"/>
                    </a:ext>
                  </a:extLst>
                </a:gridCol>
                <a:gridCol w="1524000">
                  <a:extLst>
                    <a:ext uri="{9D8B030D-6E8A-4147-A177-3AD203B41FA5}">
                      <a16:colId xmlns:a16="http://schemas.microsoft.com/office/drawing/2014/main" val="684015812"/>
                    </a:ext>
                  </a:extLst>
                </a:gridCol>
                <a:gridCol w="1524000">
                  <a:extLst>
                    <a:ext uri="{9D8B030D-6E8A-4147-A177-3AD203B41FA5}">
                      <a16:colId xmlns:a16="http://schemas.microsoft.com/office/drawing/2014/main" val="3663086126"/>
                    </a:ext>
                  </a:extLst>
                </a:gridCol>
              </a:tblGrid>
              <a:tr h="370840">
                <a:tc>
                  <a:txBody>
                    <a:bodyPr/>
                    <a:lstStyle/>
                    <a:p>
                      <a:pPr algn="ctr"/>
                      <a:r>
                        <a:rPr lang="en-GB" dirty="0">
                          <a:solidFill>
                            <a:schemeClr val="accent1">
                              <a:lumMod val="50000"/>
                            </a:schemeClr>
                          </a:solidFill>
                        </a:rPr>
                        <a:t>Objectives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Members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Task Groups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Pathway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t>IVIG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PPIE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Training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Next Steps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extLst>
                  <a:ext uri="{0D108BD9-81ED-4DB2-BD59-A6C34878D82A}">
                    <a16:rowId xmlns:a16="http://schemas.microsoft.com/office/drawing/2014/main" val="2899737654"/>
                  </a:ext>
                </a:extLst>
              </a:tr>
            </a:tbl>
          </a:graphicData>
        </a:graphic>
      </p:graphicFrame>
      <p:sp>
        <p:nvSpPr>
          <p:cNvPr id="3" name="TextBox 15">
            <a:extLst>
              <a:ext uri="{FF2B5EF4-FFF2-40B4-BE49-F238E27FC236}">
                <a16:creationId xmlns:a16="http://schemas.microsoft.com/office/drawing/2014/main" id="{EE287F56-A42B-C9A7-761B-9987CE1D5A81}"/>
              </a:ext>
            </a:extLst>
          </p:cNvPr>
          <p:cNvSpPr txBox="1"/>
          <p:nvPr/>
        </p:nvSpPr>
        <p:spPr>
          <a:xfrm>
            <a:off x="525705" y="2319164"/>
            <a:ext cx="10470757" cy="35394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dirty="0">
                <a:latin typeface="Arial" panose="020B0604020202020204" pitchFamily="34" charset="0"/>
                <a:cs typeface="Arial" panose="020B0604020202020204" pitchFamily="34" charset="0"/>
              </a:rPr>
              <a:t>Underlying cause of hypogammaglobulinaemia cannot be reversed, or reversal is contraindicated; </a:t>
            </a:r>
          </a:p>
          <a:p>
            <a:endParaRPr lang="en-GB" sz="1600" dirty="0">
              <a:latin typeface="Arial" panose="020B0604020202020204" pitchFamily="34" charset="0"/>
              <a:cs typeface="Arial" panose="020B0604020202020204" pitchFamily="34" charset="0"/>
            </a:endParaRPr>
          </a:p>
          <a:p>
            <a:r>
              <a:rPr lang="en-GB" sz="1600" b="1" dirty="0">
                <a:solidFill>
                  <a:srgbClr val="0000CC"/>
                </a:solidFill>
                <a:latin typeface="Arial" panose="020B0604020202020204" pitchFamily="34" charset="0"/>
                <a:cs typeface="Arial" panose="020B0604020202020204" pitchFamily="34" charset="0"/>
              </a:rPr>
              <a:t>OR </a:t>
            </a:r>
          </a:p>
          <a:p>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Hypogammaglobulinaemia associated with drugs including emerging bispecifics, therapeutic monoclonals targeted at B cells and plasma cells (rituximab and other anti-CD20, CD19 agents, daratumumab etc) post-HSCT*, NHL, CLL, MM or other relevant B-cell malignancy confirmed by haematologist</a:t>
            </a:r>
          </a:p>
          <a:p>
            <a:endParaRPr lang="en-GB" sz="1600" dirty="0">
              <a:latin typeface="Arial" panose="020B0604020202020204" pitchFamily="34" charset="0"/>
              <a:cs typeface="Arial" panose="020B0604020202020204" pitchFamily="34" charset="0"/>
            </a:endParaRPr>
          </a:p>
          <a:p>
            <a:r>
              <a:rPr lang="en-GB" sz="1600" b="1" dirty="0">
                <a:solidFill>
                  <a:srgbClr val="0000CC"/>
                </a:solidFill>
                <a:latin typeface="Arial" panose="020B0604020202020204" pitchFamily="34" charset="0"/>
                <a:ea typeface="Helvetica Neue Light" panose="02000403000000020004" pitchFamily="2" charset="0"/>
                <a:cs typeface="Arial" panose="020B0604020202020204" pitchFamily="34" charset="0"/>
              </a:rPr>
              <a:t>AND</a:t>
            </a:r>
          </a:p>
          <a:p>
            <a:endParaRPr lang="en-GB" sz="1600" dirty="0">
              <a:latin typeface="Arial" panose="020B0604020202020204" pitchFamily="34" charset="0"/>
              <a:ea typeface="Helvetica Neue Light" panose="02000403000000020004" pitchFamily="2" charset="0"/>
              <a:cs typeface="Arial" panose="020B0604020202020204" pitchFamily="34" charset="0"/>
            </a:endParaRPr>
          </a:p>
          <a:p>
            <a:pPr marL="342900" indent="-342900">
              <a:buFont typeface="+mj-lt"/>
              <a:buAutoNum type="alphaLcParenR"/>
            </a:pPr>
            <a:r>
              <a:rPr lang="en-GB" sz="1600" dirty="0">
                <a:latin typeface="Arial" panose="020B0604020202020204" pitchFamily="34" charset="0"/>
                <a:cs typeface="Arial" panose="020B0604020202020204" pitchFamily="34" charset="0"/>
              </a:rPr>
              <a:t>Recurrent or severe bacterial infection despite continuous oral antibiotic therapy for 6 months</a:t>
            </a:r>
          </a:p>
          <a:p>
            <a:pPr marL="342900" indent="-342900">
              <a:buFont typeface="+mj-lt"/>
              <a:buAutoNum type="alphaLcParenR"/>
            </a:pPr>
            <a:r>
              <a:rPr lang="en-GB" sz="1600" dirty="0">
                <a:latin typeface="Arial" panose="020B0604020202020204" pitchFamily="34" charset="0"/>
                <a:cs typeface="Arial" panose="020B0604020202020204" pitchFamily="34" charset="0"/>
              </a:rPr>
              <a:t>IgG &lt;4g/L excluding paraprotein</a:t>
            </a:r>
          </a:p>
          <a:p>
            <a:pPr marL="342900" indent="-342900">
              <a:buFont typeface="+mj-lt"/>
              <a:buAutoNum type="alphaLcParenR"/>
            </a:pPr>
            <a:r>
              <a:rPr lang="en-GB" sz="1600" dirty="0">
                <a:latin typeface="Arial" panose="020B0604020202020204" pitchFamily="34" charset="0"/>
                <a:cs typeface="Arial" panose="020B0604020202020204" pitchFamily="34" charset="0"/>
              </a:rPr>
              <a:t>Documented failure of serum antibody response to unconjugated pneumococcal or other polysaccharide vaccine challenge (may be omitted if IgG &lt;3g/L)</a:t>
            </a:r>
          </a:p>
        </p:txBody>
      </p:sp>
      <p:sp>
        <p:nvSpPr>
          <p:cNvPr id="4" name="TextBox 3">
            <a:extLst>
              <a:ext uri="{FF2B5EF4-FFF2-40B4-BE49-F238E27FC236}">
                <a16:creationId xmlns:a16="http://schemas.microsoft.com/office/drawing/2014/main" id="{02EBB69E-943B-783B-3B8D-9313B4111DC8}"/>
              </a:ext>
            </a:extLst>
          </p:cNvPr>
          <p:cNvSpPr txBox="1"/>
          <p:nvPr/>
        </p:nvSpPr>
        <p:spPr>
          <a:xfrm>
            <a:off x="525705" y="1153577"/>
            <a:ext cx="10717439" cy="954107"/>
          </a:xfrm>
          <a:prstGeom prst="rect">
            <a:avLst/>
          </a:prstGeom>
          <a:noFill/>
        </p:spPr>
        <p:txBody>
          <a:bodyPr wrap="square" rtlCol="0">
            <a:spAutoFit/>
          </a:bodyPr>
          <a:lstStyle/>
          <a:p>
            <a:r>
              <a:rPr lang="en-US" sz="2800" b="1" dirty="0">
                <a:latin typeface="Arial" panose="020B0604020202020204" pitchFamily="34" charset="0"/>
                <a:ea typeface="Helvetica Neue Light" panose="02000403000000020004" pitchFamily="2" charset="0"/>
                <a:cs typeface="Arial" panose="020B0604020202020204" pitchFamily="34" charset="0"/>
              </a:rPr>
              <a:t>Current NHSE treatment criteria for </a:t>
            </a:r>
            <a:r>
              <a:rPr lang="en-GB" sz="2800" b="1" dirty="0">
                <a:latin typeface="Arial" panose="020B0604020202020204" pitchFamily="34" charset="0"/>
                <a:ea typeface="Helvetica Neue Light" panose="02000403000000020004" pitchFamily="2" charset="0"/>
                <a:cs typeface="Arial" panose="020B0604020202020204" pitchFamily="34" charset="0"/>
              </a:rPr>
              <a:t>secondary antibody deficiency in adults:</a:t>
            </a:r>
          </a:p>
        </p:txBody>
      </p:sp>
    </p:spTree>
    <p:extLst>
      <p:ext uri="{BB962C8B-B14F-4D97-AF65-F5344CB8AC3E}">
        <p14:creationId xmlns:p14="http://schemas.microsoft.com/office/powerpoint/2010/main" val="2539767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9F705DF-3351-4016-EC66-846900405813}"/>
              </a:ext>
            </a:extLst>
          </p:cNvPr>
          <p:cNvGraphicFramePr>
            <a:graphicFrameLocks noGrp="1"/>
          </p:cNvGraphicFramePr>
          <p:nvPr>
            <p:extLst>
              <p:ext uri="{D42A27DB-BD31-4B8C-83A1-F6EECF244321}">
                <p14:modId xmlns:p14="http://schemas.microsoft.com/office/powerpoint/2010/main" val="4224293002"/>
              </p:ext>
            </p:extLst>
          </p:nvPr>
        </p:nvGraphicFramePr>
        <p:xfrm>
          <a:off x="0" y="461758"/>
          <a:ext cx="12192000" cy="37084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239585230"/>
                    </a:ext>
                  </a:extLst>
                </a:gridCol>
                <a:gridCol w="1524000">
                  <a:extLst>
                    <a:ext uri="{9D8B030D-6E8A-4147-A177-3AD203B41FA5}">
                      <a16:colId xmlns:a16="http://schemas.microsoft.com/office/drawing/2014/main" val="240248646"/>
                    </a:ext>
                  </a:extLst>
                </a:gridCol>
                <a:gridCol w="1524000">
                  <a:extLst>
                    <a:ext uri="{9D8B030D-6E8A-4147-A177-3AD203B41FA5}">
                      <a16:colId xmlns:a16="http://schemas.microsoft.com/office/drawing/2014/main" val="3122187322"/>
                    </a:ext>
                  </a:extLst>
                </a:gridCol>
                <a:gridCol w="1524000">
                  <a:extLst>
                    <a:ext uri="{9D8B030D-6E8A-4147-A177-3AD203B41FA5}">
                      <a16:colId xmlns:a16="http://schemas.microsoft.com/office/drawing/2014/main" val="392996194"/>
                    </a:ext>
                  </a:extLst>
                </a:gridCol>
                <a:gridCol w="1524000">
                  <a:extLst>
                    <a:ext uri="{9D8B030D-6E8A-4147-A177-3AD203B41FA5}">
                      <a16:colId xmlns:a16="http://schemas.microsoft.com/office/drawing/2014/main" val="2656399199"/>
                    </a:ext>
                  </a:extLst>
                </a:gridCol>
                <a:gridCol w="1524000">
                  <a:extLst>
                    <a:ext uri="{9D8B030D-6E8A-4147-A177-3AD203B41FA5}">
                      <a16:colId xmlns:a16="http://schemas.microsoft.com/office/drawing/2014/main" val="2280427861"/>
                    </a:ext>
                  </a:extLst>
                </a:gridCol>
                <a:gridCol w="1524000">
                  <a:extLst>
                    <a:ext uri="{9D8B030D-6E8A-4147-A177-3AD203B41FA5}">
                      <a16:colId xmlns:a16="http://schemas.microsoft.com/office/drawing/2014/main" val="684015812"/>
                    </a:ext>
                  </a:extLst>
                </a:gridCol>
                <a:gridCol w="1524000">
                  <a:extLst>
                    <a:ext uri="{9D8B030D-6E8A-4147-A177-3AD203B41FA5}">
                      <a16:colId xmlns:a16="http://schemas.microsoft.com/office/drawing/2014/main" val="3663086126"/>
                    </a:ext>
                  </a:extLst>
                </a:gridCol>
              </a:tblGrid>
              <a:tr h="370840">
                <a:tc>
                  <a:txBody>
                    <a:bodyPr/>
                    <a:lstStyle/>
                    <a:p>
                      <a:pPr algn="ctr"/>
                      <a:r>
                        <a:rPr lang="en-GB" dirty="0">
                          <a:solidFill>
                            <a:schemeClr val="accent1">
                              <a:lumMod val="50000"/>
                            </a:schemeClr>
                          </a:solidFill>
                        </a:rPr>
                        <a:t>Objectives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Members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Task Groups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Pathway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t>IVIG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PPIE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Training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Next Steps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extLst>
                  <a:ext uri="{0D108BD9-81ED-4DB2-BD59-A6C34878D82A}">
                    <a16:rowId xmlns:a16="http://schemas.microsoft.com/office/drawing/2014/main" val="2899737654"/>
                  </a:ext>
                </a:extLst>
              </a:tr>
            </a:tbl>
          </a:graphicData>
        </a:graphic>
      </p:graphicFrame>
      <p:sp>
        <p:nvSpPr>
          <p:cNvPr id="3" name="Title 3">
            <a:extLst>
              <a:ext uri="{FF2B5EF4-FFF2-40B4-BE49-F238E27FC236}">
                <a16:creationId xmlns:a16="http://schemas.microsoft.com/office/drawing/2014/main" id="{E92CB4CA-FE85-CEDD-B896-017D10D2FF93}"/>
              </a:ext>
            </a:extLst>
          </p:cNvPr>
          <p:cNvSpPr>
            <a:spLocks noGrp="1"/>
          </p:cNvSpPr>
          <p:nvPr/>
        </p:nvSpPr>
        <p:spPr>
          <a:xfrm>
            <a:off x="190500" y="54154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latin typeface="Arial" panose="020B0604020202020204" pitchFamily="34" charset="0"/>
                <a:ea typeface="Helvetica Neue Light" panose="02000403000000020004" pitchFamily="2" charset="0"/>
                <a:cs typeface="Arial" panose="020B0604020202020204" pitchFamily="34" charset="0"/>
              </a:rPr>
              <a:t>Proposal for change in indication to:</a:t>
            </a:r>
            <a:endParaRPr lang="en-GB" sz="3600" dirty="0">
              <a:latin typeface="Arial" panose="020B0604020202020204" pitchFamily="34" charset="0"/>
              <a:cs typeface="Arial" panose="020B0604020202020204" pitchFamily="34" charset="0"/>
            </a:endParaRPr>
          </a:p>
        </p:txBody>
      </p:sp>
      <p:sp>
        <p:nvSpPr>
          <p:cNvPr id="4" name="Content Placeholder 4">
            <a:extLst>
              <a:ext uri="{FF2B5EF4-FFF2-40B4-BE49-F238E27FC236}">
                <a16:creationId xmlns:a16="http://schemas.microsoft.com/office/drawing/2014/main" id="{A56B0153-FC07-D6F0-38A5-8F9D1A31D907}"/>
              </a:ext>
            </a:extLst>
          </p:cNvPr>
          <p:cNvSpPr>
            <a:spLocks noGrp="1"/>
          </p:cNvSpPr>
          <p:nvPr/>
        </p:nvSpPr>
        <p:spPr>
          <a:xfrm>
            <a:off x="381000" y="1663903"/>
            <a:ext cx="10820400" cy="465255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latin typeface="Arial" panose="020B0604020202020204" pitchFamily="34" charset="0"/>
                <a:cs typeface="Arial" panose="020B0604020202020204" pitchFamily="34" charset="0"/>
              </a:rPr>
              <a:t>Hypogammaglobulinaemia</a:t>
            </a:r>
            <a:r>
              <a:rPr lang="en-US" dirty="0">
                <a:latin typeface="Arial" panose="020B0604020202020204" pitchFamily="34" charset="0"/>
                <a:cs typeface="Arial" panose="020B0604020202020204" pitchFamily="34" charset="0"/>
              </a:rPr>
              <a:t> associated with BCMA Bispecific Antibodies when the IgG is &lt;4g/L excluding paraprotein, </a:t>
            </a:r>
          </a:p>
          <a:p>
            <a:pPr marL="0" indent="0">
              <a:buNone/>
            </a:pPr>
            <a:r>
              <a:rPr lang="en-US" b="1" i="1" dirty="0">
                <a:solidFill>
                  <a:srgbClr val="0000CC"/>
                </a:solidFill>
                <a:latin typeface="Arial" panose="020B0604020202020204" pitchFamily="34" charset="0"/>
                <a:cs typeface="Arial" panose="020B0604020202020204" pitchFamily="34" charset="0"/>
              </a:rPr>
              <a:t>without</a:t>
            </a:r>
            <a:r>
              <a:rPr lang="en-US" dirty="0">
                <a:latin typeface="Arial" panose="020B0604020202020204" pitchFamily="34" charset="0"/>
                <a:cs typeface="Arial" panose="020B0604020202020204" pitchFamily="34" charset="0"/>
              </a:rPr>
              <a:t> </a:t>
            </a:r>
            <a:r>
              <a:rPr lang="en-GB" sz="2800" dirty="0">
                <a:latin typeface="Arial" panose="020B0604020202020204" pitchFamily="34" charset="0"/>
                <a:cs typeface="Arial" panose="020B0604020202020204" pitchFamily="34" charset="0"/>
              </a:rPr>
              <a:t>recurrent infection despite 6 months trial of Abx and vaccine challenge. </a:t>
            </a:r>
            <a:endParaRPr lang="en-US" dirty="0">
              <a:latin typeface="Arial" panose="020B0604020202020204" pitchFamily="34" charset="0"/>
              <a:cs typeface="Arial" panose="020B0604020202020204" pitchFamily="34" charset="0"/>
            </a:endParaRPr>
          </a:p>
          <a:p>
            <a:pPr marL="0" indent="0">
              <a:buNone/>
            </a:pPr>
            <a:endParaRPr lang="en-US" b="1" dirty="0">
              <a:latin typeface="Arial" panose="020B0604020202020204" pitchFamily="34" charset="0"/>
              <a:cs typeface="Arial" panose="020B0604020202020204" pitchFamily="34" charset="0"/>
            </a:endParaRPr>
          </a:p>
          <a:p>
            <a:pPr marL="0" indent="0">
              <a:buNone/>
            </a:pPr>
            <a:r>
              <a:rPr lang="en-US" b="1" dirty="0">
                <a:latin typeface="Arial" panose="020B0604020202020204" pitchFamily="34" charset="0"/>
                <a:cs typeface="Arial" panose="020B0604020202020204" pitchFamily="34" charset="0"/>
              </a:rPr>
              <a:t>Outcome March 2025:</a:t>
            </a:r>
          </a:p>
          <a:p>
            <a:pPr marL="0" indent="0">
              <a:buNone/>
            </a:pPr>
            <a:r>
              <a:rPr lang="en-GB" dirty="0">
                <a:latin typeface="Arial" panose="020B0604020202020204" pitchFamily="34" charset="0"/>
                <a:cs typeface="Arial" panose="020B0604020202020204" pitchFamily="34" charset="0"/>
              </a:rPr>
              <a:t>The Immunoglobulin Oversight Group have discussed and agreed:</a:t>
            </a:r>
          </a:p>
          <a:p>
            <a:pPr marL="0" indent="0">
              <a:buNone/>
            </a:pPr>
            <a:r>
              <a:rPr lang="en-GB" dirty="0">
                <a:latin typeface="Arial" panose="020B0604020202020204" pitchFamily="34" charset="0"/>
                <a:cs typeface="Arial" panose="020B0604020202020204" pitchFamily="34" charset="0"/>
              </a:rPr>
              <a:t> </a:t>
            </a:r>
            <a:r>
              <a:rPr lang="en-GB" dirty="0">
                <a:solidFill>
                  <a:srgbClr val="0000FF"/>
                </a:solidFill>
                <a:latin typeface="Arial" panose="020B0604020202020204" pitchFamily="34" charset="0"/>
                <a:cs typeface="Arial" panose="020B0604020202020204" pitchFamily="34" charset="0"/>
              </a:rPr>
              <a:t>Use of Ig at inception of bi-specific antibody treatment in patients with myeloma and B-cell lymphoma</a:t>
            </a:r>
            <a:r>
              <a:rPr lang="en-GB"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The prophylactic use of Ig would be appropriate in patients with a serum IgG of &lt; 4g/l at the time of commencement of BsAbs.</a:t>
            </a:r>
          </a:p>
          <a:p>
            <a:pPr marL="0" indent="0">
              <a:buNone/>
            </a:pPr>
            <a:r>
              <a:rPr lang="en-GB" dirty="0">
                <a:latin typeface="Arial" panose="020B0604020202020204" pitchFamily="34" charset="0"/>
                <a:cs typeface="Arial" panose="020B0604020202020204" pitchFamily="34" charset="0"/>
              </a:rPr>
              <a:t>A/w update of commissioning guidelines ?April 2025</a:t>
            </a:r>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0544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9F705DF-3351-4016-EC66-846900405813}"/>
              </a:ext>
            </a:extLst>
          </p:cNvPr>
          <p:cNvGraphicFramePr>
            <a:graphicFrameLocks noGrp="1"/>
          </p:cNvGraphicFramePr>
          <p:nvPr>
            <p:extLst>
              <p:ext uri="{D42A27DB-BD31-4B8C-83A1-F6EECF244321}">
                <p14:modId xmlns:p14="http://schemas.microsoft.com/office/powerpoint/2010/main" val="1414036259"/>
              </p:ext>
            </p:extLst>
          </p:nvPr>
        </p:nvGraphicFramePr>
        <p:xfrm>
          <a:off x="0" y="461758"/>
          <a:ext cx="12192000" cy="37084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239585230"/>
                    </a:ext>
                  </a:extLst>
                </a:gridCol>
                <a:gridCol w="1524000">
                  <a:extLst>
                    <a:ext uri="{9D8B030D-6E8A-4147-A177-3AD203B41FA5}">
                      <a16:colId xmlns:a16="http://schemas.microsoft.com/office/drawing/2014/main" val="240248646"/>
                    </a:ext>
                  </a:extLst>
                </a:gridCol>
                <a:gridCol w="1524000">
                  <a:extLst>
                    <a:ext uri="{9D8B030D-6E8A-4147-A177-3AD203B41FA5}">
                      <a16:colId xmlns:a16="http://schemas.microsoft.com/office/drawing/2014/main" val="3122187322"/>
                    </a:ext>
                  </a:extLst>
                </a:gridCol>
                <a:gridCol w="1524000">
                  <a:extLst>
                    <a:ext uri="{9D8B030D-6E8A-4147-A177-3AD203B41FA5}">
                      <a16:colId xmlns:a16="http://schemas.microsoft.com/office/drawing/2014/main" val="392996194"/>
                    </a:ext>
                  </a:extLst>
                </a:gridCol>
                <a:gridCol w="1524000">
                  <a:extLst>
                    <a:ext uri="{9D8B030D-6E8A-4147-A177-3AD203B41FA5}">
                      <a16:colId xmlns:a16="http://schemas.microsoft.com/office/drawing/2014/main" val="2656399199"/>
                    </a:ext>
                  </a:extLst>
                </a:gridCol>
                <a:gridCol w="1524000">
                  <a:extLst>
                    <a:ext uri="{9D8B030D-6E8A-4147-A177-3AD203B41FA5}">
                      <a16:colId xmlns:a16="http://schemas.microsoft.com/office/drawing/2014/main" val="2280427861"/>
                    </a:ext>
                  </a:extLst>
                </a:gridCol>
                <a:gridCol w="1524000">
                  <a:extLst>
                    <a:ext uri="{9D8B030D-6E8A-4147-A177-3AD203B41FA5}">
                      <a16:colId xmlns:a16="http://schemas.microsoft.com/office/drawing/2014/main" val="684015812"/>
                    </a:ext>
                  </a:extLst>
                </a:gridCol>
                <a:gridCol w="1524000">
                  <a:extLst>
                    <a:ext uri="{9D8B030D-6E8A-4147-A177-3AD203B41FA5}">
                      <a16:colId xmlns:a16="http://schemas.microsoft.com/office/drawing/2014/main" val="3663086126"/>
                    </a:ext>
                  </a:extLst>
                </a:gridCol>
              </a:tblGrid>
              <a:tr h="370840">
                <a:tc>
                  <a:txBody>
                    <a:bodyPr/>
                    <a:lstStyle/>
                    <a:p>
                      <a:pPr algn="ctr"/>
                      <a:r>
                        <a:rPr lang="en-GB" dirty="0">
                          <a:solidFill>
                            <a:schemeClr val="accent1">
                              <a:lumMod val="50000"/>
                            </a:schemeClr>
                          </a:solidFill>
                        </a:rPr>
                        <a:t>Objectives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Members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Task Groups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Pathway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t>IVIG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PPIE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Training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Next Steps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extLst>
                  <a:ext uri="{0D108BD9-81ED-4DB2-BD59-A6C34878D82A}">
                    <a16:rowId xmlns:a16="http://schemas.microsoft.com/office/drawing/2014/main" val="2899737654"/>
                  </a:ext>
                </a:extLst>
              </a:tr>
            </a:tbl>
          </a:graphicData>
        </a:graphic>
      </p:graphicFrame>
      <p:pic>
        <p:nvPicPr>
          <p:cNvPr id="3" name="Picture 2">
            <a:extLst>
              <a:ext uri="{FF2B5EF4-FFF2-40B4-BE49-F238E27FC236}">
                <a16:creationId xmlns:a16="http://schemas.microsoft.com/office/drawing/2014/main" id="{AF219E4A-BB68-3A36-30E5-457E915AB4FC}"/>
              </a:ext>
            </a:extLst>
          </p:cNvPr>
          <p:cNvPicPr>
            <a:picLocks noChangeAspect="1"/>
          </p:cNvPicPr>
          <p:nvPr/>
        </p:nvPicPr>
        <p:blipFill>
          <a:blip r:embed="rId2"/>
          <a:stretch>
            <a:fillRect/>
          </a:stretch>
        </p:blipFill>
        <p:spPr>
          <a:xfrm>
            <a:off x="341281" y="1192174"/>
            <a:ext cx="5657079" cy="3211598"/>
          </a:xfrm>
          <a:prstGeom prst="rect">
            <a:avLst/>
          </a:prstGeom>
        </p:spPr>
      </p:pic>
      <p:pic>
        <p:nvPicPr>
          <p:cNvPr id="4" name="Picture 3">
            <a:extLst>
              <a:ext uri="{FF2B5EF4-FFF2-40B4-BE49-F238E27FC236}">
                <a16:creationId xmlns:a16="http://schemas.microsoft.com/office/drawing/2014/main" id="{CA45EF9D-B94D-E20F-519C-D24A1AD7DECA}"/>
              </a:ext>
            </a:extLst>
          </p:cNvPr>
          <p:cNvPicPr>
            <a:picLocks noChangeAspect="1"/>
          </p:cNvPicPr>
          <p:nvPr/>
        </p:nvPicPr>
        <p:blipFill rotWithShape="1">
          <a:blip r:embed="rId3"/>
          <a:srcRect b="1865"/>
          <a:stretch/>
        </p:blipFill>
        <p:spPr>
          <a:xfrm>
            <a:off x="6193641" y="1192174"/>
            <a:ext cx="5693758" cy="3211598"/>
          </a:xfrm>
          <a:prstGeom prst="rect">
            <a:avLst/>
          </a:prstGeom>
        </p:spPr>
      </p:pic>
      <p:sp>
        <p:nvSpPr>
          <p:cNvPr id="5" name="TextBox 4">
            <a:extLst>
              <a:ext uri="{FF2B5EF4-FFF2-40B4-BE49-F238E27FC236}">
                <a16:creationId xmlns:a16="http://schemas.microsoft.com/office/drawing/2014/main" id="{0960DC88-345F-7775-9227-86D87C1E5DF3}"/>
              </a:ext>
            </a:extLst>
          </p:cNvPr>
          <p:cNvSpPr txBox="1"/>
          <p:nvPr/>
        </p:nvSpPr>
        <p:spPr>
          <a:xfrm>
            <a:off x="422553" y="6265437"/>
            <a:ext cx="10130858" cy="261610"/>
          </a:xfrm>
          <a:prstGeom prst="rect">
            <a:avLst/>
          </a:prstGeom>
          <a:noFill/>
        </p:spPr>
        <p:txBody>
          <a:bodyPr wrap="square" rtlCol="0">
            <a:spAutoFit/>
          </a:bodyPr>
          <a:lstStyle/>
          <a:p>
            <a:r>
              <a:rPr lang="en-GB" sz="1100" baseline="30000" dirty="0"/>
              <a:t>Leleu et al 2023, IMS Poster presentation P-286 – Impact of Hypogammaglobulinemia and Immunoglobulin Replacement Therapy on Infection Rate in Pateitns with RRMM Treated with Elrantamab: Post-Hoc Analysis From MagnetisMM-3</a:t>
            </a:r>
            <a:endParaRPr lang="en-GB" sz="1100" dirty="0"/>
          </a:p>
        </p:txBody>
      </p:sp>
      <p:sp>
        <p:nvSpPr>
          <p:cNvPr id="7" name="TextBox 6">
            <a:extLst>
              <a:ext uri="{FF2B5EF4-FFF2-40B4-BE49-F238E27FC236}">
                <a16:creationId xmlns:a16="http://schemas.microsoft.com/office/drawing/2014/main" id="{5C7417C1-CCC8-59C6-6DB1-8A2AFC95CD59}"/>
              </a:ext>
            </a:extLst>
          </p:cNvPr>
          <p:cNvSpPr txBox="1"/>
          <p:nvPr/>
        </p:nvSpPr>
        <p:spPr>
          <a:xfrm>
            <a:off x="740228" y="4919106"/>
            <a:ext cx="10711543" cy="830997"/>
          </a:xfrm>
          <a:prstGeom prst="rect">
            <a:avLst/>
          </a:prstGeom>
          <a:noFill/>
        </p:spPr>
        <p:txBody>
          <a:bodyPr wrap="square">
            <a:spAutoFit/>
          </a:bodyPr>
          <a:lstStyle/>
          <a:p>
            <a:pPr algn="ctr"/>
            <a:r>
              <a:rPr lang="en-GB" sz="2400" dirty="0">
                <a:solidFill>
                  <a:schemeClr val="accent2"/>
                </a:solidFill>
                <a:latin typeface="Arial" panose="020B0604020202020204" pitchFamily="34" charset="0"/>
                <a:cs typeface="Arial" panose="020B0604020202020204" pitchFamily="34" charset="0"/>
              </a:rPr>
              <a:t>Ig replacement therapy were associated with decreased infection rates, </a:t>
            </a:r>
          </a:p>
          <a:p>
            <a:pPr algn="ctr"/>
            <a:r>
              <a:rPr lang="en-GB" sz="2400" dirty="0">
                <a:solidFill>
                  <a:schemeClr val="accent2"/>
                </a:solidFill>
                <a:latin typeface="Arial" panose="020B0604020202020204" pitchFamily="34" charset="0"/>
                <a:cs typeface="Arial" panose="020B0604020202020204" pitchFamily="34" charset="0"/>
              </a:rPr>
              <a:t>including the rates of G≥3 infections</a:t>
            </a:r>
          </a:p>
        </p:txBody>
      </p:sp>
    </p:spTree>
    <p:extLst>
      <p:ext uri="{BB962C8B-B14F-4D97-AF65-F5344CB8AC3E}">
        <p14:creationId xmlns:p14="http://schemas.microsoft.com/office/powerpoint/2010/main" val="3382267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9F705DF-3351-4016-EC66-846900405813}"/>
              </a:ext>
            </a:extLst>
          </p:cNvPr>
          <p:cNvGraphicFramePr>
            <a:graphicFrameLocks noGrp="1"/>
          </p:cNvGraphicFramePr>
          <p:nvPr>
            <p:extLst>
              <p:ext uri="{D42A27DB-BD31-4B8C-83A1-F6EECF244321}">
                <p14:modId xmlns:p14="http://schemas.microsoft.com/office/powerpoint/2010/main" val="3821297114"/>
              </p:ext>
            </p:extLst>
          </p:nvPr>
        </p:nvGraphicFramePr>
        <p:xfrm>
          <a:off x="0" y="461758"/>
          <a:ext cx="12192000" cy="37084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239585230"/>
                    </a:ext>
                  </a:extLst>
                </a:gridCol>
                <a:gridCol w="1524000">
                  <a:extLst>
                    <a:ext uri="{9D8B030D-6E8A-4147-A177-3AD203B41FA5}">
                      <a16:colId xmlns:a16="http://schemas.microsoft.com/office/drawing/2014/main" val="240248646"/>
                    </a:ext>
                  </a:extLst>
                </a:gridCol>
                <a:gridCol w="1524000">
                  <a:extLst>
                    <a:ext uri="{9D8B030D-6E8A-4147-A177-3AD203B41FA5}">
                      <a16:colId xmlns:a16="http://schemas.microsoft.com/office/drawing/2014/main" val="3122187322"/>
                    </a:ext>
                  </a:extLst>
                </a:gridCol>
                <a:gridCol w="1524000">
                  <a:extLst>
                    <a:ext uri="{9D8B030D-6E8A-4147-A177-3AD203B41FA5}">
                      <a16:colId xmlns:a16="http://schemas.microsoft.com/office/drawing/2014/main" val="392996194"/>
                    </a:ext>
                  </a:extLst>
                </a:gridCol>
                <a:gridCol w="1524000">
                  <a:extLst>
                    <a:ext uri="{9D8B030D-6E8A-4147-A177-3AD203B41FA5}">
                      <a16:colId xmlns:a16="http://schemas.microsoft.com/office/drawing/2014/main" val="2656399199"/>
                    </a:ext>
                  </a:extLst>
                </a:gridCol>
                <a:gridCol w="1524000">
                  <a:extLst>
                    <a:ext uri="{9D8B030D-6E8A-4147-A177-3AD203B41FA5}">
                      <a16:colId xmlns:a16="http://schemas.microsoft.com/office/drawing/2014/main" val="2280427861"/>
                    </a:ext>
                  </a:extLst>
                </a:gridCol>
                <a:gridCol w="1524000">
                  <a:extLst>
                    <a:ext uri="{9D8B030D-6E8A-4147-A177-3AD203B41FA5}">
                      <a16:colId xmlns:a16="http://schemas.microsoft.com/office/drawing/2014/main" val="684015812"/>
                    </a:ext>
                  </a:extLst>
                </a:gridCol>
                <a:gridCol w="1524000">
                  <a:extLst>
                    <a:ext uri="{9D8B030D-6E8A-4147-A177-3AD203B41FA5}">
                      <a16:colId xmlns:a16="http://schemas.microsoft.com/office/drawing/2014/main" val="3663086126"/>
                    </a:ext>
                  </a:extLst>
                </a:gridCol>
              </a:tblGrid>
              <a:tr h="370840">
                <a:tc>
                  <a:txBody>
                    <a:bodyPr/>
                    <a:lstStyle/>
                    <a:p>
                      <a:pPr algn="ctr"/>
                      <a:r>
                        <a:rPr lang="en-GB" dirty="0">
                          <a:solidFill>
                            <a:schemeClr val="accent1">
                              <a:lumMod val="50000"/>
                            </a:schemeClr>
                          </a:solidFill>
                        </a:rPr>
                        <a:t>Objectives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Members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Task Groups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Pathway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IVIG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PPIE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bg1"/>
                          </a:solidFill>
                        </a:rPr>
                        <a:t>Training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Next Steps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2899737654"/>
                  </a:ext>
                </a:extLst>
              </a:tr>
            </a:tbl>
          </a:graphicData>
        </a:graphic>
      </p:graphicFrame>
      <p:graphicFrame>
        <p:nvGraphicFramePr>
          <p:cNvPr id="4" name="Chart 3">
            <a:extLst>
              <a:ext uri="{FF2B5EF4-FFF2-40B4-BE49-F238E27FC236}">
                <a16:creationId xmlns:a16="http://schemas.microsoft.com/office/drawing/2014/main" id="{0654ADF5-F505-AE05-9C0D-9F091B6537CC}"/>
              </a:ext>
            </a:extLst>
          </p:cNvPr>
          <p:cNvGraphicFramePr>
            <a:graphicFrameLocks/>
          </p:cNvGraphicFramePr>
          <p:nvPr>
            <p:extLst>
              <p:ext uri="{D42A27DB-BD31-4B8C-83A1-F6EECF244321}">
                <p14:modId xmlns:p14="http://schemas.microsoft.com/office/powerpoint/2010/main" val="2960369124"/>
              </p:ext>
            </p:extLst>
          </p:nvPr>
        </p:nvGraphicFramePr>
        <p:xfrm>
          <a:off x="302150" y="1542553"/>
          <a:ext cx="10732024" cy="494670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548CD68C-CE6B-693D-E7EB-2EC837D7ED96}"/>
              </a:ext>
            </a:extLst>
          </p:cNvPr>
          <p:cNvSpPr txBox="1"/>
          <p:nvPr/>
        </p:nvSpPr>
        <p:spPr>
          <a:xfrm>
            <a:off x="830911" y="1002909"/>
            <a:ext cx="6098650" cy="369332"/>
          </a:xfrm>
          <a:prstGeom prst="rect">
            <a:avLst/>
          </a:prstGeom>
          <a:noFill/>
        </p:spPr>
        <p:txBody>
          <a:bodyPr wrap="square">
            <a:spAutoFit/>
          </a:bodyPr>
          <a:lstStyle/>
          <a:p>
            <a:r>
              <a:rPr lang="en-US" sz="1800" b="1" dirty="0">
                <a:latin typeface="Arial" panose="020B0604020202020204" pitchFamily="34" charset="0"/>
                <a:cs typeface="Arial" panose="020B0604020202020204" pitchFamily="34" charset="0"/>
              </a:rPr>
              <a:t>Results from BsAb questionnaire:</a:t>
            </a:r>
          </a:p>
        </p:txBody>
      </p:sp>
    </p:spTree>
    <p:extLst>
      <p:ext uri="{BB962C8B-B14F-4D97-AF65-F5344CB8AC3E}">
        <p14:creationId xmlns:p14="http://schemas.microsoft.com/office/powerpoint/2010/main" val="2985174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E92CB4CA-FE85-CEDD-B896-017D10D2FF93}"/>
              </a:ext>
            </a:extLst>
          </p:cNvPr>
          <p:cNvSpPr>
            <a:spLocks noGrp="1"/>
          </p:cNvSpPr>
          <p:nvPr/>
        </p:nvSpPr>
        <p:spPr>
          <a:xfrm>
            <a:off x="533400" y="64717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latin typeface="Arial" panose="020B0604020202020204" pitchFamily="34" charset="0"/>
                <a:cs typeface="Arial" panose="020B0604020202020204" pitchFamily="34" charset="0"/>
              </a:rPr>
              <a:t>Nurse Survey: Bispecific Knowledge &amp; Education Preferences</a:t>
            </a:r>
          </a:p>
        </p:txBody>
      </p:sp>
      <p:sp>
        <p:nvSpPr>
          <p:cNvPr id="4" name="Content Placeholder 4">
            <a:extLst>
              <a:ext uri="{FF2B5EF4-FFF2-40B4-BE49-F238E27FC236}">
                <a16:creationId xmlns:a16="http://schemas.microsoft.com/office/drawing/2014/main" id="{A56B0153-FC07-D6F0-38A5-8F9D1A31D907}"/>
              </a:ext>
            </a:extLst>
          </p:cNvPr>
          <p:cNvSpPr>
            <a:spLocks noGrp="1"/>
          </p:cNvSpPr>
          <p:nvPr/>
        </p:nvSpPr>
        <p:spPr>
          <a:xfrm>
            <a:off x="381000" y="1663903"/>
            <a:ext cx="10820400" cy="46525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E349832C-8FAF-C780-B680-CB1C52F84233}"/>
              </a:ext>
            </a:extLst>
          </p:cNvPr>
          <p:cNvSpPr txBox="1"/>
          <p:nvPr/>
        </p:nvSpPr>
        <p:spPr>
          <a:xfrm>
            <a:off x="673100" y="1972741"/>
            <a:ext cx="10604500" cy="4247317"/>
          </a:xfrm>
          <a:prstGeom prst="rect">
            <a:avLst/>
          </a:prstGeom>
          <a:noFill/>
        </p:spPr>
        <p:txBody>
          <a:bodyPr wrap="square" rtlCol="0">
            <a:spAutoFit/>
          </a:bodyPr>
          <a:lstStyle/>
          <a:p>
            <a:r>
              <a:rPr lang="en-GB" sz="2800" dirty="0">
                <a:latin typeface="Arial" panose="020B0604020202020204" pitchFamily="34" charset="0"/>
                <a:cs typeface="Arial" panose="020B0604020202020204" pitchFamily="34" charset="0"/>
              </a:rPr>
              <a:t>Knowledge/Experience:</a:t>
            </a:r>
          </a:p>
          <a:p>
            <a:r>
              <a:rPr lang="en-GB" sz="2800" dirty="0">
                <a:latin typeface="Arial" panose="020B0604020202020204" pitchFamily="34" charset="0"/>
                <a:cs typeface="Arial" panose="020B0604020202020204" pitchFamily="34" charset="0"/>
              </a:rPr>
              <a:t>149 responses ( Tertiary centre 57% vs DGs 43%)</a:t>
            </a:r>
          </a:p>
          <a:p>
            <a:pPr marL="742950" lvl="1" indent="-285750">
              <a:buFont typeface="Arial" panose="020B0604020202020204" pitchFamily="34" charset="0"/>
              <a:buChar char="•"/>
            </a:pPr>
            <a:r>
              <a:rPr lang="en-GB" sz="2800" dirty="0">
                <a:latin typeface="Arial" panose="020B0604020202020204" pitchFamily="34" charset="0"/>
                <a:cs typeface="Arial" panose="020B0604020202020204" pitchFamily="34" charset="0"/>
              </a:rPr>
              <a:t>Around 25% had no experience of BsAbs</a:t>
            </a:r>
          </a:p>
          <a:p>
            <a:pPr marL="742950" lvl="1" indent="-285750">
              <a:buFont typeface="Arial" panose="020B0604020202020204" pitchFamily="34" charset="0"/>
              <a:buChar char="•"/>
            </a:pPr>
            <a:r>
              <a:rPr lang="en-GB" sz="2800" dirty="0">
                <a:latin typeface="Arial" panose="020B0604020202020204" pitchFamily="34" charset="0"/>
                <a:cs typeface="Arial" panose="020B0604020202020204" pitchFamily="34" charset="0"/>
              </a:rPr>
              <a:t>Similar proportion lack confidence recognising toxicity &amp; counselling patients on side effects/logistics</a:t>
            </a:r>
          </a:p>
          <a:p>
            <a:pPr marL="742950" lvl="1" indent="-285750">
              <a:buFont typeface="Arial" panose="020B0604020202020204" pitchFamily="34" charset="0"/>
              <a:buChar char="•"/>
            </a:pPr>
            <a:r>
              <a:rPr lang="en-GB" sz="2800" dirty="0">
                <a:latin typeface="Arial" panose="020B0604020202020204" pitchFamily="34" charset="0"/>
                <a:cs typeface="Arial" panose="020B0604020202020204" pitchFamily="34" charset="0"/>
              </a:rPr>
              <a:t>A third not confident in managing toxicity</a:t>
            </a:r>
          </a:p>
          <a:p>
            <a:pPr marL="742950" lvl="1" indent="-285750">
              <a:buFont typeface="Arial" panose="020B0604020202020204" pitchFamily="34" charset="0"/>
              <a:buChar char="•"/>
            </a:pPr>
            <a:r>
              <a:rPr lang="en-GB" sz="2800" dirty="0">
                <a:latin typeface="Arial" panose="020B0604020202020204" pitchFamily="34" charset="0"/>
                <a:cs typeface="Arial" panose="020B0604020202020204" pitchFamily="34" charset="0"/>
              </a:rPr>
              <a:t>Similar between DGH &amp; tertiary</a:t>
            </a:r>
          </a:p>
          <a:p>
            <a:pPr marL="742950" lvl="1" indent="-285750">
              <a:buFont typeface="Arial" panose="020B0604020202020204" pitchFamily="34" charset="0"/>
              <a:buChar char="•"/>
            </a:pPr>
            <a:r>
              <a:rPr lang="en-GB" sz="2800" dirty="0">
                <a:latin typeface="Arial" panose="020B0604020202020204" pitchFamily="34" charset="0"/>
                <a:cs typeface="Arial" panose="020B0604020202020204" pitchFamily="34" charset="0"/>
              </a:rPr>
              <a:t>Variable between roles, notable that higher proportion of staff nurses/ ANPs often report feeling less confident</a:t>
            </a:r>
          </a:p>
          <a:p>
            <a:endParaRPr lang="en-GB" dirty="0"/>
          </a:p>
        </p:txBody>
      </p:sp>
      <p:graphicFrame>
        <p:nvGraphicFramePr>
          <p:cNvPr id="6" name="Table 5">
            <a:extLst>
              <a:ext uri="{FF2B5EF4-FFF2-40B4-BE49-F238E27FC236}">
                <a16:creationId xmlns:a16="http://schemas.microsoft.com/office/drawing/2014/main" id="{96453816-4D4E-5748-85EF-B6CCFB84DCB3}"/>
              </a:ext>
            </a:extLst>
          </p:cNvPr>
          <p:cNvGraphicFramePr>
            <a:graphicFrameLocks noGrp="1"/>
          </p:cNvGraphicFramePr>
          <p:nvPr>
            <p:extLst>
              <p:ext uri="{D42A27DB-BD31-4B8C-83A1-F6EECF244321}">
                <p14:modId xmlns:p14="http://schemas.microsoft.com/office/powerpoint/2010/main" val="3951767541"/>
              </p:ext>
            </p:extLst>
          </p:nvPr>
        </p:nvGraphicFramePr>
        <p:xfrm>
          <a:off x="0" y="276338"/>
          <a:ext cx="12192000" cy="37084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239585230"/>
                    </a:ext>
                  </a:extLst>
                </a:gridCol>
                <a:gridCol w="1524000">
                  <a:extLst>
                    <a:ext uri="{9D8B030D-6E8A-4147-A177-3AD203B41FA5}">
                      <a16:colId xmlns:a16="http://schemas.microsoft.com/office/drawing/2014/main" val="240248646"/>
                    </a:ext>
                  </a:extLst>
                </a:gridCol>
                <a:gridCol w="1524000">
                  <a:extLst>
                    <a:ext uri="{9D8B030D-6E8A-4147-A177-3AD203B41FA5}">
                      <a16:colId xmlns:a16="http://schemas.microsoft.com/office/drawing/2014/main" val="3122187322"/>
                    </a:ext>
                  </a:extLst>
                </a:gridCol>
                <a:gridCol w="1524000">
                  <a:extLst>
                    <a:ext uri="{9D8B030D-6E8A-4147-A177-3AD203B41FA5}">
                      <a16:colId xmlns:a16="http://schemas.microsoft.com/office/drawing/2014/main" val="392996194"/>
                    </a:ext>
                  </a:extLst>
                </a:gridCol>
                <a:gridCol w="1524000">
                  <a:extLst>
                    <a:ext uri="{9D8B030D-6E8A-4147-A177-3AD203B41FA5}">
                      <a16:colId xmlns:a16="http://schemas.microsoft.com/office/drawing/2014/main" val="2656399199"/>
                    </a:ext>
                  </a:extLst>
                </a:gridCol>
                <a:gridCol w="1524000">
                  <a:extLst>
                    <a:ext uri="{9D8B030D-6E8A-4147-A177-3AD203B41FA5}">
                      <a16:colId xmlns:a16="http://schemas.microsoft.com/office/drawing/2014/main" val="2280427861"/>
                    </a:ext>
                  </a:extLst>
                </a:gridCol>
                <a:gridCol w="1524000">
                  <a:extLst>
                    <a:ext uri="{9D8B030D-6E8A-4147-A177-3AD203B41FA5}">
                      <a16:colId xmlns:a16="http://schemas.microsoft.com/office/drawing/2014/main" val="684015812"/>
                    </a:ext>
                  </a:extLst>
                </a:gridCol>
                <a:gridCol w="1524000">
                  <a:extLst>
                    <a:ext uri="{9D8B030D-6E8A-4147-A177-3AD203B41FA5}">
                      <a16:colId xmlns:a16="http://schemas.microsoft.com/office/drawing/2014/main" val="3663086126"/>
                    </a:ext>
                  </a:extLst>
                </a:gridCol>
              </a:tblGrid>
              <a:tr h="370840">
                <a:tc>
                  <a:txBody>
                    <a:bodyPr/>
                    <a:lstStyle/>
                    <a:p>
                      <a:pPr algn="ctr"/>
                      <a:r>
                        <a:rPr lang="en-GB" dirty="0">
                          <a:solidFill>
                            <a:schemeClr val="accent1">
                              <a:lumMod val="50000"/>
                            </a:schemeClr>
                          </a:solidFill>
                        </a:rPr>
                        <a:t>Objectives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Members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Task Groups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Pathway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IVIG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PPIE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bg1"/>
                          </a:solidFill>
                        </a:rPr>
                        <a:t>Training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Next Steps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2899737654"/>
                  </a:ext>
                </a:extLst>
              </a:tr>
            </a:tbl>
          </a:graphicData>
        </a:graphic>
      </p:graphicFrame>
    </p:spTree>
    <p:extLst>
      <p:ext uri="{BB962C8B-B14F-4D97-AF65-F5344CB8AC3E}">
        <p14:creationId xmlns:p14="http://schemas.microsoft.com/office/powerpoint/2010/main" val="2158836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aph of information on a screen&#10;&#10;Description automatically generated with medium confidence">
            <a:extLst>
              <a:ext uri="{FF2B5EF4-FFF2-40B4-BE49-F238E27FC236}">
                <a16:creationId xmlns:a16="http://schemas.microsoft.com/office/drawing/2014/main" id="{F31CE470-64AA-15A8-8E27-D60DEE6B6C8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8800" y="182418"/>
            <a:ext cx="8160657" cy="6777182"/>
          </a:xfrm>
          <a:prstGeom prst="rect">
            <a:avLst/>
          </a:prstGeom>
        </p:spPr>
      </p:pic>
    </p:spTree>
    <p:extLst>
      <p:ext uri="{BB962C8B-B14F-4D97-AF65-F5344CB8AC3E}">
        <p14:creationId xmlns:p14="http://schemas.microsoft.com/office/powerpoint/2010/main" val="2264071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7F08C7-A099-8D83-DC65-AD921012AD13}"/>
              </a:ext>
            </a:extLst>
          </p:cNvPr>
          <p:cNvSpPr txBox="1"/>
          <p:nvPr/>
        </p:nvSpPr>
        <p:spPr>
          <a:xfrm>
            <a:off x="114300" y="640078"/>
            <a:ext cx="7988300" cy="646331"/>
          </a:xfrm>
          <a:prstGeom prst="rect">
            <a:avLst/>
          </a:prstGeom>
          <a:noFill/>
        </p:spPr>
        <p:txBody>
          <a:bodyPr wrap="square">
            <a:spAutoFit/>
          </a:bodyPr>
          <a:lstStyle/>
          <a:p>
            <a:r>
              <a:rPr lang="en-GB" sz="3600" b="1" dirty="0">
                <a:latin typeface="Arial" panose="020B0604020202020204" pitchFamily="34" charset="0"/>
                <a:cs typeface="Arial" panose="020B0604020202020204" pitchFamily="34" charset="0"/>
              </a:rPr>
              <a:t>Thoughts/ suggestions/ next steps</a:t>
            </a:r>
          </a:p>
        </p:txBody>
      </p:sp>
      <p:sp>
        <p:nvSpPr>
          <p:cNvPr id="4" name="Content Placeholder 2">
            <a:extLst>
              <a:ext uri="{FF2B5EF4-FFF2-40B4-BE49-F238E27FC236}">
                <a16:creationId xmlns:a16="http://schemas.microsoft.com/office/drawing/2014/main" id="{C1379C0A-1A82-1A53-3D8B-5215A8E777D7}"/>
              </a:ext>
            </a:extLst>
          </p:cNvPr>
          <p:cNvSpPr txBox="1">
            <a:spLocks/>
          </p:cNvSpPr>
          <p:nvPr/>
        </p:nvSpPr>
        <p:spPr>
          <a:xfrm>
            <a:off x="171450" y="1482466"/>
            <a:ext cx="10880272" cy="4486533"/>
          </a:xfrm>
          <a:prstGeom prst="rect">
            <a:avLst/>
          </a:prstGeom>
        </p:spPr>
        <p:txBody>
          <a:bodyPr vert="horz" lIns="91440" tIns="45720" rIns="91440" bIns="45720" rtlCol="0" anchor="ct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E-learning</a:t>
            </a:r>
            <a:r>
              <a:rPr kumimoji="0" lang="en-GB" sz="2400" b="0" i="0" u="none" strike="noStrike" kern="1200" cap="none" spc="0" normalizeH="0" baseline="0" noProof="0" dirty="0">
                <a:ln>
                  <a:noFill/>
                </a:ln>
                <a:solidFill>
                  <a:sysClr val="windowText" lastClr="000000"/>
                </a:solidFill>
                <a:effectLst/>
                <a:uLnTx/>
                <a:uFillTx/>
                <a:latin typeface="Aptos" panose="020B0004020202020204"/>
                <a:ea typeface="+mn-ea"/>
                <a:cs typeface="+mn-cs"/>
              </a:rPr>
              <a:t>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Supplementing Myeloma academy – different audience e.g. staff nurses, non-specialists, ?disease agnostic, ?relevant to pharmacists/SHOs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ysClr val="windowText" lastClr="000000"/>
              </a:solidFill>
              <a:effectLst/>
              <a:uLnTx/>
              <a:uFillTx/>
              <a:latin typeface="Aptos" panose="020B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In person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Feasibility of attendance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Locations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Supplementing pharma teaching</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GB" sz="2000" dirty="0">
              <a:solidFill>
                <a:sysClr val="windowText" lastClr="000000"/>
              </a:solidFill>
              <a:latin typeface="Arial" panose="020B0604020202020204" pitchFamily="34" charset="0"/>
              <a:cs typeface="Arial" panose="020B0604020202020204" pitchFamily="34" charset="0"/>
            </a:endParaRPr>
          </a:p>
          <a:p>
            <a:pPr>
              <a:spcBef>
                <a:spcPts val="500"/>
              </a:spcBef>
              <a:defRPr/>
            </a:pPr>
            <a:r>
              <a:rPr kumimoji="0" lang="en-GB" sz="24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Getting BsAbs on the agenda of relevant UK based conferences, so far on: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	5</a:t>
            </a:r>
            <a:r>
              <a:rPr kumimoji="0" lang="en-GB" sz="2000" b="0" i="0" u="none" strike="noStrike" kern="1200" cap="none" spc="0" normalizeH="0" baseline="30000" noProof="0" dirty="0">
                <a:ln>
                  <a:noFill/>
                </a:ln>
                <a:solidFill>
                  <a:sysClr val="windowText" lastClr="000000"/>
                </a:solidFill>
                <a:effectLst/>
                <a:uLnTx/>
                <a:uFillTx/>
                <a:latin typeface="Arial" panose="020B0604020202020204" pitchFamily="34" charset="0"/>
                <a:cs typeface="Arial" panose="020B0604020202020204" pitchFamily="34" charset="0"/>
              </a:rPr>
              <a:t>th</a:t>
            </a:r>
            <a:r>
              <a:rPr kumimoji="0" lang="en-GB" sz="20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 March- UKMS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	24th April - Haemato-Oncology Clinical Updates and Service Delivery Developments (Nottingham, predominantly nurses)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	9th May - J&amp;J Enhancing Haematology Outcomes 2025: A Study Day for Nurses and AHPs (London)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	9th May - The Haematology Patient and Carers Congress - Clinician session. London.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AC08B40F-0E3F-1389-ADC6-79A3441D3AE2}"/>
              </a:ext>
            </a:extLst>
          </p:cNvPr>
          <p:cNvGraphicFramePr>
            <a:graphicFrameLocks noGrp="1"/>
          </p:cNvGraphicFramePr>
          <p:nvPr>
            <p:extLst>
              <p:ext uri="{D42A27DB-BD31-4B8C-83A1-F6EECF244321}">
                <p14:modId xmlns:p14="http://schemas.microsoft.com/office/powerpoint/2010/main" val="4292155495"/>
              </p:ext>
            </p:extLst>
          </p:nvPr>
        </p:nvGraphicFramePr>
        <p:xfrm>
          <a:off x="0" y="269238"/>
          <a:ext cx="12192000" cy="37084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239585230"/>
                    </a:ext>
                  </a:extLst>
                </a:gridCol>
                <a:gridCol w="1524000">
                  <a:extLst>
                    <a:ext uri="{9D8B030D-6E8A-4147-A177-3AD203B41FA5}">
                      <a16:colId xmlns:a16="http://schemas.microsoft.com/office/drawing/2014/main" val="240248646"/>
                    </a:ext>
                  </a:extLst>
                </a:gridCol>
                <a:gridCol w="1524000">
                  <a:extLst>
                    <a:ext uri="{9D8B030D-6E8A-4147-A177-3AD203B41FA5}">
                      <a16:colId xmlns:a16="http://schemas.microsoft.com/office/drawing/2014/main" val="3122187322"/>
                    </a:ext>
                  </a:extLst>
                </a:gridCol>
                <a:gridCol w="1524000">
                  <a:extLst>
                    <a:ext uri="{9D8B030D-6E8A-4147-A177-3AD203B41FA5}">
                      <a16:colId xmlns:a16="http://schemas.microsoft.com/office/drawing/2014/main" val="392996194"/>
                    </a:ext>
                  </a:extLst>
                </a:gridCol>
                <a:gridCol w="1524000">
                  <a:extLst>
                    <a:ext uri="{9D8B030D-6E8A-4147-A177-3AD203B41FA5}">
                      <a16:colId xmlns:a16="http://schemas.microsoft.com/office/drawing/2014/main" val="2656399199"/>
                    </a:ext>
                  </a:extLst>
                </a:gridCol>
                <a:gridCol w="1524000">
                  <a:extLst>
                    <a:ext uri="{9D8B030D-6E8A-4147-A177-3AD203B41FA5}">
                      <a16:colId xmlns:a16="http://schemas.microsoft.com/office/drawing/2014/main" val="2280427861"/>
                    </a:ext>
                  </a:extLst>
                </a:gridCol>
                <a:gridCol w="1524000">
                  <a:extLst>
                    <a:ext uri="{9D8B030D-6E8A-4147-A177-3AD203B41FA5}">
                      <a16:colId xmlns:a16="http://schemas.microsoft.com/office/drawing/2014/main" val="684015812"/>
                    </a:ext>
                  </a:extLst>
                </a:gridCol>
                <a:gridCol w="1524000">
                  <a:extLst>
                    <a:ext uri="{9D8B030D-6E8A-4147-A177-3AD203B41FA5}">
                      <a16:colId xmlns:a16="http://schemas.microsoft.com/office/drawing/2014/main" val="3663086126"/>
                    </a:ext>
                  </a:extLst>
                </a:gridCol>
              </a:tblGrid>
              <a:tr h="370840">
                <a:tc>
                  <a:txBody>
                    <a:bodyPr/>
                    <a:lstStyle/>
                    <a:p>
                      <a:pPr algn="ctr"/>
                      <a:r>
                        <a:rPr lang="en-GB" dirty="0">
                          <a:solidFill>
                            <a:schemeClr val="accent1">
                              <a:lumMod val="50000"/>
                            </a:schemeClr>
                          </a:solidFill>
                        </a:rPr>
                        <a:t>Objectives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Members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Task Groups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Pathway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IVIG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PPIE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bg1"/>
                          </a:solidFill>
                        </a:rPr>
                        <a:t>Training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Next Steps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2899737654"/>
                  </a:ext>
                </a:extLst>
              </a:tr>
            </a:tbl>
          </a:graphicData>
        </a:graphic>
      </p:graphicFrame>
    </p:spTree>
    <p:extLst>
      <p:ext uri="{BB962C8B-B14F-4D97-AF65-F5344CB8AC3E}">
        <p14:creationId xmlns:p14="http://schemas.microsoft.com/office/powerpoint/2010/main" val="3157730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9F705DF-3351-4016-EC66-846900405813}"/>
              </a:ext>
            </a:extLst>
          </p:cNvPr>
          <p:cNvGraphicFramePr>
            <a:graphicFrameLocks noGrp="1"/>
          </p:cNvGraphicFramePr>
          <p:nvPr>
            <p:extLst>
              <p:ext uri="{D42A27DB-BD31-4B8C-83A1-F6EECF244321}">
                <p14:modId xmlns:p14="http://schemas.microsoft.com/office/powerpoint/2010/main" val="553105976"/>
              </p:ext>
            </p:extLst>
          </p:nvPr>
        </p:nvGraphicFramePr>
        <p:xfrm>
          <a:off x="0" y="461757"/>
          <a:ext cx="12192000" cy="416507"/>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239585230"/>
                    </a:ext>
                  </a:extLst>
                </a:gridCol>
                <a:gridCol w="1524000">
                  <a:extLst>
                    <a:ext uri="{9D8B030D-6E8A-4147-A177-3AD203B41FA5}">
                      <a16:colId xmlns:a16="http://schemas.microsoft.com/office/drawing/2014/main" val="240248646"/>
                    </a:ext>
                  </a:extLst>
                </a:gridCol>
                <a:gridCol w="1524000">
                  <a:extLst>
                    <a:ext uri="{9D8B030D-6E8A-4147-A177-3AD203B41FA5}">
                      <a16:colId xmlns:a16="http://schemas.microsoft.com/office/drawing/2014/main" val="3122187322"/>
                    </a:ext>
                  </a:extLst>
                </a:gridCol>
                <a:gridCol w="1524000">
                  <a:extLst>
                    <a:ext uri="{9D8B030D-6E8A-4147-A177-3AD203B41FA5}">
                      <a16:colId xmlns:a16="http://schemas.microsoft.com/office/drawing/2014/main" val="392996194"/>
                    </a:ext>
                  </a:extLst>
                </a:gridCol>
                <a:gridCol w="1524000">
                  <a:extLst>
                    <a:ext uri="{9D8B030D-6E8A-4147-A177-3AD203B41FA5}">
                      <a16:colId xmlns:a16="http://schemas.microsoft.com/office/drawing/2014/main" val="2656399199"/>
                    </a:ext>
                  </a:extLst>
                </a:gridCol>
                <a:gridCol w="1524000">
                  <a:extLst>
                    <a:ext uri="{9D8B030D-6E8A-4147-A177-3AD203B41FA5}">
                      <a16:colId xmlns:a16="http://schemas.microsoft.com/office/drawing/2014/main" val="2280427861"/>
                    </a:ext>
                  </a:extLst>
                </a:gridCol>
                <a:gridCol w="1524000">
                  <a:extLst>
                    <a:ext uri="{9D8B030D-6E8A-4147-A177-3AD203B41FA5}">
                      <a16:colId xmlns:a16="http://schemas.microsoft.com/office/drawing/2014/main" val="684015812"/>
                    </a:ext>
                  </a:extLst>
                </a:gridCol>
                <a:gridCol w="1524000">
                  <a:extLst>
                    <a:ext uri="{9D8B030D-6E8A-4147-A177-3AD203B41FA5}">
                      <a16:colId xmlns:a16="http://schemas.microsoft.com/office/drawing/2014/main" val="3663086126"/>
                    </a:ext>
                  </a:extLst>
                </a:gridCol>
              </a:tblGrid>
              <a:tr h="416507">
                <a:tc>
                  <a:txBody>
                    <a:bodyPr/>
                    <a:lstStyle/>
                    <a:p>
                      <a:pPr algn="ctr"/>
                      <a:r>
                        <a:rPr lang="en-GB" dirty="0">
                          <a:solidFill>
                            <a:schemeClr val="accent1">
                              <a:lumMod val="50000"/>
                            </a:schemeClr>
                          </a:solidFill>
                        </a:rPr>
                        <a:t>Objectives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Members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Task Groups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Pathway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IVIG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bg1"/>
                          </a:solidFill>
                        </a:rPr>
                        <a:t>PPIE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Training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Next Steps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2899737654"/>
                  </a:ext>
                </a:extLst>
              </a:tr>
            </a:tbl>
          </a:graphicData>
        </a:graphic>
      </p:graphicFrame>
      <p:sp>
        <p:nvSpPr>
          <p:cNvPr id="3" name="TextBox 2">
            <a:extLst>
              <a:ext uri="{FF2B5EF4-FFF2-40B4-BE49-F238E27FC236}">
                <a16:creationId xmlns:a16="http://schemas.microsoft.com/office/drawing/2014/main" id="{F04F8971-F06D-38F9-2AFD-D7117C0FB77B}"/>
              </a:ext>
            </a:extLst>
          </p:cNvPr>
          <p:cNvSpPr txBox="1"/>
          <p:nvPr/>
        </p:nvSpPr>
        <p:spPr>
          <a:xfrm>
            <a:off x="344142" y="1010167"/>
            <a:ext cx="10604803" cy="4078041"/>
          </a:xfrm>
          <a:prstGeom prst="rect">
            <a:avLst/>
          </a:prstGeom>
          <a:noFill/>
        </p:spPr>
        <p:txBody>
          <a:bodyPr rot="0" spcFirstLastPara="0" vertOverflow="overflow" horzOverflow="overflow" vert="horz" wrap="square" lIns="76201" tIns="38101" rIns="76201" bIns="38101" numCol="1" spcCol="0" rtlCol="0" fromWordArt="0" anchor="t" anchorCtr="0" forceAA="0" compatLnSpc="1">
            <a:prstTxWarp prst="textNoShape">
              <a:avLst/>
            </a:prstTxWarp>
            <a:spAutoFit/>
          </a:bodyPr>
          <a:lstStyle/>
          <a:p>
            <a:r>
              <a:rPr lang="en-US" sz="2400" b="1" dirty="0">
                <a:latin typeface="Arial" panose="020B0604020202020204" pitchFamily="34" charset="0"/>
                <a:cs typeface="Arial" panose="020B0604020202020204" pitchFamily="34" charset="0"/>
              </a:rPr>
              <a:t>Patient and Public Involvement </a:t>
            </a:r>
          </a:p>
          <a:p>
            <a:endParaRPr lang="en-US" sz="1500" dirty="0">
              <a:latin typeface="Arial" panose="020B0604020202020204" pitchFamily="34" charset="0"/>
              <a:cs typeface="Arial" panose="020B0604020202020204" pitchFamily="34" charset="0"/>
            </a:endParaRPr>
          </a:p>
          <a:p>
            <a:endParaRPr lang="en-US" sz="1500" dirty="0">
              <a:latin typeface="Arial" panose="020B0604020202020204" pitchFamily="34" charset="0"/>
              <a:cs typeface="Arial" panose="020B0604020202020204" pitchFamily="34" charset="0"/>
            </a:endParaRPr>
          </a:p>
          <a:p>
            <a:r>
              <a:rPr lang="en-US" sz="1600" b="1" dirty="0">
                <a:latin typeface="Arial" panose="020B0604020202020204" pitchFamily="34" charset="0"/>
                <a:cs typeface="Arial" panose="020B0604020202020204" pitchFamily="34" charset="0"/>
              </a:rPr>
              <a:t>Aim </a:t>
            </a:r>
          </a:p>
          <a:p>
            <a:r>
              <a:rPr lang="en-US" sz="1600" dirty="0">
                <a:latin typeface="Arial" panose="020B0604020202020204" pitchFamily="34" charset="0"/>
                <a:cs typeface="Arial" panose="020B0604020202020204" pitchFamily="34" charset="0"/>
              </a:rPr>
              <a:t>Patient representatives to be involved in 'information gathering’ to shape the ease at which we can help UK hospitals to offer BsAbs. </a:t>
            </a:r>
          </a:p>
          <a:p>
            <a:endParaRPr lang="en-US" sz="1600" dirty="0">
              <a:latin typeface="Arial" panose="020B0604020202020204" pitchFamily="34" charset="0"/>
              <a:cs typeface="Arial" panose="020B0604020202020204" pitchFamily="34" charset="0"/>
            </a:endParaRPr>
          </a:p>
          <a:p>
            <a:r>
              <a:rPr lang="en-US" sz="1600" b="1" dirty="0">
                <a:latin typeface="Arial" panose="020B0604020202020204" pitchFamily="34" charset="0"/>
                <a:cs typeface="Arial" panose="020B0604020202020204" pitchFamily="34" charset="0"/>
              </a:rPr>
              <a:t>Objective</a:t>
            </a:r>
            <a:r>
              <a:rPr lang="en-US" sz="1600" dirty="0">
                <a:latin typeface="Arial" panose="020B0604020202020204" pitchFamily="34" charset="0"/>
                <a:cs typeface="Arial" panose="020B0604020202020204" pitchFamily="34" charset="0"/>
              </a:rPr>
              <a:t>: </a:t>
            </a:r>
          </a:p>
          <a:p>
            <a:r>
              <a:rPr lang="en-US" sz="1600" dirty="0">
                <a:latin typeface="Arial" panose="020B0604020202020204" pitchFamily="34" charset="0"/>
                <a:cs typeface="Arial" panose="020B0604020202020204" pitchFamily="34" charset="0"/>
              </a:rPr>
              <a:t>Explore myeloma patients' perceptions about BsAbs and how can we best support them to access BsAbs; novel therapies or clinical trials, and what barriers do they face. </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Recruited RRMM patients through charities </a:t>
            </a:r>
          </a:p>
          <a:p>
            <a:r>
              <a:rPr lang="en-US" sz="1600" dirty="0">
                <a:latin typeface="Arial" panose="020B0604020202020204" pitchFamily="34" charset="0"/>
                <a:cs typeface="Arial" panose="020B0604020202020204" pitchFamily="34" charset="0"/>
              </a:rPr>
              <a:t>Responses from 10 patients and panel met in July 2024</a:t>
            </a:r>
          </a:p>
          <a:p>
            <a:r>
              <a:rPr lang="en-US" sz="1600" dirty="0">
                <a:latin typeface="Arial" panose="020B0604020202020204" pitchFamily="34" charset="0"/>
                <a:cs typeface="Arial" panose="020B0604020202020204" pitchFamily="34" charset="0"/>
              </a:rPr>
              <a:t>PPIE ongoing from Jan 2025 to evaluate pathway document and resources so far.</a:t>
            </a:r>
          </a:p>
          <a:p>
            <a:endParaRPr lang="en-US" sz="1500" dirty="0">
              <a:latin typeface="Arial" panose="020B0604020202020204" pitchFamily="34" charset="0"/>
              <a:cs typeface="Arial" panose="020B0604020202020204" pitchFamily="34" charset="0"/>
            </a:endParaRPr>
          </a:p>
          <a:p>
            <a:endParaRPr lang="en-US" sz="1500"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9FF54BEF-BA81-52AD-092C-21196CD82557}"/>
              </a:ext>
            </a:extLst>
          </p:cNvPr>
          <p:cNvPicPr>
            <a:picLocks noChangeAspect="1"/>
          </p:cNvPicPr>
          <p:nvPr/>
        </p:nvPicPr>
        <p:blipFill>
          <a:blip r:embed="rId3"/>
          <a:stretch>
            <a:fillRect/>
          </a:stretch>
        </p:blipFill>
        <p:spPr>
          <a:xfrm>
            <a:off x="7263076" y="5644853"/>
            <a:ext cx="2305050" cy="904875"/>
          </a:xfrm>
          <a:prstGeom prst="rect">
            <a:avLst/>
          </a:prstGeom>
        </p:spPr>
      </p:pic>
      <p:pic>
        <p:nvPicPr>
          <p:cNvPr id="11" name="Picture 10">
            <a:extLst>
              <a:ext uri="{FF2B5EF4-FFF2-40B4-BE49-F238E27FC236}">
                <a16:creationId xmlns:a16="http://schemas.microsoft.com/office/drawing/2014/main" id="{D656E6B5-B358-6C2F-4EC3-DA737AC7F54C}"/>
              </a:ext>
            </a:extLst>
          </p:cNvPr>
          <p:cNvPicPr>
            <a:picLocks noChangeAspect="1"/>
          </p:cNvPicPr>
          <p:nvPr/>
        </p:nvPicPr>
        <p:blipFill>
          <a:blip r:embed="rId4"/>
          <a:stretch>
            <a:fillRect/>
          </a:stretch>
        </p:blipFill>
        <p:spPr>
          <a:xfrm>
            <a:off x="8796601" y="4524775"/>
            <a:ext cx="1543050" cy="933450"/>
          </a:xfrm>
          <a:prstGeom prst="rect">
            <a:avLst/>
          </a:prstGeom>
        </p:spPr>
      </p:pic>
      <p:pic>
        <p:nvPicPr>
          <p:cNvPr id="19" name="Picture 18">
            <a:extLst>
              <a:ext uri="{FF2B5EF4-FFF2-40B4-BE49-F238E27FC236}">
                <a16:creationId xmlns:a16="http://schemas.microsoft.com/office/drawing/2014/main" id="{763B17D5-87EC-96E1-7F2B-A53E5D5795BF}"/>
              </a:ext>
            </a:extLst>
          </p:cNvPr>
          <p:cNvPicPr>
            <a:picLocks noChangeAspect="1"/>
          </p:cNvPicPr>
          <p:nvPr/>
        </p:nvPicPr>
        <p:blipFill>
          <a:blip r:embed="rId5"/>
          <a:stretch>
            <a:fillRect/>
          </a:stretch>
        </p:blipFill>
        <p:spPr>
          <a:xfrm>
            <a:off x="1849485" y="5344980"/>
            <a:ext cx="1438275" cy="1085850"/>
          </a:xfrm>
          <a:prstGeom prst="rect">
            <a:avLst/>
          </a:prstGeom>
        </p:spPr>
      </p:pic>
      <p:pic>
        <p:nvPicPr>
          <p:cNvPr id="20" name="Picture 19">
            <a:extLst>
              <a:ext uri="{FF2B5EF4-FFF2-40B4-BE49-F238E27FC236}">
                <a16:creationId xmlns:a16="http://schemas.microsoft.com/office/drawing/2014/main" id="{BF53A46F-559B-850E-046F-ACBF7990B68F}"/>
              </a:ext>
            </a:extLst>
          </p:cNvPr>
          <p:cNvPicPr>
            <a:picLocks noChangeAspect="1"/>
          </p:cNvPicPr>
          <p:nvPr/>
        </p:nvPicPr>
        <p:blipFill>
          <a:blip r:embed="rId6"/>
          <a:stretch>
            <a:fillRect/>
          </a:stretch>
        </p:blipFill>
        <p:spPr>
          <a:xfrm>
            <a:off x="4435533" y="5492453"/>
            <a:ext cx="2200275" cy="1057275"/>
          </a:xfrm>
          <a:prstGeom prst="rect">
            <a:avLst/>
          </a:prstGeom>
        </p:spPr>
      </p:pic>
      <p:pic>
        <p:nvPicPr>
          <p:cNvPr id="21" name="Picture 20">
            <a:extLst>
              <a:ext uri="{FF2B5EF4-FFF2-40B4-BE49-F238E27FC236}">
                <a16:creationId xmlns:a16="http://schemas.microsoft.com/office/drawing/2014/main" id="{CFC7DA9B-83B7-B249-9BDC-6688A19E583F}"/>
              </a:ext>
            </a:extLst>
          </p:cNvPr>
          <p:cNvPicPr>
            <a:picLocks noChangeAspect="1"/>
          </p:cNvPicPr>
          <p:nvPr/>
        </p:nvPicPr>
        <p:blipFill>
          <a:blip r:embed="rId7"/>
          <a:stretch>
            <a:fillRect/>
          </a:stretch>
        </p:blipFill>
        <p:spPr>
          <a:xfrm>
            <a:off x="3184803" y="4655248"/>
            <a:ext cx="4078273" cy="743891"/>
          </a:xfrm>
          <a:prstGeom prst="rect">
            <a:avLst/>
          </a:prstGeom>
        </p:spPr>
      </p:pic>
    </p:spTree>
    <p:extLst>
      <p:ext uri="{BB962C8B-B14F-4D97-AF65-F5344CB8AC3E}">
        <p14:creationId xmlns:p14="http://schemas.microsoft.com/office/powerpoint/2010/main" val="2910548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9F705DF-3351-4016-EC66-846900405813}"/>
              </a:ext>
            </a:extLst>
          </p:cNvPr>
          <p:cNvGraphicFramePr>
            <a:graphicFrameLocks noGrp="1"/>
          </p:cNvGraphicFramePr>
          <p:nvPr>
            <p:extLst>
              <p:ext uri="{D42A27DB-BD31-4B8C-83A1-F6EECF244321}">
                <p14:modId xmlns:p14="http://schemas.microsoft.com/office/powerpoint/2010/main" val="2258368519"/>
              </p:ext>
            </p:extLst>
          </p:nvPr>
        </p:nvGraphicFramePr>
        <p:xfrm>
          <a:off x="0" y="461758"/>
          <a:ext cx="12192000" cy="37084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239585230"/>
                    </a:ext>
                  </a:extLst>
                </a:gridCol>
                <a:gridCol w="1524000">
                  <a:extLst>
                    <a:ext uri="{9D8B030D-6E8A-4147-A177-3AD203B41FA5}">
                      <a16:colId xmlns:a16="http://schemas.microsoft.com/office/drawing/2014/main" val="240248646"/>
                    </a:ext>
                  </a:extLst>
                </a:gridCol>
                <a:gridCol w="1524000">
                  <a:extLst>
                    <a:ext uri="{9D8B030D-6E8A-4147-A177-3AD203B41FA5}">
                      <a16:colId xmlns:a16="http://schemas.microsoft.com/office/drawing/2014/main" val="3122187322"/>
                    </a:ext>
                  </a:extLst>
                </a:gridCol>
                <a:gridCol w="1524000">
                  <a:extLst>
                    <a:ext uri="{9D8B030D-6E8A-4147-A177-3AD203B41FA5}">
                      <a16:colId xmlns:a16="http://schemas.microsoft.com/office/drawing/2014/main" val="392996194"/>
                    </a:ext>
                  </a:extLst>
                </a:gridCol>
                <a:gridCol w="1524000">
                  <a:extLst>
                    <a:ext uri="{9D8B030D-6E8A-4147-A177-3AD203B41FA5}">
                      <a16:colId xmlns:a16="http://schemas.microsoft.com/office/drawing/2014/main" val="2656399199"/>
                    </a:ext>
                  </a:extLst>
                </a:gridCol>
                <a:gridCol w="1524000">
                  <a:extLst>
                    <a:ext uri="{9D8B030D-6E8A-4147-A177-3AD203B41FA5}">
                      <a16:colId xmlns:a16="http://schemas.microsoft.com/office/drawing/2014/main" val="2280427861"/>
                    </a:ext>
                  </a:extLst>
                </a:gridCol>
                <a:gridCol w="1524000">
                  <a:extLst>
                    <a:ext uri="{9D8B030D-6E8A-4147-A177-3AD203B41FA5}">
                      <a16:colId xmlns:a16="http://schemas.microsoft.com/office/drawing/2014/main" val="684015812"/>
                    </a:ext>
                  </a:extLst>
                </a:gridCol>
                <a:gridCol w="1524000">
                  <a:extLst>
                    <a:ext uri="{9D8B030D-6E8A-4147-A177-3AD203B41FA5}">
                      <a16:colId xmlns:a16="http://schemas.microsoft.com/office/drawing/2014/main" val="3663086126"/>
                    </a:ext>
                  </a:extLst>
                </a:gridCol>
              </a:tblGrid>
              <a:tr h="370840">
                <a:tc>
                  <a:txBody>
                    <a:bodyPr/>
                    <a:lstStyle/>
                    <a:p>
                      <a:pPr algn="ctr"/>
                      <a:r>
                        <a:rPr lang="en-GB" dirty="0">
                          <a:solidFill>
                            <a:schemeClr val="accent1">
                              <a:lumMod val="50000"/>
                            </a:schemeClr>
                          </a:solidFill>
                        </a:rPr>
                        <a:t>Objectives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Members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Task Groups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Pathway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IVIG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bg1"/>
                          </a:solidFill>
                        </a:rPr>
                        <a:t>PPIE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Training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accent1">
                              <a:lumMod val="50000"/>
                            </a:schemeClr>
                          </a:solidFill>
                        </a:rPr>
                        <a:t>Next Steps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2899737654"/>
                  </a:ext>
                </a:extLst>
              </a:tr>
            </a:tbl>
          </a:graphicData>
        </a:graphic>
      </p:graphicFrame>
      <p:graphicFrame>
        <p:nvGraphicFramePr>
          <p:cNvPr id="3" name="Content Placeholder 2">
            <a:extLst>
              <a:ext uri="{FF2B5EF4-FFF2-40B4-BE49-F238E27FC236}">
                <a16:creationId xmlns:a16="http://schemas.microsoft.com/office/drawing/2014/main" id="{70010F35-AC8D-BFD2-D332-45416AFCBF26}"/>
              </a:ext>
            </a:extLst>
          </p:cNvPr>
          <p:cNvGraphicFramePr>
            <a:graphicFrameLocks/>
          </p:cNvGraphicFramePr>
          <p:nvPr>
            <p:extLst>
              <p:ext uri="{D42A27DB-BD31-4B8C-83A1-F6EECF244321}">
                <p14:modId xmlns:p14="http://schemas.microsoft.com/office/powerpoint/2010/main" val="2802464157"/>
              </p:ext>
            </p:extLst>
          </p:nvPr>
        </p:nvGraphicFramePr>
        <p:xfrm>
          <a:off x="609059" y="1315732"/>
          <a:ext cx="10713480" cy="48173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16953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9F705DF-3351-4016-EC66-846900405813}"/>
              </a:ext>
            </a:extLst>
          </p:cNvPr>
          <p:cNvGraphicFramePr>
            <a:graphicFrameLocks noGrp="1"/>
          </p:cNvGraphicFramePr>
          <p:nvPr>
            <p:extLst>
              <p:ext uri="{D42A27DB-BD31-4B8C-83A1-F6EECF244321}">
                <p14:modId xmlns:p14="http://schemas.microsoft.com/office/powerpoint/2010/main" val="834130765"/>
              </p:ext>
            </p:extLst>
          </p:nvPr>
        </p:nvGraphicFramePr>
        <p:xfrm>
          <a:off x="0" y="461758"/>
          <a:ext cx="12192000" cy="37084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239585230"/>
                    </a:ext>
                  </a:extLst>
                </a:gridCol>
                <a:gridCol w="1524000">
                  <a:extLst>
                    <a:ext uri="{9D8B030D-6E8A-4147-A177-3AD203B41FA5}">
                      <a16:colId xmlns:a16="http://schemas.microsoft.com/office/drawing/2014/main" val="240248646"/>
                    </a:ext>
                  </a:extLst>
                </a:gridCol>
                <a:gridCol w="1524000">
                  <a:extLst>
                    <a:ext uri="{9D8B030D-6E8A-4147-A177-3AD203B41FA5}">
                      <a16:colId xmlns:a16="http://schemas.microsoft.com/office/drawing/2014/main" val="3122187322"/>
                    </a:ext>
                  </a:extLst>
                </a:gridCol>
                <a:gridCol w="1524000">
                  <a:extLst>
                    <a:ext uri="{9D8B030D-6E8A-4147-A177-3AD203B41FA5}">
                      <a16:colId xmlns:a16="http://schemas.microsoft.com/office/drawing/2014/main" val="392996194"/>
                    </a:ext>
                  </a:extLst>
                </a:gridCol>
                <a:gridCol w="1524000">
                  <a:extLst>
                    <a:ext uri="{9D8B030D-6E8A-4147-A177-3AD203B41FA5}">
                      <a16:colId xmlns:a16="http://schemas.microsoft.com/office/drawing/2014/main" val="2656399199"/>
                    </a:ext>
                  </a:extLst>
                </a:gridCol>
                <a:gridCol w="1524000">
                  <a:extLst>
                    <a:ext uri="{9D8B030D-6E8A-4147-A177-3AD203B41FA5}">
                      <a16:colId xmlns:a16="http://schemas.microsoft.com/office/drawing/2014/main" val="2280427861"/>
                    </a:ext>
                  </a:extLst>
                </a:gridCol>
                <a:gridCol w="1524000">
                  <a:extLst>
                    <a:ext uri="{9D8B030D-6E8A-4147-A177-3AD203B41FA5}">
                      <a16:colId xmlns:a16="http://schemas.microsoft.com/office/drawing/2014/main" val="684015812"/>
                    </a:ext>
                  </a:extLst>
                </a:gridCol>
                <a:gridCol w="1524000">
                  <a:extLst>
                    <a:ext uri="{9D8B030D-6E8A-4147-A177-3AD203B41FA5}">
                      <a16:colId xmlns:a16="http://schemas.microsoft.com/office/drawing/2014/main" val="3663086126"/>
                    </a:ext>
                  </a:extLst>
                </a:gridCol>
              </a:tblGrid>
              <a:tr h="370840">
                <a:tc>
                  <a:txBody>
                    <a:bodyPr/>
                    <a:lstStyle/>
                    <a:p>
                      <a:pPr algn="ctr"/>
                      <a:r>
                        <a:rPr lang="en-GB" dirty="0">
                          <a:solidFill>
                            <a:schemeClr val="accent1">
                              <a:lumMod val="50000"/>
                            </a:schemeClr>
                          </a:solidFill>
                        </a:rPr>
                        <a:t>Objectives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Members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Task Groups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Pathway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IVIG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PPIE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Training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bg1"/>
                          </a:solidFill>
                        </a:rPr>
                        <a:t>Next Steps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extLst>
                  <a:ext uri="{0D108BD9-81ED-4DB2-BD59-A6C34878D82A}">
                    <a16:rowId xmlns:a16="http://schemas.microsoft.com/office/drawing/2014/main" val="2899737654"/>
                  </a:ext>
                </a:extLst>
              </a:tr>
            </a:tbl>
          </a:graphicData>
        </a:graphic>
      </p:graphicFrame>
      <p:cxnSp>
        <p:nvCxnSpPr>
          <p:cNvPr id="11" name="Straight Connector 10">
            <a:extLst>
              <a:ext uri="{FF2B5EF4-FFF2-40B4-BE49-F238E27FC236}">
                <a16:creationId xmlns:a16="http://schemas.microsoft.com/office/drawing/2014/main" id="{0E37BFA9-38A9-1AFD-9007-F1758A0D535D}"/>
              </a:ext>
            </a:extLst>
          </p:cNvPr>
          <p:cNvCxnSpPr/>
          <p:nvPr/>
        </p:nvCxnSpPr>
        <p:spPr>
          <a:xfrm>
            <a:off x="6368709" y="1586523"/>
            <a:ext cx="5497549" cy="0"/>
          </a:xfrm>
          <a:prstGeom prst="line">
            <a:avLst/>
          </a:prstGeom>
          <a:ln w="19050"/>
        </p:spPr>
        <p:style>
          <a:lnRef idx="1">
            <a:schemeClr val="accent5"/>
          </a:lnRef>
          <a:fillRef idx="0">
            <a:schemeClr val="accent5"/>
          </a:fillRef>
          <a:effectRef idx="0">
            <a:schemeClr val="accent5"/>
          </a:effectRef>
          <a:fontRef idx="minor">
            <a:schemeClr val="tx1"/>
          </a:fontRef>
        </p:style>
      </p:cxnSp>
      <p:cxnSp>
        <p:nvCxnSpPr>
          <p:cNvPr id="12" name="Straight Connector 11">
            <a:extLst>
              <a:ext uri="{FF2B5EF4-FFF2-40B4-BE49-F238E27FC236}">
                <a16:creationId xmlns:a16="http://schemas.microsoft.com/office/drawing/2014/main" id="{49B5D297-994A-FA2F-1092-04D277DF6DBE}"/>
              </a:ext>
            </a:extLst>
          </p:cNvPr>
          <p:cNvCxnSpPr>
            <a:cxnSpLocks/>
          </p:cNvCxnSpPr>
          <p:nvPr/>
        </p:nvCxnSpPr>
        <p:spPr>
          <a:xfrm>
            <a:off x="499834" y="4005384"/>
            <a:ext cx="5052705" cy="6148"/>
          </a:xfrm>
          <a:prstGeom prst="line">
            <a:avLst/>
          </a:prstGeom>
          <a:ln w="19050"/>
        </p:spPr>
        <p:style>
          <a:lnRef idx="2">
            <a:schemeClr val="accent2"/>
          </a:lnRef>
          <a:fillRef idx="0">
            <a:schemeClr val="accent2"/>
          </a:fillRef>
          <a:effectRef idx="1">
            <a:schemeClr val="accent2"/>
          </a:effectRef>
          <a:fontRef idx="minor">
            <a:schemeClr val="tx1"/>
          </a:fontRef>
        </p:style>
      </p:cxnSp>
      <p:cxnSp>
        <p:nvCxnSpPr>
          <p:cNvPr id="13" name="Straight Connector 12">
            <a:extLst>
              <a:ext uri="{FF2B5EF4-FFF2-40B4-BE49-F238E27FC236}">
                <a16:creationId xmlns:a16="http://schemas.microsoft.com/office/drawing/2014/main" id="{700DF59F-5FBC-D73A-8449-B81201B298E9}"/>
              </a:ext>
            </a:extLst>
          </p:cNvPr>
          <p:cNvCxnSpPr/>
          <p:nvPr/>
        </p:nvCxnSpPr>
        <p:spPr>
          <a:xfrm>
            <a:off x="6368709" y="4013199"/>
            <a:ext cx="5497549" cy="0"/>
          </a:xfrm>
          <a:prstGeom prst="line">
            <a:avLst/>
          </a:prstGeom>
          <a:ln w="19050">
            <a:solidFill>
              <a:srgbClr val="9F5FCF"/>
            </a:solidFill>
          </a:ln>
        </p:spPr>
        <p:style>
          <a:lnRef idx="1">
            <a:schemeClr val="accent6"/>
          </a:lnRef>
          <a:fillRef idx="0">
            <a:schemeClr val="accent6"/>
          </a:fillRef>
          <a:effectRef idx="0">
            <a:schemeClr val="accent6"/>
          </a:effectRef>
          <a:fontRef idx="minor">
            <a:schemeClr val="tx1"/>
          </a:fontRef>
        </p:style>
      </p:cxnSp>
      <p:sp>
        <p:nvSpPr>
          <p:cNvPr id="15" name="TextBox 14">
            <a:extLst>
              <a:ext uri="{FF2B5EF4-FFF2-40B4-BE49-F238E27FC236}">
                <a16:creationId xmlns:a16="http://schemas.microsoft.com/office/drawing/2014/main" id="{68DD310A-64A1-AB9F-2D15-4C85FB2E627A}"/>
              </a:ext>
            </a:extLst>
          </p:cNvPr>
          <p:cNvSpPr txBox="1"/>
          <p:nvPr/>
        </p:nvSpPr>
        <p:spPr>
          <a:xfrm>
            <a:off x="6368708" y="1251356"/>
            <a:ext cx="2625969"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Immunoglobulin</a:t>
            </a:r>
          </a:p>
        </p:txBody>
      </p:sp>
      <p:sp>
        <p:nvSpPr>
          <p:cNvPr id="16" name="TextBox 15">
            <a:extLst>
              <a:ext uri="{FF2B5EF4-FFF2-40B4-BE49-F238E27FC236}">
                <a16:creationId xmlns:a16="http://schemas.microsoft.com/office/drawing/2014/main" id="{DED0153C-5C15-3A15-6085-006AFC982AA9}"/>
              </a:ext>
            </a:extLst>
          </p:cNvPr>
          <p:cNvSpPr txBox="1"/>
          <p:nvPr/>
        </p:nvSpPr>
        <p:spPr>
          <a:xfrm>
            <a:off x="499834" y="3643867"/>
            <a:ext cx="3454751"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Patient and Public Involvement</a:t>
            </a:r>
          </a:p>
        </p:txBody>
      </p:sp>
      <p:sp>
        <p:nvSpPr>
          <p:cNvPr id="17" name="TextBox 16">
            <a:extLst>
              <a:ext uri="{FF2B5EF4-FFF2-40B4-BE49-F238E27FC236}">
                <a16:creationId xmlns:a16="http://schemas.microsoft.com/office/drawing/2014/main" id="{8CFA7178-6738-0205-8048-BAC64C7EB61E}"/>
              </a:ext>
            </a:extLst>
          </p:cNvPr>
          <p:cNvSpPr txBox="1"/>
          <p:nvPr/>
        </p:nvSpPr>
        <p:spPr>
          <a:xfrm>
            <a:off x="6368708" y="3642200"/>
            <a:ext cx="3454751"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Education and Training</a:t>
            </a:r>
          </a:p>
        </p:txBody>
      </p:sp>
      <p:grpSp>
        <p:nvGrpSpPr>
          <p:cNvPr id="26" name="Group 25">
            <a:extLst>
              <a:ext uri="{FF2B5EF4-FFF2-40B4-BE49-F238E27FC236}">
                <a16:creationId xmlns:a16="http://schemas.microsoft.com/office/drawing/2014/main" id="{00CB0618-1073-E104-0EB9-4B495293B346}"/>
              </a:ext>
            </a:extLst>
          </p:cNvPr>
          <p:cNvGrpSpPr/>
          <p:nvPr/>
        </p:nvGrpSpPr>
        <p:grpSpPr>
          <a:xfrm>
            <a:off x="499834" y="1240636"/>
            <a:ext cx="5150689" cy="737077"/>
            <a:chOff x="499834" y="1240636"/>
            <a:chExt cx="5497549" cy="737077"/>
          </a:xfrm>
        </p:grpSpPr>
        <p:cxnSp>
          <p:nvCxnSpPr>
            <p:cNvPr id="10" name="Straight Connector 9">
              <a:extLst>
                <a:ext uri="{FF2B5EF4-FFF2-40B4-BE49-F238E27FC236}">
                  <a16:creationId xmlns:a16="http://schemas.microsoft.com/office/drawing/2014/main" id="{DACDD3A3-D4BF-F3F0-62BD-ADB31ABE303A}"/>
                </a:ext>
              </a:extLst>
            </p:cNvPr>
            <p:cNvCxnSpPr/>
            <p:nvPr/>
          </p:nvCxnSpPr>
          <p:spPr>
            <a:xfrm>
              <a:off x="499834" y="1586523"/>
              <a:ext cx="5497549" cy="0"/>
            </a:xfrm>
            <a:prstGeom prst="line">
              <a:avLst/>
            </a:prstGeom>
            <a:ln w="12700">
              <a:solidFill>
                <a:srgbClr val="00B050"/>
              </a:solidFill>
            </a:ln>
          </p:spPr>
          <p:style>
            <a:lnRef idx="1">
              <a:schemeClr val="accent6"/>
            </a:lnRef>
            <a:fillRef idx="0">
              <a:schemeClr val="accent6"/>
            </a:fillRef>
            <a:effectRef idx="0">
              <a:schemeClr val="accent6"/>
            </a:effectRef>
            <a:fontRef idx="minor">
              <a:schemeClr val="tx1"/>
            </a:fontRef>
          </p:style>
        </p:cxnSp>
        <p:sp>
          <p:nvSpPr>
            <p:cNvPr id="14" name="TextBox 13">
              <a:extLst>
                <a:ext uri="{FF2B5EF4-FFF2-40B4-BE49-F238E27FC236}">
                  <a16:creationId xmlns:a16="http://schemas.microsoft.com/office/drawing/2014/main" id="{0AE01537-0323-CC69-2CA4-0DF0D05278F4}"/>
                </a:ext>
              </a:extLst>
            </p:cNvPr>
            <p:cNvSpPr txBox="1"/>
            <p:nvPr/>
          </p:nvSpPr>
          <p:spPr>
            <a:xfrm>
              <a:off x="499834" y="1240636"/>
              <a:ext cx="2625969"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Pathway Redesign</a:t>
              </a:r>
            </a:p>
          </p:txBody>
        </p:sp>
        <p:sp>
          <p:nvSpPr>
            <p:cNvPr id="21" name="TextBox 20">
              <a:extLst>
                <a:ext uri="{FF2B5EF4-FFF2-40B4-BE49-F238E27FC236}">
                  <a16:creationId xmlns:a16="http://schemas.microsoft.com/office/drawing/2014/main" id="{279363FA-81CB-B704-0C4E-61A4AC37284E}"/>
                </a:ext>
              </a:extLst>
            </p:cNvPr>
            <p:cNvSpPr txBox="1"/>
            <p:nvPr/>
          </p:nvSpPr>
          <p:spPr>
            <a:xfrm>
              <a:off x="499834" y="1633644"/>
              <a:ext cx="5392967" cy="344069"/>
            </a:xfrm>
            <a:prstGeom prst="rect">
              <a:avLst/>
            </a:prstGeom>
            <a:noFill/>
          </p:spPr>
          <p:txBody>
            <a:bodyPr wrap="square">
              <a:spAutoFit/>
            </a:bodyPr>
            <a:lstStyle/>
            <a:p>
              <a:pPr algn="just">
                <a:lnSpc>
                  <a:spcPct val="107000"/>
                </a:lnSpc>
                <a:spcAft>
                  <a:spcPts val="800"/>
                </a:spcAft>
              </a:pPr>
              <a:endParaRPr lang="en-GB" sz="1600" kern="100" dirty="0">
                <a:effectLst/>
                <a:latin typeface="Arial" panose="020B0604020202020204" pitchFamily="34" charset="0"/>
                <a:ea typeface="Calibri" panose="020F0502020204030204" pitchFamily="34" charset="0"/>
                <a:cs typeface="Arial" panose="020B0604020202020204" pitchFamily="34" charset="0"/>
              </a:endParaRPr>
            </a:p>
          </p:txBody>
        </p:sp>
      </p:grpSp>
      <p:sp>
        <p:nvSpPr>
          <p:cNvPr id="4" name="TextBox 3">
            <a:extLst>
              <a:ext uri="{FF2B5EF4-FFF2-40B4-BE49-F238E27FC236}">
                <a16:creationId xmlns:a16="http://schemas.microsoft.com/office/drawing/2014/main" id="{893211EB-5A32-7268-E5DD-4D1B465B1C6F}"/>
              </a:ext>
            </a:extLst>
          </p:cNvPr>
          <p:cNvSpPr txBox="1"/>
          <p:nvPr/>
        </p:nvSpPr>
        <p:spPr>
          <a:xfrm>
            <a:off x="499833" y="4233957"/>
            <a:ext cx="5052705" cy="923330"/>
          </a:xfrm>
          <a:prstGeom prst="rect">
            <a:avLst/>
          </a:prstGeom>
          <a:noFill/>
        </p:spPr>
        <p:txBody>
          <a:bodyPr wrap="square">
            <a:spAutoFit/>
          </a:bodyPr>
          <a:lstStyle/>
          <a:p>
            <a:pPr marL="285750" lvl="0" indent="-285750">
              <a:lnSpc>
                <a:spcPct val="100000"/>
              </a:lnSpc>
              <a:buFont typeface="Arial" panose="020B0604020202020204" pitchFamily="34" charset="0"/>
              <a:buChar char="•"/>
            </a:pPr>
            <a:r>
              <a:rPr lang="en-GB" sz="1800" dirty="0">
                <a:latin typeface="Arial" panose="020B0604020202020204" pitchFamily="34" charset="0"/>
                <a:cs typeface="Arial" panose="020B0604020202020204" pitchFamily="34" charset="0"/>
              </a:rPr>
              <a:t>Recruit into regional focus group, actively start PPIE in Jan 2025</a:t>
            </a:r>
          </a:p>
          <a:p>
            <a:pPr lvl="0">
              <a:lnSpc>
                <a:spcPct val="100000"/>
              </a:lnSpc>
            </a:pPr>
            <a:endParaRPr lang="en-US" sz="18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E169308D-0EC8-39CE-0AB8-84823EFAF5BA}"/>
              </a:ext>
            </a:extLst>
          </p:cNvPr>
          <p:cNvSpPr/>
          <p:nvPr/>
        </p:nvSpPr>
        <p:spPr>
          <a:xfrm>
            <a:off x="548755" y="4880289"/>
            <a:ext cx="9077845" cy="49878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dirty="0"/>
          </a:p>
        </p:txBody>
      </p:sp>
      <p:sp>
        <p:nvSpPr>
          <p:cNvPr id="9" name="TextBox 8">
            <a:extLst>
              <a:ext uri="{FF2B5EF4-FFF2-40B4-BE49-F238E27FC236}">
                <a16:creationId xmlns:a16="http://schemas.microsoft.com/office/drawing/2014/main" id="{9184361E-7DA2-B46E-7867-B539CB51271C}"/>
              </a:ext>
            </a:extLst>
          </p:cNvPr>
          <p:cNvSpPr txBox="1"/>
          <p:nvPr/>
        </p:nvSpPr>
        <p:spPr>
          <a:xfrm>
            <a:off x="6368708" y="4233957"/>
            <a:ext cx="5497549" cy="1200329"/>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Understand current knowledge and learning needs for nursing staff</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rgbClr val="000000"/>
                </a:solidFill>
                <a:latin typeface="Arial" panose="020B0604020202020204" pitchFamily="34" charset="0"/>
                <a:ea typeface="Times New Roman" panose="02020603050405020304" pitchFamily="18" charset="0"/>
                <a:cs typeface="Arial" panose="020B0604020202020204" pitchFamily="34" charset="0"/>
              </a:rPr>
              <a:t>C</a:t>
            </a:r>
            <a:r>
              <a:rPr lang="en-GB"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reate online educational material for HCPs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CFBDF86D-EA85-350E-ABE3-8D303072FAFD}"/>
              </a:ext>
            </a:extLst>
          </p:cNvPr>
          <p:cNvSpPr txBox="1"/>
          <p:nvPr/>
        </p:nvSpPr>
        <p:spPr>
          <a:xfrm>
            <a:off x="6368708" y="1714949"/>
            <a:ext cx="5497549" cy="1477328"/>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Work with commissioners to review current treatment criteria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rgbClr val="000000"/>
                </a:solidFill>
                <a:latin typeface="Arial" panose="020B0604020202020204" pitchFamily="34" charset="0"/>
                <a:ea typeface="Times New Roman" panose="02020603050405020304" pitchFamily="18" charset="0"/>
                <a:cs typeface="Arial" panose="020B0604020202020204" pitchFamily="34" charset="0"/>
              </a:rPr>
              <a:t>Best practice guidance on infection management and use of immunoglobulin</a:t>
            </a:r>
            <a:endParaRPr lang="en-GB"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D9A9255C-15BF-E46E-67AC-201A3307CF52}"/>
              </a:ext>
            </a:extLst>
          </p:cNvPr>
          <p:cNvSpPr txBox="1"/>
          <p:nvPr/>
        </p:nvSpPr>
        <p:spPr>
          <a:xfrm>
            <a:off x="463074" y="1699687"/>
            <a:ext cx="5360219" cy="1200329"/>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rgbClr val="000000"/>
                </a:solidFill>
                <a:latin typeface="Arial" panose="020B0604020202020204" pitchFamily="34" charset="0"/>
                <a:ea typeface="Times New Roman" panose="02020603050405020304" pitchFamily="18" charset="0"/>
                <a:cs typeface="Arial" panose="020B0604020202020204" pitchFamily="34" charset="0"/>
              </a:rPr>
              <a:t>E</a:t>
            </a:r>
            <a:r>
              <a:rPr lang="en-GB"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valuate the impact of the Consensus Framework in national uptake of BsAb</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Identify further opportunities to further support the implementation of BsAb nationally</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0132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9F705DF-3351-4016-EC66-846900405813}"/>
              </a:ext>
            </a:extLst>
          </p:cNvPr>
          <p:cNvGraphicFramePr>
            <a:graphicFrameLocks noGrp="1"/>
          </p:cNvGraphicFramePr>
          <p:nvPr>
            <p:extLst>
              <p:ext uri="{D42A27DB-BD31-4B8C-83A1-F6EECF244321}">
                <p14:modId xmlns:p14="http://schemas.microsoft.com/office/powerpoint/2010/main" val="3256757703"/>
              </p:ext>
            </p:extLst>
          </p:nvPr>
        </p:nvGraphicFramePr>
        <p:xfrm>
          <a:off x="0" y="461758"/>
          <a:ext cx="12192000" cy="37084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239585230"/>
                    </a:ext>
                  </a:extLst>
                </a:gridCol>
                <a:gridCol w="1524000">
                  <a:extLst>
                    <a:ext uri="{9D8B030D-6E8A-4147-A177-3AD203B41FA5}">
                      <a16:colId xmlns:a16="http://schemas.microsoft.com/office/drawing/2014/main" val="240248646"/>
                    </a:ext>
                  </a:extLst>
                </a:gridCol>
                <a:gridCol w="1524000">
                  <a:extLst>
                    <a:ext uri="{9D8B030D-6E8A-4147-A177-3AD203B41FA5}">
                      <a16:colId xmlns:a16="http://schemas.microsoft.com/office/drawing/2014/main" val="3122187322"/>
                    </a:ext>
                  </a:extLst>
                </a:gridCol>
                <a:gridCol w="1524000">
                  <a:extLst>
                    <a:ext uri="{9D8B030D-6E8A-4147-A177-3AD203B41FA5}">
                      <a16:colId xmlns:a16="http://schemas.microsoft.com/office/drawing/2014/main" val="392996194"/>
                    </a:ext>
                  </a:extLst>
                </a:gridCol>
                <a:gridCol w="1524000">
                  <a:extLst>
                    <a:ext uri="{9D8B030D-6E8A-4147-A177-3AD203B41FA5}">
                      <a16:colId xmlns:a16="http://schemas.microsoft.com/office/drawing/2014/main" val="2656399199"/>
                    </a:ext>
                  </a:extLst>
                </a:gridCol>
                <a:gridCol w="1524000">
                  <a:extLst>
                    <a:ext uri="{9D8B030D-6E8A-4147-A177-3AD203B41FA5}">
                      <a16:colId xmlns:a16="http://schemas.microsoft.com/office/drawing/2014/main" val="2280427861"/>
                    </a:ext>
                  </a:extLst>
                </a:gridCol>
                <a:gridCol w="1524000">
                  <a:extLst>
                    <a:ext uri="{9D8B030D-6E8A-4147-A177-3AD203B41FA5}">
                      <a16:colId xmlns:a16="http://schemas.microsoft.com/office/drawing/2014/main" val="684015812"/>
                    </a:ext>
                  </a:extLst>
                </a:gridCol>
                <a:gridCol w="1524000">
                  <a:extLst>
                    <a:ext uri="{9D8B030D-6E8A-4147-A177-3AD203B41FA5}">
                      <a16:colId xmlns:a16="http://schemas.microsoft.com/office/drawing/2014/main" val="3663086126"/>
                    </a:ext>
                  </a:extLst>
                </a:gridCol>
              </a:tblGrid>
              <a:tr h="370840">
                <a:tc>
                  <a:txBody>
                    <a:bodyPr/>
                    <a:lstStyle/>
                    <a:p>
                      <a:pPr algn="ctr"/>
                      <a:r>
                        <a:rPr lang="en-GB" dirty="0">
                          <a:solidFill>
                            <a:schemeClr val="accent1">
                              <a:lumMod val="50000"/>
                            </a:schemeClr>
                          </a:solidFill>
                        </a:rPr>
                        <a:t>Objectives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Members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Task Groups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Pathway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IVIG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PPIE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Training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bg1"/>
                          </a:solidFill>
                        </a:rPr>
                        <a:t>Next Steps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extLst>
                  <a:ext uri="{0D108BD9-81ED-4DB2-BD59-A6C34878D82A}">
                    <a16:rowId xmlns:a16="http://schemas.microsoft.com/office/drawing/2014/main" val="2899737654"/>
                  </a:ext>
                </a:extLst>
              </a:tr>
            </a:tbl>
          </a:graphicData>
        </a:graphic>
      </p:graphicFrame>
      <p:sp>
        <p:nvSpPr>
          <p:cNvPr id="4" name="TextBox 3">
            <a:extLst>
              <a:ext uri="{FF2B5EF4-FFF2-40B4-BE49-F238E27FC236}">
                <a16:creationId xmlns:a16="http://schemas.microsoft.com/office/drawing/2014/main" id="{F0EC78AE-CADE-3FD7-1CFE-03107CE72A59}"/>
              </a:ext>
            </a:extLst>
          </p:cNvPr>
          <p:cNvSpPr txBox="1"/>
          <p:nvPr/>
        </p:nvSpPr>
        <p:spPr>
          <a:xfrm>
            <a:off x="608273" y="2648862"/>
            <a:ext cx="8586526" cy="4083169"/>
          </a:xfrm>
          <a:prstGeom prst="rect">
            <a:avLst/>
          </a:prstGeom>
          <a:noFill/>
        </p:spPr>
        <p:txBody>
          <a:bodyPr wrap="square">
            <a:spAutoFit/>
          </a:bodyPr>
          <a:lstStyle/>
          <a:p>
            <a:pPr algn="just">
              <a:spcAft>
                <a:spcPts val="1000"/>
              </a:spcAft>
            </a:pPr>
            <a:r>
              <a:rPr lang="en-GB" sz="1600" b="1" dirty="0">
                <a:solidFill>
                  <a:srgbClr val="2F559B"/>
                </a:solidFill>
                <a:effectLst/>
                <a:latin typeface="Arial" panose="020B0604020202020204" pitchFamily="34" charset="0"/>
                <a:ea typeface="Yu Mincho" panose="020B0400000000000000" pitchFamily="18" charset="-128"/>
                <a:cs typeface="Arial" panose="020B0604020202020204" pitchFamily="34" charset="0"/>
              </a:rPr>
              <a:t>Primary objective:</a:t>
            </a:r>
          </a:p>
          <a:p>
            <a:pPr>
              <a:spcAft>
                <a:spcPts val="1000"/>
              </a:spcAft>
            </a:pPr>
            <a:r>
              <a:rPr lang="en-GB" sz="1600" dirty="0">
                <a:effectLst/>
                <a:latin typeface="Arial" panose="020B0604020202020204" pitchFamily="34" charset="0"/>
                <a:ea typeface="Yu Mincho" panose="020B0400000000000000" pitchFamily="18" charset="-128"/>
                <a:cs typeface="Arial" panose="020B0604020202020204" pitchFamily="34" charset="0"/>
              </a:rPr>
              <a:t>To investigate the differences in timeframes to access of novel treatments via the three routes:</a:t>
            </a:r>
          </a:p>
          <a:p>
            <a:pPr marL="285750" indent="-285750">
              <a:buFont typeface="Arial" panose="020B0604020202020204" pitchFamily="34" charset="0"/>
              <a:buChar char="•"/>
            </a:pPr>
            <a:r>
              <a:rPr lang="en-GB" sz="1600" dirty="0">
                <a:effectLst/>
                <a:latin typeface="Arial" panose="020B0604020202020204" pitchFamily="34" charset="0"/>
                <a:ea typeface="Yu Mincho" panose="020B0400000000000000" pitchFamily="18" charset="-128"/>
                <a:cs typeface="Arial" panose="020B0604020202020204" pitchFamily="34" charset="0"/>
              </a:rPr>
              <a:t>Clinical trials</a:t>
            </a:r>
          </a:p>
          <a:p>
            <a:pPr marL="285750" indent="-285750">
              <a:buFont typeface="Arial" panose="020B0604020202020204" pitchFamily="34" charset="0"/>
              <a:buChar char="•"/>
            </a:pPr>
            <a:r>
              <a:rPr lang="en-GB" sz="1600" dirty="0">
                <a:effectLst/>
                <a:latin typeface="Arial" panose="020B0604020202020204" pitchFamily="34" charset="0"/>
                <a:ea typeface="Yu Mincho" panose="020B0400000000000000" pitchFamily="18" charset="-128"/>
                <a:cs typeface="Arial" panose="020B0604020202020204" pitchFamily="34" charset="0"/>
              </a:rPr>
              <a:t>Early access</a:t>
            </a:r>
          </a:p>
          <a:p>
            <a:pPr marL="285750" indent="-285750">
              <a:buFont typeface="Arial" panose="020B0604020202020204" pitchFamily="34" charset="0"/>
              <a:buChar char="•"/>
            </a:pPr>
            <a:r>
              <a:rPr lang="en-GB" sz="1600" dirty="0">
                <a:effectLst/>
                <a:latin typeface="Arial" panose="020B0604020202020204" pitchFamily="34" charset="0"/>
                <a:ea typeface="Yu Mincho" panose="020B0400000000000000" pitchFamily="18" charset="-128"/>
                <a:cs typeface="Arial" panose="020B0604020202020204" pitchFamily="34" charset="0"/>
              </a:rPr>
              <a:t>Baseline commissioning e.g. NICE approved treatments</a:t>
            </a:r>
          </a:p>
          <a:p>
            <a:pPr algn="just">
              <a:spcAft>
                <a:spcPts val="1000"/>
              </a:spcAft>
            </a:pPr>
            <a:r>
              <a:rPr lang="en-GB" sz="1600" b="1" dirty="0">
                <a:solidFill>
                  <a:srgbClr val="2F559B"/>
                </a:solidFill>
                <a:effectLst/>
                <a:latin typeface="Arial" panose="020B0604020202020204" pitchFamily="34" charset="0"/>
                <a:ea typeface="Yu Mincho" panose="020B0400000000000000" pitchFamily="18" charset="-128"/>
                <a:cs typeface="Arial" panose="020B0604020202020204" pitchFamily="34" charset="0"/>
              </a:rPr>
              <a:t>Secondary objective:</a:t>
            </a:r>
          </a:p>
          <a:p>
            <a:pPr>
              <a:spcAft>
                <a:spcPts val="1000"/>
              </a:spcAft>
            </a:pPr>
            <a:r>
              <a:rPr lang="en-GB" sz="1600" dirty="0">
                <a:effectLst/>
                <a:latin typeface="Arial" panose="020B0604020202020204" pitchFamily="34" charset="0"/>
                <a:ea typeface="Yu Mincho" panose="020B0400000000000000" pitchFamily="18" charset="-128"/>
                <a:cs typeface="Arial" panose="020B0604020202020204" pitchFamily="34" charset="0"/>
              </a:rPr>
              <a:t>If geographical differences in access to treatment are observed, to investigate whether these differences in access to treatment affect patients equally across demographic groups i.e. ethnicity, sex and region treated.</a:t>
            </a:r>
          </a:p>
          <a:p>
            <a:r>
              <a:rPr lang="en-US" b="1" dirty="0">
                <a:solidFill>
                  <a:srgbClr val="345EAA"/>
                </a:solidFill>
                <a:latin typeface="Arial" panose="020B0604020202020204" pitchFamily="34" charset="0"/>
                <a:cs typeface="Arial" panose="020B0604020202020204" pitchFamily="34" charset="0"/>
              </a:rPr>
              <a:t>Aiming 50 sites/PIs - Pharmacists &amp; Nurses</a:t>
            </a:r>
          </a:p>
          <a:p>
            <a:r>
              <a:rPr lang="en-US" sz="1600" b="1" dirty="0">
                <a:solidFill>
                  <a:srgbClr val="345EAA"/>
                </a:solidFill>
                <a:latin typeface="Arial" panose="020B0604020202020204" pitchFamily="34" charset="0"/>
                <a:cs typeface="Arial" panose="020B0604020202020204" pitchFamily="34" charset="0"/>
              </a:rPr>
              <a:t>Aiming onboarding sites March - June 2025</a:t>
            </a:r>
          </a:p>
          <a:p>
            <a:r>
              <a:rPr lang="en-US" sz="1600" b="1" dirty="0">
                <a:solidFill>
                  <a:srgbClr val="345EAA"/>
                </a:solidFill>
                <a:latin typeface="Arial" panose="020B0604020202020204" pitchFamily="34" charset="0"/>
                <a:cs typeface="Arial" panose="020B0604020202020204" pitchFamily="34" charset="0"/>
              </a:rPr>
              <a:t>Aiming data transfer July 2025</a:t>
            </a:r>
          </a:p>
          <a:p>
            <a:pPr>
              <a:spcAft>
                <a:spcPts val="1000"/>
              </a:spcAft>
            </a:pPr>
            <a:endParaRPr lang="en-GB" sz="1600" dirty="0">
              <a:effectLst/>
              <a:latin typeface="Arial" panose="020B0604020202020204" pitchFamily="34" charset="0"/>
              <a:ea typeface="Yu Mincho" panose="020B0400000000000000" pitchFamily="18" charset="-128"/>
              <a:cs typeface="Arial" panose="020B0604020202020204" pitchFamily="34" charset="0"/>
            </a:endParaRPr>
          </a:p>
        </p:txBody>
      </p:sp>
      <p:sp>
        <p:nvSpPr>
          <p:cNvPr id="8" name="TextBox 7">
            <a:extLst>
              <a:ext uri="{FF2B5EF4-FFF2-40B4-BE49-F238E27FC236}">
                <a16:creationId xmlns:a16="http://schemas.microsoft.com/office/drawing/2014/main" id="{B08F639B-87B0-C224-C9BE-6C8437BE88E5}"/>
              </a:ext>
            </a:extLst>
          </p:cNvPr>
          <p:cNvSpPr txBox="1"/>
          <p:nvPr/>
        </p:nvSpPr>
        <p:spPr>
          <a:xfrm>
            <a:off x="608275" y="986868"/>
            <a:ext cx="10269110" cy="1015663"/>
          </a:xfrm>
          <a:prstGeom prst="rect">
            <a:avLst/>
          </a:prstGeom>
          <a:noFill/>
        </p:spPr>
        <p:txBody>
          <a:bodyPr wrap="square">
            <a:spAutoFit/>
          </a:bodyPr>
          <a:lstStyle/>
          <a:p>
            <a:r>
              <a:rPr lang="en-GB" sz="3000" b="1" dirty="0">
                <a:solidFill>
                  <a:schemeClr val="accent2"/>
                </a:solidFill>
                <a:latin typeface="Arial" panose="020B0604020202020204" pitchFamily="34" charset="0"/>
                <a:cs typeface="Arial" panose="020B0604020202020204" pitchFamily="34" charset="0"/>
              </a:rPr>
              <a:t>Bi-specifics data protocol Part 1 : A call for Principal Investigators</a:t>
            </a:r>
          </a:p>
        </p:txBody>
      </p:sp>
      <p:pic>
        <p:nvPicPr>
          <p:cNvPr id="20" name="Picture 19">
            <a:extLst>
              <a:ext uri="{FF2B5EF4-FFF2-40B4-BE49-F238E27FC236}">
                <a16:creationId xmlns:a16="http://schemas.microsoft.com/office/drawing/2014/main" id="{7C0D5E85-7A34-9282-5424-F3F53C9E3C9A}"/>
              </a:ext>
            </a:extLst>
          </p:cNvPr>
          <p:cNvPicPr>
            <a:picLocks noChangeAspect="1"/>
          </p:cNvPicPr>
          <p:nvPr/>
        </p:nvPicPr>
        <p:blipFill>
          <a:blip r:embed="rId3"/>
          <a:stretch>
            <a:fillRect/>
          </a:stretch>
        </p:blipFill>
        <p:spPr>
          <a:xfrm>
            <a:off x="8961120" y="3505509"/>
            <a:ext cx="2908853" cy="2588740"/>
          </a:xfrm>
          <a:prstGeom prst="rect">
            <a:avLst/>
          </a:prstGeom>
        </p:spPr>
      </p:pic>
      <p:sp>
        <p:nvSpPr>
          <p:cNvPr id="23" name="TextBox 22">
            <a:extLst>
              <a:ext uri="{FF2B5EF4-FFF2-40B4-BE49-F238E27FC236}">
                <a16:creationId xmlns:a16="http://schemas.microsoft.com/office/drawing/2014/main" id="{12345F67-3075-14BA-9345-07A38294A300}"/>
              </a:ext>
            </a:extLst>
          </p:cNvPr>
          <p:cNvSpPr txBox="1"/>
          <p:nvPr/>
        </p:nvSpPr>
        <p:spPr>
          <a:xfrm>
            <a:off x="608274" y="2002531"/>
            <a:ext cx="10758115" cy="646331"/>
          </a:xfrm>
          <a:prstGeom prst="rect">
            <a:avLst/>
          </a:prstGeom>
          <a:noFill/>
        </p:spPr>
        <p:txBody>
          <a:bodyPr wrap="square">
            <a:spAutoFit/>
          </a:bodyPr>
          <a:lstStyle/>
          <a:p>
            <a:pPr algn="just">
              <a:spcAft>
                <a:spcPts val="1000"/>
              </a:spcAft>
            </a:pPr>
            <a:r>
              <a:rPr lang="en-GB" sz="1800" dirty="0">
                <a:latin typeface="Arial" panose="020B0604020202020204" pitchFamily="34" charset="0"/>
                <a:ea typeface="Yu Mincho" panose="020B0400000000000000" pitchFamily="18" charset="-128"/>
                <a:cs typeface="Arial" panose="020B0604020202020204" pitchFamily="34" charset="0"/>
              </a:rPr>
              <a:t>M</a:t>
            </a:r>
            <a:r>
              <a:rPr lang="en-GB" sz="1800" dirty="0">
                <a:effectLst/>
                <a:latin typeface="Arial" panose="020B0604020202020204" pitchFamily="34" charset="0"/>
                <a:ea typeface="Yu Mincho" panose="020B0400000000000000" pitchFamily="18" charset="-128"/>
                <a:cs typeface="Arial" panose="020B0604020202020204" pitchFamily="34" charset="0"/>
              </a:rPr>
              <a:t>ulti-centre study aims to collect data from patients with multiple myeloma being treated in England to understand differences in treatment access and timing across different regions </a:t>
            </a:r>
          </a:p>
        </p:txBody>
      </p:sp>
    </p:spTree>
    <p:extLst>
      <p:ext uri="{BB962C8B-B14F-4D97-AF65-F5344CB8AC3E}">
        <p14:creationId xmlns:p14="http://schemas.microsoft.com/office/powerpoint/2010/main" val="16534727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9F705DF-3351-4016-EC66-846900405813}"/>
              </a:ext>
            </a:extLst>
          </p:cNvPr>
          <p:cNvGraphicFramePr>
            <a:graphicFrameLocks noGrp="1"/>
          </p:cNvGraphicFramePr>
          <p:nvPr/>
        </p:nvGraphicFramePr>
        <p:xfrm>
          <a:off x="0" y="461758"/>
          <a:ext cx="12192000" cy="37084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239585230"/>
                    </a:ext>
                  </a:extLst>
                </a:gridCol>
                <a:gridCol w="1524000">
                  <a:extLst>
                    <a:ext uri="{9D8B030D-6E8A-4147-A177-3AD203B41FA5}">
                      <a16:colId xmlns:a16="http://schemas.microsoft.com/office/drawing/2014/main" val="240248646"/>
                    </a:ext>
                  </a:extLst>
                </a:gridCol>
                <a:gridCol w="1524000">
                  <a:extLst>
                    <a:ext uri="{9D8B030D-6E8A-4147-A177-3AD203B41FA5}">
                      <a16:colId xmlns:a16="http://schemas.microsoft.com/office/drawing/2014/main" val="3122187322"/>
                    </a:ext>
                  </a:extLst>
                </a:gridCol>
                <a:gridCol w="1524000">
                  <a:extLst>
                    <a:ext uri="{9D8B030D-6E8A-4147-A177-3AD203B41FA5}">
                      <a16:colId xmlns:a16="http://schemas.microsoft.com/office/drawing/2014/main" val="392996194"/>
                    </a:ext>
                  </a:extLst>
                </a:gridCol>
                <a:gridCol w="1524000">
                  <a:extLst>
                    <a:ext uri="{9D8B030D-6E8A-4147-A177-3AD203B41FA5}">
                      <a16:colId xmlns:a16="http://schemas.microsoft.com/office/drawing/2014/main" val="2656399199"/>
                    </a:ext>
                  </a:extLst>
                </a:gridCol>
                <a:gridCol w="1524000">
                  <a:extLst>
                    <a:ext uri="{9D8B030D-6E8A-4147-A177-3AD203B41FA5}">
                      <a16:colId xmlns:a16="http://schemas.microsoft.com/office/drawing/2014/main" val="2280427861"/>
                    </a:ext>
                  </a:extLst>
                </a:gridCol>
                <a:gridCol w="1524000">
                  <a:extLst>
                    <a:ext uri="{9D8B030D-6E8A-4147-A177-3AD203B41FA5}">
                      <a16:colId xmlns:a16="http://schemas.microsoft.com/office/drawing/2014/main" val="684015812"/>
                    </a:ext>
                  </a:extLst>
                </a:gridCol>
                <a:gridCol w="1524000">
                  <a:extLst>
                    <a:ext uri="{9D8B030D-6E8A-4147-A177-3AD203B41FA5}">
                      <a16:colId xmlns:a16="http://schemas.microsoft.com/office/drawing/2014/main" val="3663086126"/>
                    </a:ext>
                  </a:extLst>
                </a:gridCol>
              </a:tblGrid>
              <a:tr h="370840">
                <a:tc>
                  <a:txBody>
                    <a:bodyPr/>
                    <a:lstStyle/>
                    <a:p>
                      <a:pPr algn="ctr"/>
                      <a:r>
                        <a:rPr lang="en-GB" dirty="0">
                          <a:solidFill>
                            <a:schemeClr val="accent1">
                              <a:lumMod val="50000"/>
                            </a:schemeClr>
                          </a:solidFill>
                        </a:rPr>
                        <a:t>Objectives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Members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Task Groups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Pathway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IVIG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PPIE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accent1">
                              <a:lumMod val="50000"/>
                            </a:schemeClr>
                          </a:solidFill>
                        </a:rPr>
                        <a:t>Training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tc>
                  <a:txBody>
                    <a:bodyPr/>
                    <a:lstStyle/>
                    <a:p>
                      <a:pPr algn="ctr"/>
                      <a:r>
                        <a:rPr lang="en-GB" dirty="0">
                          <a:solidFill>
                            <a:schemeClr val="bg1"/>
                          </a:solidFill>
                        </a:rPr>
                        <a:t>Next Steps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B"/>
                    </a:solidFill>
                  </a:tcPr>
                </a:tc>
                <a:extLst>
                  <a:ext uri="{0D108BD9-81ED-4DB2-BD59-A6C34878D82A}">
                    <a16:rowId xmlns:a16="http://schemas.microsoft.com/office/drawing/2014/main" val="2899737654"/>
                  </a:ext>
                </a:extLst>
              </a:tr>
            </a:tbl>
          </a:graphicData>
        </a:graphic>
      </p:graphicFrame>
      <p:pic>
        <p:nvPicPr>
          <p:cNvPr id="5" name="Picture 4" descr="A map of united kingdom with red dots and black text&#10;&#10;Description automatically generated">
            <a:extLst>
              <a:ext uri="{FF2B5EF4-FFF2-40B4-BE49-F238E27FC236}">
                <a16:creationId xmlns:a16="http://schemas.microsoft.com/office/drawing/2014/main" id="{4CB34E07-B2B8-E991-0951-785052FD8E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092200"/>
            <a:ext cx="4800600" cy="5633198"/>
          </a:xfrm>
          <a:prstGeom prst="rect">
            <a:avLst/>
          </a:prstGeom>
          <a:ln>
            <a:noFill/>
          </a:ln>
          <a:effectLst>
            <a:outerShdw blurRad="190500" algn="tl" rotWithShape="0">
              <a:srgbClr val="000000">
                <a:alpha val="70000"/>
              </a:srgbClr>
            </a:outerShdw>
          </a:effectLst>
        </p:spPr>
      </p:pic>
      <p:sp>
        <p:nvSpPr>
          <p:cNvPr id="6" name="TextBox 5">
            <a:extLst>
              <a:ext uri="{FF2B5EF4-FFF2-40B4-BE49-F238E27FC236}">
                <a16:creationId xmlns:a16="http://schemas.microsoft.com/office/drawing/2014/main" id="{EDB4F211-C58D-E022-42B0-76C9B5753F79}"/>
              </a:ext>
            </a:extLst>
          </p:cNvPr>
          <p:cNvSpPr txBox="1"/>
          <p:nvPr/>
        </p:nvSpPr>
        <p:spPr>
          <a:xfrm>
            <a:off x="6337300" y="1465282"/>
            <a:ext cx="5041900" cy="4247317"/>
          </a:xfrm>
          <a:prstGeom prst="rect">
            <a:avLst/>
          </a:prstGeom>
          <a:noFill/>
        </p:spPr>
        <p:txBody>
          <a:bodyPr wrap="square" rtlCol="0">
            <a:spAutoFit/>
          </a:bodyPr>
          <a:lstStyle/>
          <a:p>
            <a:pPr marL="342900" lvl="0" indent="-342900">
              <a:buSzPts val="1000"/>
              <a:buFont typeface="Symbol" panose="05050102010706020507" pitchFamily="18" charset="2"/>
              <a:buChar char=""/>
              <a:tabLst>
                <a:tab pos="457200" algn="l"/>
              </a:tabLst>
            </a:pPr>
            <a:r>
              <a:rPr lang="en-GB"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Torbay &amp; South Devon </a:t>
            </a:r>
            <a:endParaRPr lang="en-GB"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buSzPts val="1000"/>
              <a:buFont typeface="Symbol" panose="05050102010706020507" pitchFamily="18" charset="2"/>
              <a:buChar char=""/>
              <a:tabLst>
                <a:tab pos="457200" algn="l"/>
              </a:tabLst>
            </a:pPr>
            <a:r>
              <a:rPr lang="en-GB"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Royal Devon and Exeter NHS Foundation Trust</a:t>
            </a:r>
            <a:endParaRPr lang="en-GB"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buSzPts val="1000"/>
              <a:buFont typeface="Symbol" panose="05050102010706020507" pitchFamily="18" charset="2"/>
              <a:buChar char=""/>
              <a:tabLst>
                <a:tab pos="457200" algn="l"/>
              </a:tabLst>
            </a:pPr>
            <a:r>
              <a:rPr lang="en-GB"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Barts</a:t>
            </a:r>
            <a:endParaRPr lang="en-GB"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buSzPts val="1000"/>
              <a:buFont typeface="Symbol" panose="05050102010706020507" pitchFamily="18" charset="2"/>
              <a:buChar char=""/>
              <a:tabLst>
                <a:tab pos="457200" algn="l"/>
              </a:tabLst>
            </a:pPr>
            <a:r>
              <a:rPr lang="en-GB"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Cambridge</a:t>
            </a:r>
            <a:endParaRPr lang="en-GB"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buSzPts val="1000"/>
              <a:buFont typeface="Symbol" panose="05050102010706020507" pitchFamily="18" charset="2"/>
              <a:buChar char=""/>
              <a:tabLst>
                <a:tab pos="457200" algn="l"/>
              </a:tabLst>
            </a:pPr>
            <a:r>
              <a:rPr lang="en-GB"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Norfolk</a:t>
            </a:r>
            <a:endParaRPr lang="en-GB"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buSzPts val="1000"/>
              <a:buFont typeface="Symbol" panose="05050102010706020507" pitchFamily="18" charset="2"/>
              <a:buChar char=""/>
              <a:tabLst>
                <a:tab pos="457200" algn="l"/>
              </a:tabLst>
            </a:pPr>
            <a:r>
              <a:rPr lang="en-GB"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Royal United Hospitals Bath NHS Foundation Trust</a:t>
            </a:r>
            <a:endParaRPr lang="en-GB"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buSzPts val="1000"/>
              <a:buFont typeface="Symbol" panose="05050102010706020507" pitchFamily="18" charset="2"/>
              <a:buChar char=""/>
              <a:tabLst>
                <a:tab pos="457200" algn="l"/>
              </a:tabLst>
            </a:pPr>
            <a:r>
              <a:rPr lang="en-GB"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Frimley Health NHS Foundation Trust</a:t>
            </a:r>
            <a:endParaRPr lang="en-GB"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buSzPts val="1000"/>
              <a:buFont typeface="Symbol" panose="05050102010706020507" pitchFamily="18" charset="2"/>
              <a:buChar char=""/>
              <a:tabLst>
                <a:tab pos="457200" algn="l"/>
              </a:tabLst>
            </a:pPr>
            <a:r>
              <a:rPr lang="en-GB"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Brighton and Sussex University Hospitals NHS Trust </a:t>
            </a:r>
            <a:endParaRPr lang="en-GB"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buSzPts val="1000"/>
              <a:buFont typeface="Symbol" panose="05050102010706020507" pitchFamily="18" charset="2"/>
              <a:buChar char=""/>
              <a:tabLst>
                <a:tab pos="457200" algn="l"/>
              </a:tabLst>
            </a:pPr>
            <a:r>
              <a:rPr lang="en-GB"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Royal Surrey NHS Foundation Trust</a:t>
            </a:r>
            <a:endParaRPr lang="en-GB"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buSzPts val="1000"/>
              <a:buFont typeface="Symbol" panose="05050102010706020507" pitchFamily="18" charset="2"/>
              <a:buChar char=""/>
              <a:tabLst>
                <a:tab pos="457200" algn="l"/>
              </a:tabLst>
            </a:pPr>
            <a:r>
              <a:rPr lang="en-GB"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West Hertfordshire Hospitals NHS Trust</a:t>
            </a:r>
            <a:endParaRPr lang="en-GB"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buSzPts val="1000"/>
              <a:buFont typeface="Symbol" panose="05050102010706020507" pitchFamily="18" charset="2"/>
              <a:buChar char=""/>
              <a:tabLst>
                <a:tab pos="457200" algn="l"/>
              </a:tabLst>
            </a:pPr>
            <a:r>
              <a:rPr lang="en-GB"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East and North Hertfordshire NHS Trust</a:t>
            </a:r>
            <a:endParaRPr lang="en-GB"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buSzPts val="1000"/>
              <a:buFont typeface="Symbol" panose="05050102010706020507" pitchFamily="18" charset="2"/>
              <a:buChar char=""/>
              <a:tabLst>
                <a:tab pos="457200" algn="l"/>
              </a:tabLst>
            </a:pPr>
            <a:r>
              <a:rPr lang="en-GB"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Mid and South Essex NHS Foundation Trust</a:t>
            </a:r>
            <a:endParaRPr lang="en-GB"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78939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Freeform: Shape 52">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TextBox 5">
            <a:extLst>
              <a:ext uri="{FF2B5EF4-FFF2-40B4-BE49-F238E27FC236}">
                <a16:creationId xmlns:a16="http://schemas.microsoft.com/office/drawing/2014/main" id="{4265E224-F4F8-9FDE-65CC-0FF136A721FC}"/>
              </a:ext>
            </a:extLst>
          </p:cNvPr>
          <p:cNvSpPr txBox="1"/>
          <p:nvPr/>
        </p:nvSpPr>
        <p:spPr>
          <a:xfrm>
            <a:off x="1523988" y="3256720"/>
            <a:ext cx="9352815" cy="1200329"/>
          </a:xfrm>
          <a:prstGeom prst="rect">
            <a:avLst/>
          </a:prstGeom>
          <a:noFill/>
        </p:spPr>
        <p:txBody>
          <a:bodyPr wrap="square">
            <a:spAutoFit/>
          </a:bodyPr>
          <a:lstStyle/>
          <a:p>
            <a:r>
              <a:rPr lang="en-GB" sz="2400" dirty="0">
                <a:solidFill>
                  <a:schemeClr val="bg1"/>
                </a:solidFill>
                <a:latin typeface="Arial" panose="020B0604020202020204" pitchFamily="34" charset="0"/>
                <a:cs typeface="Arial" panose="020B0604020202020204" pitchFamily="34" charset="0"/>
              </a:rPr>
              <a:t>Consensus Framework: </a:t>
            </a:r>
          </a:p>
          <a:p>
            <a:r>
              <a:rPr lang="en-GB" sz="2400" dirty="0">
                <a:solidFill>
                  <a:schemeClr val="bg1"/>
                </a:solidFill>
                <a:latin typeface="Arial" panose="020B0604020202020204" pitchFamily="34" charset="0"/>
                <a:cs typeface="Arial" panose="020B0604020202020204" pitchFamily="34" charset="0"/>
              </a:rPr>
              <a:t>https://www.ucl.ac.uk/lifesciences-faculty/research/emmbrace-project</a:t>
            </a:r>
          </a:p>
        </p:txBody>
      </p:sp>
      <p:sp>
        <p:nvSpPr>
          <p:cNvPr id="9" name="Title 1">
            <a:extLst>
              <a:ext uri="{FF2B5EF4-FFF2-40B4-BE49-F238E27FC236}">
                <a16:creationId xmlns:a16="http://schemas.microsoft.com/office/drawing/2014/main" id="{96B32D43-1434-60C9-A3BC-CB9B6EBCAEBA}"/>
              </a:ext>
            </a:extLst>
          </p:cNvPr>
          <p:cNvSpPr txBox="1">
            <a:spLocks/>
          </p:cNvSpPr>
          <p:nvPr/>
        </p:nvSpPr>
        <p:spPr>
          <a:xfrm>
            <a:off x="1523988" y="2506668"/>
            <a:ext cx="10053763" cy="53144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spcAft>
                <a:spcPts val="800"/>
              </a:spcAft>
            </a:pPr>
            <a:br>
              <a:rPr lang="en-GB"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br>
            <a:r>
              <a:rPr lang="en-GB" sz="24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General queries: </a:t>
            </a:r>
            <a:r>
              <a:rPr lang="en-GB" sz="2400" kern="0" dirty="0">
                <a:solidFill>
                  <a:schemeClr val="bg1"/>
                </a:solidFill>
                <a:latin typeface="Arial" panose="020B0604020202020204" pitchFamily="34" charset="0"/>
                <a:ea typeface="Times New Roman" panose="02020603050405020304" pitchFamily="18" charset="0"/>
                <a:cs typeface="Arial" panose="020B0604020202020204" pitchFamily="34" charset="0"/>
                <a:hlinkClick r:id="rId3">
                  <a:extLst>
                    <a:ext uri="{A12FA001-AC4F-418D-AE19-62706E023703}">
                      <ahyp:hlinkClr xmlns:ahyp="http://schemas.microsoft.com/office/drawing/2018/hyperlinkcolor" val="tx"/>
                    </a:ext>
                  </a:extLst>
                </a:hlinkClick>
              </a:rPr>
              <a:t>uclh.emmbrace.queries@nhs.net</a:t>
            </a:r>
            <a:br>
              <a:rPr lang="en-GB" sz="2400" kern="0" dirty="0">
                <a:solidFill>
                  <a:schemeClr val="bg1"/>
                </a:solidFill>
                <a:latin typeface="Arial" panose="020B0604020202020204" pitchFamily="34" charset="0"/>
                <a:ea typeface="Times New Roman" panose="02020603050405020304" pitchFamily="18" charset="0"/>
                <a:cs typeface="Arial" panose="020B0604020202020204" pitchFamily="34" charset="0"/>
              </a:rPr>
            </a:br>
            <a:r>
              <a:rPr lang="en-GB" sz="24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PPIE queries: </a:t>
            </a:r>
            <a:r>
              <a:rPr lang="en-GB" sz="2400" kern="0" dirty="0">
                <a:solidFill>
                  <a:schemeClr val="bg1"/>
                </a:solidFill>
                <a:latin typeface="Arial" panose="020B0604020202020204" pitchFamily="34" charset="0"/>
                <a:ea typeface="Times New Roman" panose="02020603050405020304" pitchFamily="18" charset="0"/>
                <a:cs typeface="Arial" panose="020B0604020202020204" pitchFamily="34" charset="0"/>
                <a:hlinkClick r:id="rId4">
                  <a:extLst>
                    <a:ext uri="{A12FA001-AC4F-418D-AE19-62706E023703}">
                      <ahyp:hlinkClr xmlns:ahyp="http://schemas.microsoft.com/office/drawing/2018/hyperlinkcolor" val="tx"/>
                    </a:ext>
                  </a:extLst>
                </a:hlinkClick>
              </a:rPr>
              <a:t>uclh.ppie.noveltreat@nhs.net</a:t>
            </a:r>
            <a:br>
              <a:rPr lang="en-GB"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br>
            <a:br>
              <a:rPr lang="en-GB" sz="2000" u="sng" kern="0" dirty="0">
                <a:solidFill>
                  <a:schemeClr val="bg1"/>
                </a:solidFill>
                <a:latin typeface="Arial" panose="020B0604020202020204" pitchFamily="34" charset="0"/>
                <a:ea typeface="Times New Roman" panose="02020603050405020304" pitchFamily="18" charset="0"/>
                <a:cs typeface="Arial" panose="020B0604020202020204" pitchFamily="34" charset="0"/>
              </a:rPr>
            </a:br>
            <a:endParaRPr lang="en-GB" sz="2000" kern="100" dirty="0">
              <a:solidFill>
                <a:schemeClr val="bg1"/>
              </a:solidFill>
              <a:latin typeface="Arial" panose="020B0604020202020204" pitchFamily="34" charset="0"/>
              <a:ea typeface="Calibri" panose="020F0502020204030204" pitchFamily="34" charset="0"/>
              <a:cs typeface="Arial" panose="020B0604020202020204" pitchFamily="34" charset="0"/>
            </a:endParaRPr>
          </a:p>
        </p:txBody>
      </p:sp>
      <p:sp>
        <p:nvSpPr>
          <p:cNvPr id="10" name="Rectangle 9" descr="Email">
            <a:extLst>
              <a:ext uri="{FF2B5EF4-FFF2-40B4-BE49-F238E27FC236}">
                <a16:creationId xmlns:a16="http://schemas.microsoft.com/office/drawing/2014/main" id="{39792972-7328-DF16-F61E-AF1640D072E1}"/>
              </a:ext>
            </a:extLst>
          </p:cNvPr>
          <p:cNvSpPr/>
          <p:nvPr/>
        </p:nvSpPr>
        <p:spPr>
          <a:xfrm>
            <a:off x="589475" y="2297045"/>
            <a:ext cx="677235" cy="531447"/>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en-GB" dirty="0">
              <a:solidFill>
                <a:schemeClr val="bg1"/>
              </a:solidFill>
            </a:endParaRPr>
          </a:p>
        </p:txBody>
      </p:sp>
      <p:sp>
        <p:nvSpPr>
          <p:cNvPr id="13" name="Rectangle 12" descr="Document">
            <a:extLst>
              <a:ext uri="{FF2B5EF4-FFF2-40B4-BE49-F238E27FC236}">
                <a16:creationId xmlns:a16="http://schemas.microsoft.com/office/drawing/2014/main" id="{73790EA1-5339-2D30-6101-19B0A905D258}"/>
              </a:ext>
            </a:extLst>
          </p:cNvPr>
          <p:cNvSpPr/>
          <p:nvPr/>
        </p:nvSpPr>
        <p:spPr>
          <a:xfrm>
            <a:off x="626308" y="3294463"/>
            <a:ext cx="621851" cy="646331"/>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a:lstStyle/>
          <a:p>
            <a:endParaRPr lang="en-GB" dirty="0"/>
          </a:p>
        </p:txBody>
      </p:sp>
      <p:pic>
        <p:nvPicPr>
          <p:cNvPr id="18" name="Picture 17">
            <a:extLst>
              <a:ext uri="{FF2B5EF4-FFF2-40B4-BE49-F238E27FC236}">
                <a16:creationId xmlns:a16="http://schemas.microsoft.com/office/drawing/2014/main" id="{EF4E66A2-B227-2929-F580-1BA7DBEEFDE3}"/>
              </a:ext>
            </a:extLst>
          </p:cNvPr>
          <p:cNvPicPr>
            <a:picLocks noChangeAspect="1"/>
          </p:cNvPicPr>
          <p:nvPr/>
        </p:nvPicPr>
        <p:blipFill>
          <a:blip r:embed="rId9"/>
          <a:stretch>
            <a:fillRect/>
          </a:stretch>
        </p:blipFill>
        <p:spPr>
          <a:xfrm>
            <a:off x="-5" y="4373463"/>
            <a:ext cx="12192002" cy="2310649"/>
          </a:xfrm>
          <a:prstGeom prst="rect">
            <a:avLst/>
          </a:prstGeom>
          <a:ln>
            <a:noFill/>
          </a:ln>
          <a:effectLst>
            <a:outerShdw blurRad="292100" dist="139700" dir="2700000" algn="tl" rotWithShape="0">
              <a:srgbClr val="333333">
                <a:alpha val="65000"/>
              </a:srgbClr>
            </a:outerShdw>
          </a:effectLst>
        </p:spPr>
      </p:pic>
      <p:sp>
        <p:nvSpPr>
          <p:cNvPr id="19" name="Rectangle 18" descr="Doctor">
            <a:extLst>
              <a:ext uri="{FF2B5EF4-FFF2-40B4-BE49-F238E27FC236}">
                <a16:creationId xmlns:a16="http://schemas.microsoft.com/office/drawing/2014/main" id="{B1D92981-752E-CF5D-782F-54FE8B8F5F10}"/>
              </a:ext>
            </a:extLst>
          </p:cNvPr>
          <p:cNvSpPr/>
          <p:nvPr/>
        </p:nvSpPr>
        <p:spPr>
          <a:xfrm>
            <a:off x="570925" y="1228016"/>
            <a:ext cx="677234" cy="677234"/>
          </a:xfrm>
          <a:prstGeom prst="rect">
            <a:avLst/>
          </a:prstGeom>
          <a: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GB" dirty="0"/>
          </a:p>
        </p:txBody>
      </p:sp>
      <p:sp>
        <p:nvSpPr>
          <p:cNvPr id="20" name="TextBox 19">
            <a:extLst>
              <a:ext uri="{FF2B5EF4-FFF2-40B4-BE49-F238E27FC236}">
                <a16:creationId xmlns:a16="http://schemas.microsoft.com/office/drawing/2014/main" id="{8B572938-4F65-A254-1B35-3D4A60A63A9F}"/>
              </a:ext>
            </a:extLst>
          </p:cNvPr>
          <p:cNvSpPr txBox="1"/>
          <p:nvPr/>
        </p:nvSpPr>
        <p:spPr>
          <a:xfrm>
            <a:off x="1455735" y="1235458"/>
            <a:ext cx="7458446" cy="707886"/>
          </a:xfrm>
          <a:prstGeom prst="rect">
            <a:avLst/>
          </a:prstGeom>
          <a:noFill/>
        </p:spPr>
        <p:txBody>
          <a:bodyPr wrap="square">
            <a:spAutoFit/>
          </a:bodyPr>
          <a:lstStyle/>
          <a:p>
            <a:r>
              <a:rPr lang="en-GB" sz="2000" dirty="0">
                <a:solidFill>
                  <a:schemeClr val="bg1"/>
                </a:solidFill>
                <a:latin typeface="Arial" panose="020B0604020202020204" pitchFamily="34" charset="0"/>
                <a:cs typeface="Arial" panose="020B0604020202020204" pitchFamily="34" charset="0"/>
              </a:rPr>
              <a:t>Bispecifics data protocol PI, contact:</a:t>
            </a:r>
          </a:p>
          <a:p>
            <a:r>
              <a:rPr lang="en-GB" sz="2000" dirty="0">
                <a:solidFill>
                  <a:schemeClr val="bg1"/>
                </a:solidFill>
                <a:latin typeface="Arial" panose="020B0604020202020204" pitchFamily="34" charset="0"/>
                <a:cs typeface="Arial" panose="020B0604020202020204" pitchFamily="34" charset="0"/>
              </a:rPr>
              <a:t>Chantelle.Hughes@nhs.net</a:t>
            </a:r>
          </a:p>
        </p:txBody>
      </p:sp>
    </p:spTree>
    <p:extLst>
      <p:ext uri="{BB962C8B-B14F-4D97-AF65-F5344CB8AC3E}">
        <p14:creationId xmlns:p14="http://schemas.microsoft.com/office/powerpoint/2010/main" val="29975105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6151</TotalTime>
  <Words>2272</Words>
  <Application>Microsoft Macintosh PowerPoint</Application>
  <PresentationFormat>Widescreen</PresentationFormat>
  <Paragraphs>425</Paragraphs>
  <Slides>24</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Aptos</vt:lpstr>
      <vt:lpstr>Arial</vt:lpstr>
      <vt:lpstr>Calibri</vt:lpstr>
      <vt:lpstr>Calibri Light</vt:lpstr>
      <vt:lpstr>Symbol</vt:lpstr>
      <vt:lpstr>Office Theme</vt:lpstr>
      <vt:lpstr>Equity in Multiple Myeloma Bispecific Research and Access (EMMBRAce) Bispecific Antibody Implementation Group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in Multiple Myeloma Bispecific Research and Access  Bispecific Antibody Implementation Group </dc:title>
  <dc:creator>LOW, May (UNIVERSITY COLLEGE LONDON HOSPITALS NHS FOUNDATION TRUST)</dc:creator>
  <cp:lastModifiedBy>Wendy Notowicz</cp:lastModifiedBy>
  <cp:revision>27</cp:revision>
  <dcterms:created xsi:type="dcterms:W3CDTF">2024-10-16T13:09:24Z</dcterms:created>
  <dcterms:modified xsi:type="dcterms:W3CDTF">2025-03-04T14:14:17Z</dcterms:modified>
</cp:coreProperties>
</file>