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06_E9AA2698.xml" ContentType="application/vnd.ms-powerpoint.comments+xml"/>
  <Override PartName="/ppt/comments/modernComment_112_595482F2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62" r:id="rId5"/>
  </p:sldMasterIdLst>
  <p:notesMasterIdLst>
    <p:notesMasterId r:id="rId23"/>
  </p:notesMasterIdLst>
  <p:handoutMasterIdLst>
    <p:handoutMasterId r:id="rId24"/>
  </p:handoutMasterIdLst>
  <p:sldIdLst>
    <p:sldId id="256" r:id="rId6"/>
    <p:sldId id="259" r:id="rId7"/>
    <p:sldId id="272" r:id="rId8"/>
    <p:sldId id="260" r:id="rId9"/>
    <p:sldId id="261" r:id="rId10"/>
    <p:sldId id="262" r:id="rId11"/>
    <p:sldId id="264" r:id="rId12"/>
    <p:sldId id="266" r:id="rId13"/>
    <p:sldId id="267" r:id="rId14"/>
    <p:sldId id="268" r:id="rId15"/>
    <p:sldId id="269" r:id="rId16"/>
    <p:sldId id="270" r:id="rId17"/>
    <p:sldId id="273" r:id="rId18"/>
    <p:sldId id="275" r:id="rId19"/>
    <p:sldId id="271" r:id="rId20"/>
    <p:sldId id="274" r:id="rId21"/>
    <p:sldId id="276" r:id="rId22"/>
  </p:sldIdLst>
  <p:sldSz cx="9144000" cy="6858000" type="screen4x3"/>
  <p:notesSz cx="6797675" cy="987425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6F15730-640B-DB8C-7E00-F0ED590B6796}" name="BOLARINWA, Dunsi (UNIVERSITY COLLEGE LONDON HOSPITALS NHS FOUNDATION TRUST)" initials="DB" userId="S::dunsi.bolarinwa@nhs.net::667ba0fb-bbb7-4540-a37f-ad98de43d69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539B"/>
    <a:srgbClr val="B60072"/>
    <a:srgbClr val="0093D0"/>
    <a:srgbClr val="00AFDB"/>
    <a:srgbClr val="FFF200"/>
    <a:srgbClr val="F8971D"/>
    <a:srgbClr val="EE312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79B646-141F-9F4B-FC9F-3220B78B0842}" v="1444" dt="2025-03-01T18:11:56.3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57" autoAdjust="0"/>
    <p:restoredTop sz="94680"/>
  </p:normalViewPr>
  <p:slideViewPr>
    <p:cSldViewPr snapToGrid="0">
      <p:cViewPr varScale="1">
        <p:scale>
          <a:sx n="145" d="100"/>
          <a:sy n="145" d="100"/>
        </p:scale>
        <p:origin x="115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omments/modernComment_106_E9AA269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BAA7876-524B-4DAF-9D68-30153A31ADB5}" authorId="{A6F15730-640B-DB8C-7E00-F0ED590B6796}" created="2025-03-03T11:49:03.86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20242328" sldId="262"/>
      <ac:spMk id="5" creationId="{34B4A40D-F751-756C-0F6A-6787D8BC1B86}"/>
    </ac:deMkLst>
    <p188:txBody>
      <a:bodyPr/>
      <a:lstStyle/>
      <a:p>
        <a:r>
          <a:rPr lang="en-GB"/>
          <a:t>Is day 7 a follow up day too?</a:t>
        </a:r>
      </a:p>
    </p188:txBody>
  </p188:cm>
</p188:cmLst>
</file>

<file path=ppt/comments/modernComment_112_595482F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F957F13-9159-432B-8FF2-F2915C589622}" authorId="{A6F15730-640B-DB8C-7E00-F0ED590B6796}" created="2025-03-03T13:19:40.69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498710770" sldId="274"/>
      <ac:spMk id="3" creationId="{68199A8F-B265-D042-4C79-CDF6C1C76922}"/>
    </ac:deMkLst>
    <p188:txBody>
      <a:bodyPr/>
      <a:lstStyle/>
      <a:p>
        <a:r>
          <a:rPr lang="en-GB"/>
          <a:t>What dose of IV dex did the patient receive?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C4ECDAB-1F0C-A918-1D18-96B151075E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0C57EA2D-F399-4337-10BE-6C4678714F8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34343BCB-31F1-23D4-B8E2-05DD2CF5FD7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189B3273-2995-055C-4316-F97AD0DE369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/>
            </a:lvl1pPr>
          </a:lstStyle>
          <a:p>
            <a:fld id="{86A5E7CA-F1B3-4FB7-9A13-6C0E8984AE7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3DB2F627-6DA9-1A31-10CC-250D6F58B07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67A551E-28CE-E917-DB86-864F2145226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641CE9DE-EDC7-6E02-8961-92BDA078BBC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B2AA07E3-35E2-542C-3BD4-79982E017FB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91063"/>
            <a:ext cx="5438775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17FDE27B-BDFF-C07E-3DBD-C81D4755F00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BF511C5F-D2C7-F5CE-4AD2-FE5100789D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/>
            </a:lvl1pPr>
          </a:lstStyle>
          <a:p>
            <a:fld id="{75325AA0-A96E-4C69-88A9-8611348B6FE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3152BF2F-B2AE-33F3-0978-9F19DDA3C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8738" y="1485900"/>
            <a:ext cx="7505700" cy="1655763"/>
          </a:xfrm>
          <a:prstGeom prst="rect">
            <a:avLst/>
          </a:prstGeom>
          <a:solidFill>
            <a:srgbClr val="006A71"/>
          </a:solidFill>
          <a:ln w="9525">
            <a:noFill/>
            <a:miter lim="800000"/>
            <a:headEnd/>
            <a:tailEnd/>
          </a:ln>
        </p:spPr>
        <p:txBody>
          <a:bodyPr lIns="36000" tIns="0" rIns="0" bIns="0"/>
          <a:lstStyle>
            <a:lvl1pPr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3300"/>
              </a:lnSpc>
              <a:defRPr/>
            </a:pPr>
            <a:endParaRPr lang="en-US" altLang="en-US" sz="3200" b="0" baseline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16D7DE-4D97-7653-98A9-F04F71171B7A}"/>
              </a:ext>
            </a:extLst>
          </p:cNvPr>
          <p:cNvSpPr/>
          <p:nvPr/>
        </p:nvSpPr>
        <p:spPr>
          <a:xfrm>
            <a:off x="1328738" y="3143250"/>
            <a:ext cx="7505700" cy="828675"/>
          </a:xfrm>
          <a:prstGeom prst="rect">
            <a:avLst/>
          </a:prstGeom>
          <a:solidFill>
            <a:srgbClr val="82CE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aseline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08BB57-9C64-6BD4-FCED-1D5641060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063" y="3079750"/>
            <a:ext cx="64008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90000" rIns="0" bIns="0"/>
          <a:lstStyle>
            <a:lvl1pPr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2000"/>
              </a:lnSpc>
              <a:buFont typeface="Arial" charset="0"/>
              <a:buNone/>
              <a:defRPr/>
            </a:pPr>
            <a:endParaRPr lang="en-US" altLang="en-US" sz="2000" b="0" baseline="0">
              <a:solidFill>
                <a:srgbClr val="FFFFFF"/>
              </a:solidFill>
            </a:endParaRPr>
          </a:p>
        </p:txBody>
      </p:sp>
      <p:pic>
        <p:nvPicPr>
          <p:cNvPr id="7" name="Picture 10" descr="UCLH_Vert.png">
            <a:extLst>
              <a:ext uri="{FF2B5EF4-FFF2-40B4-BE49-F238E27FC236}">
                <a16:creationId xmlns:a16="http://schemas.microsoft.com/office/drawing/2014/main" id="{B1122837-0F4A-6524-518F-816E85F30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1485900"/>
            <a:ext cx="746125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0E082B3A-1FBC-B354-1C18-4BB820A3E7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20663"/>
            <a:ext cx="3402013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Text Placeholder 2"/>
          <p:cNvSpPr>
            <a:spLocks noGrp="1"/>
          </p:cNvSpPr>
          <p:nvPr>
            <p:ph type="subTitle" idx="1"/>
          </p:nvPr>
        </p:nvSpPr>
        <p:spPr>
          <a:xfrm>
            <a:off x="1412875" y="3198813"/>
            <a:ext cx="7337425" cy="690562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 altLang="en-US" noProof="0" dirty="0"/>
              <a:t>Click to edit Master subtitle style</a:t>
            </a:r>
          </a:p>
        </p:txBody>
      </p:sp>
      <p:sp>
        <p:nvSpPr>
          <p:cNvPr id="23560" name="Title Placeholder 1"/>
          <p:cNvSpPr>
            <a:spLocks noGrp="1"/>
          </p:cNvSpPr>
          <p:nvPr>
            <p:ph type="ctrTitle"/>
          </p:nvPr>
        </p:nvSpPr>
        <p:spPr>
          <a:xfrm>
            <a:off x="1412875" y="1574800"/>
            <a:ext cx="7321550" cy="142081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GB" alt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854432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120" y="1177925"/>
            <a:ext cx="7885430" cy="7826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120" y="2173288"/>
            <a:ext cx="7885430" cy="4392103"/>
          </a:xfrm>
        </p:spPr>
        <p:txBody>
          <a:bodyPr/>
          <a:lstStyle>
            <a:lvl1pPr marL="88900" indent="0">
              <a:buNone/>
              <a:defRPr/>
            </a:lvl1pPr>
          </a:lstStyle>
          <a:p>
            <a:pPr lvl="0"/>
            <a:endParaRPr lang="en-GB" dirty="0"/>
          </a:p>
        </p:txBody>
      </p:sp>
      <p:pic>
        <p:nvPicPr>
          <p:cNvPr id="4" name="Picture 10" descr="UCLH_Vert.png">
            <a:extLst>
              <a:ext uri="{FF2B5EF4-FFF2-40B4-BE49-F238E27FC236}">
                <a16:creationId xmlns:a16="http://schemas.microsoft.com/office/drawing/2014/main" id="{1049A8F6-944E-91B4-F883-67B4873083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5334000"/>
            <a:ext cx="569912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7434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392" y="1274794"/>
            <a:ext cx="7988808" cy="7887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0392" y="2266315"/>
            <a:ext cx="3959352" cy="4336098"/>
          </a:xfrm>
        </p:spPr>
        <p:txBody>
          <a:bodyPr/>
          <a:lstStyle>
            <a:lvl1pPr marL="8890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83480" y="2266315"/>
            <a:ext cx="3855720" cy="4336098"/>
          </a:xfrm>
        </p:spPr>
        <p:txBody>
          <a:bodyPr/>
          <a:lstStyle>
            <a:lvl1pPr marL="8890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endParaRPr lang="en-GB" dirty="0"/>
          </a:p>
        </p:txBody>
      </p:sp>
      <p:pic>
        <p:nvPicPr>
          <p:cNvPr id="3" name="Picture 10" descr="UCLH_Vert.png">
            <a:extLst>
              <a:ext uri="{FF2B5EF4-FFF2-40B4-BE49-F238E27FC236}">
                <a16:creationId xmlns:a16="http://schemas.microsoft.com/office/drawing/2014/main" id="{38658CF1-953B-B442-C095-7B680C35F7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5334000"/>
            <a:ext cx="569912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611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8F5D539-E2FD-1410-0882-926BD9D7C2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86738" y="6356350"/>
            <a:ext cx="652462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55A563C-88D0-41B4-978D-AB1D221A5F2B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01D37021-86B9-4570-493D-3F185612D5E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24128" y="1223645"/>
            <a:ext cx="7821422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pic>
        <p:nvPicPr>
          <p:cNvPr id="4" name="Picture 10" descr="UCLH_Vert.png">
            <a:extLst>
              <a:ext uri="{FF2B5EF4-FFF2-40B4-BE49-F238E27FC236}">
                <a16:creationId xmlns:a16="http://schemas.microsoft.com/office/drawing/2014/main" id="{F194D204-D876-1CA8-F569-B51D68FCF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5334000"/>
            <a:ext cx="569912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9332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05CC9A5-7053-AC9D-BC8F-9ECE0465D2C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24128" y="1223645"/>
            <a:ext cx="7821422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0869704-D9D4-1B36-49D0-183251EC7D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024128" y="2240280"/>
            <a:ext cx="7813485" cy="4362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E10848B9-A219-FD59-74DD-D225BEF41D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20663"/>
            <a:ext cx="3402013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87" r:id="rId2"/>
    <p:sldLayoutId id="2147484090" r:id="rId3"/>
    <p:sldLayoutId id="2147484092" r:id="rId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9pPr>
    </p:titleStyle>
    <p:bodyStyle>
      <a:lvl1pPr marL="266700" indent="-177800" algn="l" defTabSz="4572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§"/>
        <a:defRPr sz="2200">
          <a:solidFill>
            <a:srgbClr val="000000"/>
          </a:solidFill>
          <a:latin typeface="+mn-lt"/>
          <a:ea typeface="+mn-ea"/>
          <a:cs typeface="+mn-cs"/>
        </a:defRPr>
      </a:lvl1pPr>
      <a:lvl2pPr marL="630238" indent="-184150" algn="l" defTabSz="4572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§"/>
        <a:defRPr sz="2000">
          <a:solidFill>
            <a:srgbClr val="000000"/>
          </a:solidFill>
          <a:latin typeface="+mn-lt"/>
          <a:ea typeface="+mn-ea"/>
        </a:defRPr>
      </a:lvl2pPr>
      <a:lvl3pPr marL="984250" indent="-174625" algn="l" defTabSz="4572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§"/>
        <a:defRPr sz="1800">
          <a:solidFill>
            <a:srgbClr val="000000"/>
          </a:solidFill>
          <a:latin typeface="+mn-lt"/>
          <a:ea typeface="+mn-ea"/>
        </a:defRPr>
      </a:lvl3pPr>
      <a:lvl4pPr marL="1346200" indent="-182563" algn="l" defTabSz="457200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anose="05000000000000000000" pitchFamily="2" charset="2"/>
        <a:buChar char="§"/>
        <a:defRPr sz="1600">
          <a:solidFill>
            <a:srgbClr val="000000"/>
          </a:solidFill>
          <a:latin typeface="+mn-lt"/>
          <a:ea typeface="+mn-ea"/>
        </a:defRPr>
      </a:lvl4pPr>
      <a:lvl5pPr marL="2155825" indent="-177800" algn="l" defTabSz="457200" rtl="0" eaLnBrk="0" fontAlgn="base" hangingPunct="0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6130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30702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5274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9846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6_E9AA2698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2_595482F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>
            <a:extLst>
              <a:ext uri="{FF2B5EF4-FFF2-40B4-BE49-F238E27FC236}">
                <a16:creationId xmlns:a16="http://schemas.microsoft.com/office/drawing/2014/main" id="{F866F4AA-112E-331B-CD18-6B59C307C8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0603" y="3198812"/>
            <a:ext cx="7409697" cy="1156211"/>
          </a:xfrm>
        </p:spPr>
        <p:txBody>
          <a:bodyPr/>
          <a:lstStyle/>
          <a:p>
            <a:pPr eaLnBrk="1" hangingPunct="1"/>
            <a:r>
              <a:rPr lang="en-US" altLang="en-US" sz="1800" dirty="0"/>
              <a:t>Amy Colada (amy.colada@nhs.net) – Lead Nurse</a:t>
            </a:r>
          </a:p>
          <a:p>
            <a:pPr eaLnBrk="1" hangingPunct="1"/>
            <a:r>
              <a:rPr lang="en-US" altLang="en-US" sz="1800" dirty="0"/>
              <a:t>Ruby </a:t>
            </a:r>
            <a:r>
              <a:rPr lang="en-US" altLang="en-US" sz="1800" dirty="0" err="1"/>
              <a:t>Hortelano</a:t>
            </a:r>
            <a:r>
              <a:rPr lang="en-US" altLang="en-US" sz="1800" dirty="0"/>
              <a:t> (</a:t>
            </a:r>
            <a:r>
              <a:rPr lang="en-US" altLang="en-US" sz="1800" dirty="0">
                <a:solidFill>
                  <a:srgbClr val="2A9CFE"/>
                </a:solidFill>
              </a:rPr>
              <a:t>rubyjean.hortelano@nhs.net)- </a:t>
            </a:r>
            <a:r>
              <a:rPr lang="en-US" altLang="en-US" sz="1800" dirty="0">
                <a:solidFill>
                  <a:schemeClr val="tx1"/>
                </a:solidFill>
              </a:rPr>
              <a:t>Deputy</a:t>
            </a:r>
            <a:r>
              <a:rPr lang="en-US" altLang="en-US" sz="1800" dirty="0"/>
              <a:t> Lead Nurse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1D5C4806-3CCB-48F0-EE28-CEE600DAB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0603" y="1574800"/>
            <a:ext cx="7321550" cy="1420813"/>
          </a:xfrm>
        </p:spPr>
        <p:txBody>
          <a:bodyPr/>
          <a:lstStyle/>
          <a:p>
            <a:pPr eaLnBrk="1" hangingPunct="1"/>
            <a:r>
              <a:rPr lang="en-US" altLang="en-US" b="1" dirty="0"/>
              <a:t>        Bispecific in Ambulatory Care</a:t>
            </a:r>
            <a:br>
              <a:rPr lang="en-US" altLang="en-US" b="1" dirty="0"/>
            </a:br>
            <a:r>
              <a:rPr lang="en-US" altLang="en-US" b="1" dirty="0"/>
              <a:t>            Sharing Our Experience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13FD8-3241-4AC7-C5BC-FC1FCC603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800" b="1" dirty="0"/>
              <a:t>How did we do it?</a:t>
            </a:r>
            <a:br>
              <a:rPr lang="en-GB" sz="1800" b="1" dirty="0"/>
            </a:br>
            <a:endParaRPr lang="en-GB" sz="1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44840-4FB0-47DD-AFAB-7D1D0F86E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38" y="1864535"/>
            <a:ext cx="8179123" cy="3363133"/>
          </a:xfrm>
        </p:spPr>
        <p:txBody>
          <a:bodyPr/>
          <a:lstStyle/>
          <a:p>
            <a:pPr marL="374650" indent="-285750">
              <a:buFont typeface="Arial" panose="020B0604020202020204" pitchFamily="34" charset="0"/>
              <a:buChar char="•"/>
            </a:pPr>
            <a:r>
              <a:rPr lang="en-GB" sz="1400" dirty="0"/>
              <a:t>Bispecisfics (Elranatamab &amp; Teclistamab) regimen used to be administered in IP setting</a:t>
            </a:r>
          </a:p>
          <a:p>
            <a:endParaRPr lang="en-GB" sz="1400" dirty="0"/>
          </a:p>
          <a:p>
            <a:pPr marL="374650" indent="-285750">
              <a:buFont typeface="Arial" panose="020B0604020202020204" pitchFamily="34" charset="0"/>
              <a:buChar char="•"/>
            </a:pPr>
            <a:r>
              <a:rPr lang="en-GB" sz="1400" dirty="0"/>
              <a:t>EBMT April 2024 – Myeloma consultants hinted that the </a:t>
            </a:r>
            <a:r>
              <a:rPr lang="en-GB" sz="1400" dirty="0" err="1"/>
              <a:t>Bispecifics</a:t>
            </a:r>
            <a:r>
              <a:rPr lang="en-GB" sz="1400" dirty="0"/>
              <a:t> will move to Ambulatory care</a:t>
            </a:r>
          </a:p>
          <a:p>
            <a:pPr marL="3746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74650" indent="-285750">
              <a:buFont typeface="Arial" panose="020B0604020202020204" pitchFamily="34" charset="0"/>
              <a:buChar char="•"/>
            </a:pPr>
            <a:r>
              <a:rPr lang="en-GB" sz="1400" dirty="0"/>
              <a:t>May 2024 – discussion between UCLH team &amp; Leeds regarding Bispecific in out-patient setting</a:t>
            </a:r>
          </a:p>
          <a:p>
            <a:pPr marL="3746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74650" indent="-285750">
              <a:buFont typeface="Arial" panose="020B0604020202020204" pitchFamily="34" charset="0"/>
              <a:buChar char="•"/>
            </a:pPr>
            <a:r>
              <a:rPr lang="en-GB" sz="1400" dirty="0"/>
              <a:t>May 2024 – drafted SOP, pathway, checklist , other documents</a:t>
            </a:r>
          </a:p>
          <a:p>
            <a:pPr marL="3746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74650" indent="-285750">
              <a:buFont typeface="Arial" panose="020B0604020202020204" pitchFamily="34" charset="0"/>
              <a:buChar char="•"/>
            </a:pPr>
            <a:r>
              <a:rPr lang="en-GB" sz="1400" dirty="0"/>
              <a:t>June 2024 – presented in haematology governance for approval</a:t>
            </a:r>
          </a:p>
          <a:p>
            <a:pPr marL="3746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74650" indent="-285750">
              <a:buFont typeface="Arial" panose="020B0604020202020204" pitchFamily="34" charset="0"/>
              <a:buChar char="•"/>
            </a:pPr>
            <a:r>
              <a:rPr lang="en-GB" sz="1400" dirty="0"/>
              <a:t>September 2024 – Ambulatory Care received the  1</a:t>
            </a:r>
            <a:r>
              <a:rPr lang="en-GB" sz="1400" baseline="30000" dirty="0"/>
              <a:t>st</a:t>
            </a:r>
            <a:r>
              <a:rPr lang="en-GB" sz="1400" dirty="0"/>
              <a:t> patient</a:t>
            </a:r>
          </a:p>
          <a:p>
            <a:pPr marL="3746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74650" indent="-285750">
              <a:buFont typeface="Arial" panose="020B0604020202020204" pitchFamily="34" charset="0"/>
              <a:buChar char="•"/>
            </a:pPr>
            <a:r>
              <a:rPr lang="en-GB" sz="1400" dirty="0"/>
              <a:t>Before December 2024 – available under compassionate access until NICE approval</a:t>
            </a:r>
          </a:p>
          <a:p>
            <a:pPr marL="3746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431800" indent="-34290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431800" indent="-342900">
              <a:buAutoNum type="arabicPeriod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672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28289-2650-8AC2-F337-0503D4804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>
                <a:cs typeface="Arial"/>
              </a:rPr>
              <a:t>Treatment Pathway for Elranatamab &amp; Teclistamab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AC6E8-B545-7FF3-9156-E1D9FA7CB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54" y="1701465"/>
            <a:ext cx="8120292" cy="4846171"/>
          </a:xfrm>
        </p:spPr>
        <p:txBody>
          <a:bodyPr/>
          <a:lstStyle/>
          <a:p>
            <a:pPr marL="0">
              <a:spcBef>
                <a:spcPct val="0"/>
              </a:spcBef>
            </a:pPr>
            <a:r>
              <a:rPr lang="en-GB" sz="2400" b="1" baseline="-25000" dirty="0">
                <a:solidFill>
                  <a:srgbClr val="00B0F0"/>
                </a:solidFill>
                <a:cs typeface="Arial"/>
              </a:rPr>
              <a:t>During clinic visit / pre-admission Clinical team: </a:t>
            </a:r>
          </a:p>
          <a:p>
            <a:pPr marL="0">
              <a:spcBef>
                <a:spcPct val="0"/>
              </a:spcBef>
            </a:pPr>
            <a:endParaRPr lang="en-US" sz="2400" dirty="0">
              <a:cs typeface="Arial"/>
            </a:endParaRPr>
          </a:p>
          <a:p>
            <a:pPr marL="0">
              <a:spcBef>
                <a:spcPct val="0"/>
              </a:spcBef>
            </a:pPr>
            <a:r>
              <a:rPr lang="en-GB" sz="2400" b="1" baseline="-25000" dirty="0">
                <a:cs typeface="Arial"/>
              </a:rPr>
              <a:t>◼ Review and discuss treatment with patient </a:t>
            </a:r>
          </a:p>
          <a:p>
            <a:pPr marL="0">
              <a:spcBef>
                <a:spcPct val="0"/>
              </a:spcBef>
            </a:pPr>
            <a:r>
              <a:rPr lang="en-GB" sz="2400" b="1" baseline="-25000" dirty="0">
                <a:cs typeface="Arial"/>
              </a:rPr>
              <a:t>◼ Complete consent form and document clear instruction in notes to proceed via ACU pathway. </a:t>
            </a:r>
            <a:endParaRPr lang="en-US" sz="2400" dirty="0">
              <a:cs typeface="Arial"/>
            </a:endParaRPr>
          </a:p>
          <a:p>
            <a:pPr marL="0">
              <a:spcBef>
                <a:spcPct val="0"/>
              </a:spcBef>
            </a:pPr>
            <a:r>
              <a:rPr lang="en-GB" sz="2400" b="1" baseline="-25000" dirty="0">
                <a:cs typeface="Arial"/>
              </a:rPr>
              <a:t>◼ Complete baseline ICE score including handwriting, document in notes using smart phrase .icescore. </a:t>
            </a:r>
            <a:endParaRPr lang="en-US" sz="2400" dirty="0">
              <a:cs typeface="Arial"/>
            </a:endParaRPr>
          </a:p>
          <a:p>
            <a:pPr marL="0">
              <a:spcBef>
                <a:spcPct val="0"/>
              </a:spcBef>
            </a:pPr>
            <a:r>
              <a:rPr lang="en-GB" sz="2400" b="1" baseline="-25000" dirty="0">
                <a:cs typeface="Arial"/>
              </a:rPr>
              <a:t>◼ Complete the ‘inpatient appointment request’ within the SACT plan. State in the comment section that the patient is for Elranatamab AC pathway </a:t>
            </a:r>
            <a:endParaRPr lang="en-US" sz="2400" dirty="0">
              <a:cs typeface="Arial"/>
            </a:endParaRPr>
          </a:p>
          <a:p>
            <a:pPr marL="0">
              <a:spcBef>
                <a:spcPct val="0"/>
              </a:spcBef>
            </a:pPr>
            <a:r>
              <a:rPr lang="en-GB" sz="2400" b="1" baseline="-25000" dirty="0">
                <a:cs typeface="Arial"/>
              </a:rPr>
              <a:t>◼ Sign SACT plan for Elranatamab </a:t>
            </a:r>
            <a:endParaRPr lang="en-US" sz="2400" dirty="0">
              <a:cs typeface="Arial"/>
            </a:endParaRPr>
          </a:p>
          <a:p>
            <a:pPr marL="0">
              <a:spcBef>
                <a:spcPct val="0"/>
              </a:spcBef>
            </a:pPr>
            <a:r>
              <a:rPr lang="en-GB" sz="2400" b="1" baseline="-25000" dirty="0">
                <a:cs typeface="Arial"/>
              </a:rPr>
              <a:t>◼ Ensure following investigations performed during OPA:</a:t>
            </a:r>
          </a:p>
          <a:p>
            <a:pPr marL="700088" lvl="1" indent="-342900">
              <a:spcBef>
                <a:spcPct val="0"/>
              </a:spcBef>
            </a:pPr>
            <a:r>
              <a:rPr lang="en-GB" sz="2400" b="1" baseline="-25000" dirty="0">
                <a:cs typeface="Arial"/>
              </a:rPr>
              <a:t>Height, weight taken and added to EPIC </a:t>
            </a:r>
          </a:p>
          <a:p>
            <a:pPr marL="541338" lvl="1">
              <a:spcBef>
                <a:spcPct val="0"/>
              </a:spcBef>
            </a:pPr>
            <a:r>
              <a:rPr lang="en-GB" sz="2400" b="1" baseline="-25000" dirty="0">
                <a:cs typeface="Arial"/>
              </a:rPr>
              <a:t>Relapsed Myeloma blood panel on EPIC performed: FBC, U&amp;Es, bone profile, LFTs, LDH, SPEP, SFLC, Coagulation screen including fibrinogen, baseline CMV serology</a:t>
            </a:r>
            <a:endParaRPr lang="en-US" sz="2400" dirty="0">
              <a:cs typeface="Arial"/>
            </a:endParaRPr>
          </a:p>
          <a:p>
            <a:endParaRPr lang="en-US" sz="16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7780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14C85A-6587-84DE-CB4B-98D41E67E02F}"/>
              </a:ext>
            </a:extLst>
          </p:cNvPr>
          <p:cNvSpPr txBox="1"/>
          <p:nvPr/>
        </p:nvSpPr>
        <p:spPr>
          <a:xfrm>
            <a:off x="1213994" y="1043731"/>
            <a:ext cx="6411923" cy="45243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400" dirty="0">
                <a:latin typeface="Arial"/>
                <a:ea typeface="ＭＳ Ｐゴシック"/>
                <a:cs typeface="Arial"/>
              </a:rPr>
              <a:t> </a:t>
            </a:r>
            <a:r>
              <a:rPr lang="en-GB" sz="2400" dirty="0">
                <a:solidFill>
                  <a:srgbClr val="7030A0"/>
                </a:solidFill>
                <a:latin typeface="Arial"/>
                <a:ea typeface="ＭＳ Ｐゴシック"/>
                <a:cs typeface="Arial"/>
              </a:rPr>
              <a:t>Admin team: </a:t>
            </a:r>
            <a:endParaRPr lang="en-US" sz="2400" dirty="0">
              <a:cs typeface="Arial"/>
            </a:endParaRPr>
          </a:p>
          <a:p>
            <a:r>
              <a:rPr lang="en-GB" sz="2400" dirty="0">
                <a:latin typeface="Arial"/>
                <a:ea typeface="ＭＳ Ｐゴシック"/>
                <a:cs typeface="Arial"/>
              </a:rPr>
              <a:t>◼ Scan and upload the consent and handwriting test in the patient’s chart (media section)</a:t>
            </a:r>
            <a:endParaRPr lang="en-GB" sz="2400" dirty="0">
              <a:solidFill>
                <a:srgbClr val="7030A0"/>
              </a:solidFill>
              <a:latin typeface="Arial"/>
              <a:ea typeface="ＭＳ Ｐゴシック"/>
              <a:cs typeface="Arial"/>
            </a:endParaRPr>
          </a:p>
          <a:p>
            <a:r>
              <a:rPr lang="en-GB" sz="2400" dirty="0">
                <a:latin typeface="Arial"/>
                <a:ea typeface="ＭＳ Ｐゴシック"/>
                <a:cs typeface="Arial"/>
              </a:rPr>
              <a:t> </a:t>
            </a:r>
          </a:p>
          <a:p>
            <a:r>
              <a:rPr lang="en-GB" sz="2400" dirty="0">
                <a:solidFill>
                  <a:srgbClr val="92D050"/>
                </a:solidFill>
                <a:latin typeface="Arial"/>
                <a:ea typeface="ＭＳ Ｐゴシック"/>
                <a:cs typeface="Arial"/>
              </a:rPr>
              <a:t>Pharmacy team:</a:t>
            </a:r>
          </a:p>
          <a:p>
            <a:r>
              <a:rPr lang="en-GB" sz="2400" dirty="0">
                <a:latin typeface="Arial"/>
                <a:ea typeface="ＭＳ Ｐゴシック"/>
                <a:cs typeface="Arial"/>
              </a:rPr>
              <a:t>◼ Clinically screen SACT plan and raise any queries with the medical team </a:t>
            </a:r>
          </a:p>
          <a:p>
            <a:r>
              <a:rPr lang="en-GB" sz="2400" dirty="0">
                <a:latin typeface="Arial"/>
                <a:ea typeface="ＭＳ Ｐゴシック"/>
                <a:cs typeface="Arial"/>
              </a:rPr>
              <a:t>◼ Provide counselling to patient on supportive medication and dexamethasone rescue dose </a:t>
            </a:r>
          </a:p>
          <a:p>
            <a:r>
              <a:rPr lang="en-GB" sz="2400" dirty="0">
                <a:latin typeface="Arial"/>
                <a:ea typeface="ＭＳ Ｐゴシック"/>
                <a:cs typeface="Arial"/>
              </a:rPr>
              <a:t>◼ Order Elranatamab and supportive medication </a:t>
            </a:r>
          </a:p>
          <a:p>
            <a:endParaRPr lang="en-GB" sz="2400" dirty="0">
              <a:cs typeface="Arial"/>
            </a:endParaRPr>
          </a:p>
          <a:p>
            <a:r>
              <a:rPr lang="en-GB" sz="2400" dirty="0">
                <a:solidFill>
                  <a:srgbClr val="B60072"/>
                </a:solidFill>
                <a:latin typeface="Arial"/>
                <a:ea typeface="ＭＳ Ｐゴシック"/>
                <a:cs typeface="Arial"/>
              </a:rPr>
              <a:t>After clinic visit ACU team: </a:t>
            </a:r>
          </a:p>
          <a:p>
            <a:r>
              <a:rPr lang="en-GB" sz="2400" dirty="0">
                <a:latin typeface="Arial"/>
                <a:ea typeface="ＭＳ Ｐゴシック"/>
                <a:cs typeface="Arial"/>
              </a:rPr>
              <a:t>◼ Confirm booking within 24-48 hours CNS team (after clinic visit): </a:t>
            </a:r>
          </a:p>
          <a:p>
            <a:r>
              <a:rPr lang="en-GB" sz="2400" dirty="0">
                <a:latin typeface="Arial"/>
                <a:ea typeface="ＭＳ Ｐゴシック"/>
                <a:cs typeface="Arial"/>
              </a:rPr>
              <a:t>◼ Confirm patient is booked in ACU </a:t>
            </a:r>
          </a:p>
          <a:p>
            <a:r>
              <a:rPr lang="en-GB" sz="2400" dirty="0">
                <a:latin typeface="Arial"/>
                <a:ea typeface="ＭＳ Ｐゴシック"/>
                <a:cs typeface="Arial"/>
              </a:rPr>
              <a:t>◼ Ask patient to arrive no later than 9:00am on ACU arrival day ◼ Ensure appointment made for D15 treatment on MCC 2nd floor Chemotherapy Day Unit, and next outpatient clinic</a:t>
            </a:r>
          </a:p>
        </p:txBody>
      </p:sp>
    </p:spTree>
    <p:extLst>
      <p:ext uri="{BB962C8B-B14F-4D97-AF65-F5344CB8AC3E}">
        <p14:creationId xmlns:p14="http://schemas.microsoft.com/office/powerpoint/2010/main" val="1127508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BEC50C-7ED2-124A-ABB7-C128924323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A563C-88D0-41B4-978D-AB1D221A5F2B}" type="slidenum">
              <a:rPr lang="en-GB" altLang="en-US" smtClean="0"/>
              <a:pPr/>
              <a:t>5</a:t>
            </a:fld>
            <a:endParaRPr lang="en-GB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C1D764-24B6-70BC-F634-50B7739C23DF}"/>
              </a:ext>
            </a:extLst>
          </p:cNvPr>
          <p:cNvSpPr txBox="1"/>
          <p:nvPr/>
        </p:nvSpPr>
        <p:spPr>
          <a:xfrm>
            <a:off x="1386957" y="610136"/>
            <a:ext cx="6194573" cy="5837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chemeClr val="accent1"/>
                </a:solidFill>
              </a:rPr>
              <a:t>On treatment days (Days 1, 4 and 8) 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Admit patient in ACU ◼ Patient will be reviewed by ACU nurse/</a:t>
            </a:r>
            <a:r>
              <a:rPr lang="en-GB" sz="2000" dirty="0" err="1"/>
              <a:t>SpR</a:t>
            </a:r>
            <a:r>
              <a:rPr lang="en-GB" sz="20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ACU team to provide counselling (AC booklet, AC cards, patient agreement, Elranatamab AC checklist and Elranatamab alert card, home monitoring record form)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Complete observations and SACT toxicity assessment 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 If handwriting test not done in the preceding 10 days, perform baseline ICE score including handwriting, then scan and upload to EPIC prior to drug administration, and document in notes using </a:t>
            </a:r>
            <a:r>
              <a:rPr lang="en-GB" sz="2000" dirty="0" err="1"/>
              <a:t>smartphrase</a:t>
            </a:r>
            <a:r>
              <a:rPr lang="en-GB" sz="2000" dirty="0"/>
              <a:t> .icescore.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Elranatamab step-up doses given with pre-medication 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Patient observed for 1 hour post injection in AC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Twice daily observations performed (HR, RR, BP, O2 saturations Temp)</a:t>
            </a:r>
          </a:p>
          <a:p>
            <a:r>
              <a:rPr lang="en-GB" sz="20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 Medication and reminder chart issued to patient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Patient counselled on the supply of “Just in Case” dose of dexamethasone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Medication supply</a:t>
            </a:r>
          </a:p>
        </p:txBody>
      </p:sp>
    </p:spTree>
    <p:extLst>
      <p:ext uri="{BB962C8B-B14F-4D97-AF65-F5344CB8AC3E}">
        <p14:creationId xmlns:p14="http://schemas.microsoft.com/office/powerpoint/2010/main" val="3559245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02D5A0-097F-CFF8-9652-254D9A3605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A563C-88D0-41B4-978D-AB1D221A5F2B}" type="slidenum">
              <a:rPr lang="en-GB" altLang="en-US" smtClean="0"/>
              <a:pPr/>
              <a:t>6</a:t>
            </a:fld>
            <a:endParaRPr lang="en-GB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B4A40D-F751-756C-0F6A-6787D8BC1B86}"/>
              </a:ext>
            </a:extLst>
          </p:cNvPr>
          <p:cNvSpPr txBox="1"/>
          <p:nvPr/>
        </p:nvSpPr>
        <p:spPr>
          <a:xfrm>
            <a:off x="763478" y="1192120"/>
            <a:ext cx="7022237" cy="542712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000" dirty="0">
                <a:solidFill>
                  <a:srgbClr val="00539B"/>
                </a:solidFill>
                <a:latin typeface="Arial"/>
                <a:ea typeface="ＭＳ Ｐゴシック"/>
                <a:cs typeface="Arial"/>
              </a:rPr>
              <a:t>Follow-up days (Days 2, 3, 5, 6, 7, 9 and 10) </a:t>
            </a:r>
          </a:p>
          <a:p>
            <a:endParaRPr lang="en-GB" sz="2000" dirty="0">
              <a:cs typeface="Arial"/>
            </a:endParaRPr>
          </a:p>
          <a:p>
            <a:r>
              <a:rPr lang="en-GB" sz="2000" dirty="0">
                <a:latin typeface="Arial"/>
                <a:ea typeface="ＭＳ Ｐゴシック"/>
                <a:cs typeface="Arial"/>
              </a:rPr>
              <a:t>◼ Patient to return to AC for: </a:t>
            </a:r>
          </a:p>
          <a:p>
            <a:endParaRPr lang="en-GB" sz="2000" dirty="0">
              <a:cs typeface="Arial"/>
            </a:endParaRPr>
          </a:p>
          <a:p>
            <a:r>
              <a:rPr lang="en-GB" sz="2000" dirty="0">
                <a:latin typeface="Arial"/>
                <a:ea typeface="ＭＳ Ｐゴシック"/>
                <a:cs typeface="Arial"/>
              </a:rPr>
              <a:t>• Daily review by AC nurse/AC </a:t>
            </a:r>
            <a:r>
              <a:rPr lang="en-GB" sz="2000" dirty="0" err="1">
                <a:latin typeface="Arial"/>
                <a:ea typeface="ＭＳ Ｐゴシック"/>
                <a:cs typeface="Arial"/>
              </a:rPr>
              <a:t>SpR</a:t>
            </a:r>
            <a:r>
              <a:rPr lang="en-GB" sz="2000" dirty="0">
                <a:latin typeface="Arial"/>
                <a:ea typeface="ＭＳ Ｐゴシック"/>
                <a:cs typeface="Arial"/>
              </a:rPr>
              <a:t> • Daily review of patient home monitoring booklet </a:t>
            </a:r>
          </a:p>
          <a:p>
            <a:endParaRPr lang="en-GB" sz="2000" dirty="0">
              <a:cs typeface="Arial"/>
            </a:endParaRPr>
          </a:p>
          <a:p>
            <a:r>
              <a:rPr lang="en-GB" sz="2000" dirty="0">
                <a:latin typeface="Arial"/>
                <a:ea typeface="ＭＳ Ｐゴシック"/>
                <a:cs typeface="Arial"/>
              </a:rPr>
              <a:t>• Daily bloods (FBC, U+E, LFTs, bone profile, ferritin) • Twice daily ICE score including handwriting uploaded to EPIC </a:t>
            </a:r>
          </a:p>
          <a:p>
            <a:endParaRPr lang="en-GB" sz="2000" dirty="0">
              <a:cs typeface="Arial"/>
            </a:endParaRPr>
          </a:p>
          <a:p>
            <a:r>
              <a:rPr lang="en-GB" sz="2000" dirty="0">
                <a:latin typeface="Arial"/>
                <a:ea typeface="ＭＳ Ｐゴシック"/>
                <a:cs typeface="Arial"/>
              </a:rPr>
              <a:t>• Twice daily Observations in AC </a:t>
            </a:r>
          </a:p>
          <a:p>
            <a:endParaRPr lang="en-GB" sz="2000" dirty="0">
              <a:cs typeface="Arial"/>
            </a:endParaRPr>
          </a:p>
          <a:p>
            <a:r>
              <a:rPr lang="en-GB" sz="2000" dirty="0">
                <a:solidFill>
                  <a:srgbClr val="00B0F0"/>
                </a:solidFill>
                <a:latin typeface="Arial"/>
                <a:ea typeface="ＭＳ Ｐゴシック"/>
                <a:cs typeface="Arial"/>
              </a:rPr>
              <a:t>DISCHARGE </a:t>
            </a:r>
          </a:p>
          <a:p>
            <a:endParaRPr lang="en-GB" sz="2000" dirty="0">
              <a:cs typeface="Arial"/>
            </a:endParaRPr>
          </a:p>
          <a:p>
            <a:r>
              <a:rPr lang="en-GB" sz="2000" dirty="0">
                <a:latin typeface="Arial"/>
                <a:ea typeface="ＭＳ Ｐゴシック"/>
                <a:cs typeface="Arial"/>
              </a:rPr>
              <a:t>◼ Patient can be discharged from AC 48 hours post dose if:</a:t>
            </a:r>
          </a:p>
          <a:p>
            <a:r>
              <a:rPr lang="en-GB" sz="2000" dirty="0">
                <a:latin typeface="Arial"/>
                <a:ea typeface="ＭＳ Ｐゴシック"/>
                <a:cs typeface="Arial"/>
              </a:rPr>
              <a:t> • no significant adverse events </a:t>
            </a:r>
          </a:p>
          <a:p>
            <a:r>
              <a:rPr lang="en-GB" sz="2000" dirty="0">
                <a:latin typeface="Arial"/>
                <a:ea typeface="ＭＳ Ｐゴシック"/>
                <a:cs typeface="Arial"/>
              </a:rPr>
              <a:t>• post AC </a:t>
            </a:r>
            <a:r>
              <a:rPr lang="en-GB" sz="2000" dirty="0" err="1">
                <a:latin typeface="Arial"/>
                <a:ea typeface="ＭＳ Ｐゴシック"/>
                <a:cs typeface="Arial"/>
              </a:rPr>
              <a:t>SpR</a:t>
            </a:r>
            <a:r>
              <a:rPr lang="en-GB" sz="2000" dirty="0">
                <a:latin typeface="Arial"/>
                <a:ea typeface="ＭＳ Ｐゴシック"/>
                <a:cs typeface="Arial"/>
              </a:rPr>
              <a:t> medical review </a:t>
            </a:r>
          </a:p>
          <a:p>
            <a:endParaRPr lang="en-GB" sz="2000" dirty="0">
              <a:cs typeface="Arial"/>
            </a:endParaRPr>
          </a:p>
          <a:p>
            <a:r>
              <a:rPr lang="en-GB" sz="2000" dirty="0">
                <a:latin typeface="Arial"/>
                <a:ea typeface="ＭＳ Ｐゴシック"/>
                <a:cs typeface="Arial"/>
              </a:rPr>
              <a:t>◼ AC team to confirm D15 SACT booked  on chemo day unit and OPA in clinic booked </a:t>
            </a:r>
          </a:p>
          <a:p>
            <a:endParaRPr lang="en-GB" sz="2000" dirty="0">
              <a:cs typeface="Arial"/>
            </a:endParaRPr>
          </a:p>
          <a:p>
            <a:r>
              <a:rPr lang="en-GB" sz="2000" dirty="0">
                <a:latin typeface="Arial"/>
                <a:ea typeface="ＭＳ Ｐゴシック"/>
                <a:cs typeface="Arial"/>
              </a:rPr>
              <a:t>◼ TTAs ordered </a:t>
            </a:r>
          </a:p>
          <a:p>
            <a:endParaRPr lang="en-GB" sz="2000" dirty="0">
              <a:cs typeface="Arial"/>
            </a:endParaRPr>
          </a:p>
          <a:p>
            <a:r>
              <a:rPr lang="en-GB" sz="2000" dirty="0">
                <a:latin typeface="Arial"/>
                <a:ea typeface="ＭＳ Ｐゴシック"/>
                <a:cs typeface="Arial"/>
              </a:rPr>
              <a:t>◼ Ensure advice line number is supplied to patient</a:t>
            </a:r>
          </a:p>
          <a:p>
            <a:endParaRPr lang="en-GB" sz="2000" dirty="0">
              <a:cs typeface="Arial"/>
            </a:endParaRPr>
          </a:p>
          <a:p>
            <a:r>
              <a:rPr lang="en-GB" sz="2000" dirty="0">
                <a:latin typeface="Arial"/>
                <a:ea typeface="ＭＳ Ｐゴシック"/>
                <a:cs typeface="Arial"/>
              </a:rPr>
              <a:t>◼ Ensure patient counselled on discharge medicines and continues to carry alert card</a:t>
            </a:r>
          </a:p>
        </p:txBody>
      </p:sp>
    </p:spTree>
    <p:extLst>
      <p:ext uri="{BB962C8B-B14F-4D97-AF65-F5344CB8AC3E}">
        <p14:creationId xmlns:p14="http://schemas.microsoft.com/office/powerpoint/2010/main" val="392024232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4BA2A0-7C45-B2B9-7FEB-B3712CF551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A563C-88D0-41B4-978D-AB1D221A5F2B}" type="slidenum">
              <a:rPr lang="en-GB" altLang="en-US" smtClean="0"/>
              <a:pPr/>
              <a:t>7</a:t>
            </a:fld>
            <a:endParaRPr lang="en-GB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CFF8AB-8DD7-8F7E-43EF-E8F8BF472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In summary:</a:t>
            </a:r>
            <a:endParaRPr lang="en-GB" b="1" dirty="0">
              <a:cs typeface="Arial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7312C57-76E5-A9F8-40BE-C9AFBAE6F7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727162"/>
              </p:ext>
            </p:extLst>
          </p:nvPr>
        </p:nvGraphicFramePr>
        <p:xfrm>
          <a:off x="632082" y="1864311"/>
          <a:ext cx="7677417" cy="333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9963">
                  <a:extLst>
                    <a:ext uri="{9D8B030D-6E8A-4147-A177-3AD203B41FA5}">
                      <a16:colId xmlns:a16="http://schemas.microsoft.com/office/drawing/2014/main" val="1417624792"/>
                    </a:ext>
                  </a:extLst>
                </a:gridCol>
                <a:gridCol w="2558727">
                  <a:extLst>
                    <a:ext uri="{9D8B030D-6E8A-4147-A177-3AD203B41FA5}">
                      <a16:colId xmlns:a16="http://schemas.microsoft.com/office/drawing/2014/main" val="2928121032"/>
                    </a:ext>
                  </a:extLst>
                </a:gridCol>
                <a:gridCol w="2558727">
                  <a:extLst>
                    <a:ext uri="{9D8B030D-6E8A-4147-A177-3AD203B41FA5}">
                      <a16:colId xmlns:a16="http://schemas.microsoft.com/office/drawing/2014/main" val="2687602233"/>
                    </a:ext>
                  </a:extLst>
                </a:gridCol>
              </a:tblGrid>
              <a:tr h="482042">
                <a:tc>
                  <a:txBody>
                    <a:bodyPr/>
                    <a:lstStyle/>
                    <a:p>
                      <a:r>
                        <a:rPr lang="en-GB" sz="1400" dirty="0"/>
                        <a:t>Monitoring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        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         Parameters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309873"/>
                  </a:ext>
                </a:extLst>
              </a:tr>
              <a:tr h="482940">
                <a:tc>
                  <a:txBody>
                    <a:bodyPr/>
                    <a:lstStyle/>
                    <a:p>
                      <a:r>
                        <a:rPr lang="en-GB" sz="1400" dirty="0"/>
                        <a:t>Observations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Twice a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HR,BP,RR,O2 Sats, Temp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8508"/>
                  </a:ext>
                </a:extLst>
              </a:tr>
              <a:tr h="530246">
                <a:tc>
                  <a:txBody>
                    <a:bodyPr/>
                    <a:lstStyle/>
                    <a:p>
                      <a:r>
                        <a:rPr lang="en-GB" sz="1400" dirty="0"/>
                        <a:t>ICE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Twice a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See document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959296"/>
                  </a:ext>
                </a:extLst>
              </a:tr>
              <a:tr h="504137">
                <a:tc>
                  <a:txBody>
                    <a:bodyPr/>
                    <a:lstStyle/>
                    <a:p>
                      <a:r>
                        <a:rPr lang="en-GB" sz="1400" dirty="0"/>
                        <a:t>Bloods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FBC, </a:t>
                      </a:r>
                      <a:r>
                        <a:rPr lang="en-GB" sz="1400" dirty="0" err="1"/>
                        <a:t>Biochem</a:t>
                      </a:r>
                      <a:r>
                        <a:rPr lang="en-GB" sz="1400" dirty="0"/>
                        <a:t>, ferritin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16286"/>
                  </a:ext>
                </a:extLst>
              </a:tr>
              <a:tr h="482042">
                <a:tc>
                  <a:txBody>
                    <a:bodyPr/>
                    <a:lstStyle/>
                    <a:p>
                      <a:r>
                        <a:rPr lang="en-GB" sz="1400" dirty="0"/>
                        <a:t>SACT Toxicity 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As per Trust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585398"/>
                  </a:ext>
                </a:extLst>
              </a:tr>
              <a:tr h="856595">
                <a:tc>
                  <a:txBody>
                    <a:bodyPr/>
                    <a:lstStyle/>
                    <a:p>
                      <a:r>
                        <a:rPr lang="en-GB" sz="1400" dirty="0"/>
                        <a:t>Patient home monitoring booklet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See document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138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036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9E2482-AA6C-744D-03AB-9456C383F2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A563C-88D0-41B4-978D-AB1D221A5F2B}" type="slidenum">
              <a:rPr lang="en-GB" altLang="en-US" smtClean="0"/>
              <a:pPr/>
              <a:t>8</a:t>
            </a:fld>
            <a:endParaRPr lang="en-GB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A4A1ED-DF56-79F6-4B6F-D28482620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696" y="1179257"/>
            <a:ext cx="7821422" cy="782638"/>
          </a:xfrm>
        </p:spPr>
        <p:txBody>
          <a:bodyPr/>
          <a:lstStyle/>
          <a:p>
            <a:r>
              <a:rPr lang="en-GB" b="1" dirty="0"/>
              <a:t>Reason for IP transfer:</a:t>
            </a:r>
            <a:br>
              <a:rPr lang="en-GB" b="1" dirty="0"/>
            </a:br>
            <a:br>
              <a:rPr lang="en-GB" b="1" dirty="0"/>
            </a:br>
            <a:r>
              <a:rPr lang="en-GB" sz="2000" dirty="0">
                <a:solidFill>
                  <a:schemeClr val="tx1"/>
                </a:solidFill>
              </a:rPr>
              <a:t>Fever </a:t>
            </a:r>
            <a:br>
              <a:rPr lang="en-GB" sz="2000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Evidence of CRS</a:t>
            </a:r>
            <a:br>
              <a:rPr lang="en-GB" sz="2000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Febrile neutropenia</a:t>
            </a:r>
            <a:br>
              <a:rPr lang="en-GB" sz="2000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Evidence of ICANs </a:t>
            </a:r>
            <a:br>
              <a:rPr lang="en-GB" sz="2000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Other symptoms requiring admission to hospital (diarrhoea, nausea, vomiting etc)</a:t>
            </a:r>
            <a:br>
              <a:rPr lang="en-GB" sz="2000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Patient unable to cope in AC </a:t>
            </a:r>
            <a:br>
              <a:rPr lang="en-GB" sz="1800" dirty="0">
                <a:solidFill>
                  <a:schemeClr val="tx1"/>
                </a:solidFill>
              </a:rPr>
            </a:br>
            <a:endParaRPr lang="en-GB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041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C035E8-6EBB-369B-31B7-53F1336F44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A563C-88D0-41B4-978D-AB1D221A5F2B}" type="slidenum">
              <a:rPr lang="en-GB" altLang="en-US" smtClean="0"/>
              <a:pPr/>
              <a:t>9</a:t>
            </a:fld>
            <a:endParaRPr lang="en-GB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188DD5-5EF4-57F8-63FE-300EE7A0A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30" y="1019459"/>
            <a:ext cx="7821422" cy="310687"/>
          </a:xfrm>
        </p:spPr>
        <p:txBody>
          <a:bodyPr/>
          <a:lstStyle/>
          <a:p>
            <a:r>
              <a:rPr lang="en-GB" sz="1600" b="1" dirty="0" err="1"/>
              <a:t>Elranatamb</a:t>
            </a:r>
            <a:r>
              <a:rPr lang="en-GB" sz="1600" b="1" dirty="0"/>
              <a:t> Alert Card</a:t>
            </a:r>
            <a:br>
              <a:rPr lang="en-GB" b="1" dirty="0"/>
            </a:br>
            <a:br>
              <a:rPr lang="en-GB" dirty="0"/>
            </a:br>
            <a:endParaRPr lang="en-GB" dirty="0"/>
          </a:p>
        </p:txBody>
      </p:sp>
      <p:pic>
        <p:nvPicPr>
          <p:cNvPr id="5" name="Picture 4" descr="A close-up of a medical form&#10;&#10;Description automatically generated">
            <a:extLst>
              <a:ext uri="{FF2B5EF4-FFF2-40B4-BE49-F238E27FC236}">
                <a16:creationId xmlns:a16="http://schemas.microsoft.com/office/drawing/2014/main" id="{9C1F263B-FE2E-7F7E-A580-E520D4706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061" y="1442432"/>
            <a:ext cx="4265260" cy="503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738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B3F11B-602C-E0B6-B06F-2408D314C9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A563C-88D0-41B4-978D-AB1D221A5F2B}" type="slidenum">
              <a:rPr lang="en-GB" altLang="en-US" smtClean="0"/>
              <a:pPr/>
              <a:t>10</a:t>
            </a:fld>
            <a:endParaRPr lang="en-GB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A7CCAA-9214-F534-7460-91C6CA1F1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54" y="974516"/>
            <a:ext cx="7821422" cy="419175"/>
          </a:xfrm>
        </p:spPr>
        <p:txBody>
          <a:bodyPr/>
          <a:lstStyle/>
          <a:p>
            <a:r>
              <a:rPr lang="en-GB" sz="1800" b="1" dirty="0"/>
              <a:t>Teclistamab Alert Card</a:t>
            </a:r>
            <a:endParaRPr lang="en-GB" sz="1800" b="1" dirty="0">
              <a:cs typeface="Arial"/>
            </a:endParaRPr>
          </a:p>
        </p:txBody>
      </p:sp>
      <p:pic>
        <p:nvPicPr>
          <p:cNvPr id="5" name="Picture 4" descr="A screenshot of a medical card&#10;&#10;Description automatically generated">
            <a:extLst>
              <a:ext uri="{FF2B5EF4-FFF2-40B4-BE49-F238E27FC236}">
                <a16:creationId xmlns:a16="http://schemas.microsoft.com/office/drawing/2014/main" id="{F3A629CC-4791-DFF8-6981-2EA982875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730" y="1671312"/>
            <a:ext cx="3651306" cy="4212172"/>
          </a:xfrm>
          <a:prstGeom prst="rect">
            <a:avLst/>
          </a:prstGeom>
        </p:spPr>
      </p:pic>
      <p:pic>
        <p:nvPicPr>
          <p:cNvPr id="7" name="Picture 6" descr="A blue and white card with white text&#10;&#10;Description automatically generated">
            <a:extLst>
              <a:ext uri="{FF2B5EF4-FFF2-40B4-BE49-F238E27FC236}">
                <a16:creationId xmlns:a16="http://schemas.microsoft.com/office/drawing/2014/main" id="{D920386F-E5B8-6732-693E-9FDC2AC5E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65" y="1642820"/>
            <a:ext cx="3835004" cy="463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93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5E12CA-99C5-CFB8-6822-5B64503055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A563C-88D0-41B4-978D-AB1D221A5F2B}" type="slidenum">
              <a:rPr lang="en-GB" altLang="en-US" smtClean="0"/>
              <a:pPr/>
              <a:t>11</a:t>
            </a:fld>
            <a:endParaRPr lang="en-GB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DCAD3A-6430-0CE0-9B4D-CDA690198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653" y="1054970"/>
            <a:ext cx="7821422" cy="782638"/>
          </a:xfrm>
        </p:spPr>
        <p:txBody>
          <a:bodyPr/>
          <a:lstStyle/>
          <a:p>
            <a:r>
              <a:rPr lang="en-GB" sz="2000" b="1" dirty="0"/>
              <a:t>Home Monitoring </a:t>
            </a:r>
            <a:endParaRPr lang="en-GB" sz="2000" b="1" dirty="0"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D20FEB-1A3C-A476-BD5B-D9B4B42DA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969" y="1619055"/>
            <a:ext cx="5487453" cy="406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137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F42269-DEAB-0388-ED9F-116A2D5A78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A563C-88D0-41B4-978D-AB1D221A5F2B}" type="slidenum">
              <a:rPr lang="en-GB" altLang="en-US" smtClean="0"/>
              <a:pPr/>
              <a:t>12</a:t>
            </a:fld>
            <a:endParaRPr lang="en-GB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1340A7-7755-30DD-EBA6-3D33C04D4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413" y="536448"/>
            <a:ext cx="5762147" cy="578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28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2B3BEE-6506-7BB8-691D-8D6013122C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A563C-88D0-41B4-978D-AB1D221A5F2B}" type="slidenum">
              <a:rPr lang="en-GB" altLang="en-US"/>
              <a:pPr/>
              <a:t>13</a:t>
            </a:fld>
            <a:endParaRPr lang="en-GB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7EE8E7-D91C-CAB0-DEDD-A2B48A42B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07" y="1041224"/>
            <a:ext cx="3451568" cy="55584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B10DDF-9ABA-1021-6A1B-CA4F3D4E6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755" y="1041226"/>
            <a:ext cx="3649830" cy="555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39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C6CC70-C6CD-B696-BB78-9336BF918D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A563C-88D0-41B4-978D-AB1D221A5F2B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257C466-D353-5CCB-5C5C-236981379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1223645"/>
            <a:ext cx="7813594" cy="485145"/>
          </a:xfrm>
        </p:spPr>
        <p:txBody>
          <a:bodyPr/>
          <a:lstStyle/>
          <a:p>
            <a:r>
              <a:rPr lang="en-US" sz="2000" b="1" dirty="0">
                <a:cs typeface="Arial"/>
              </a:rPr>
              <a:t>Elranatamab &amp; Teclistamab Dosing Schedule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EBF96D-0165-67B9-F51D-D57A2962D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437" y="1933575"/>
            <a:ext cx="5890267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739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69721E-3BD1-E15E-3FB4-48B9C88282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A563C-88D0-41B4-978D-AB1D221A5F2B}" type="slidenum">
              <a:rPr lang="en-GB" altLang="en-US" smtClean="0"/>
              <a:pPr/>
              <a:t>15</a:t>
            </a:fld>
            <a:endParaRPr lang="en-GB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F3B896-0A0B-6027-7B16-282622956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53" y="1054969"/>
            <a:ext cx="7821422" cy="341684"/>
          </a:xfrm>
        </p:spPr>
        <p:txBody>
          <a:bodyPr/>
          <a:lstStyle/>
          <a:p>
            <a:r>
              <a:rPr lang="en-GB" sz="1800" b="1" dirty="0"/>
              <a:t>How are we doing?</a:t>
            </a:r>
            <a:br>
              <a:rPr lang="en-GB" sz="1800" b="1" dirty="0"/>
            </a:br>
            <a:br>
              <a:rPr lang="en-GB" sz="1800" b="1" dirty="0"/>
            </a:br>
            <a:r>
              <a:rPr lang="en-GB" sz="1800" dirty="0">
                <a:solidFill>
                  <a:schemeClr val="tx1"/>
                </a:solidFill>
              </a:rPr>
              <a:t>1. Since inception in July 2024, there have been five Elranatamab admissions in AC</a:t>
            </a:r>
            <a:br>
              <a:rPr lang="en-GB" sz="1800" dirty="0">
                <a:solidFill>
                  <a:schemeClr val="tx1"/>
                </a:solidFill>
                <a:cs typeface="Arial"/>
              </a:rPr>
            </a:br>
            <a:br>
              <a:rPr lang="en-GB" sz="1800" dirty="0">
                <a:cs typeface="Arial"/>
              </a:rPr>
            </a:br>
            <a:r>
              <a:rPr lang="en-GB" sz="1800" dirty="0">
                <a:solidFill>
                  <a:schemeClr val="tx1"/>
                </a:solidFill>
                <a:cs typeface="Arial"/>
              </a:rPr>
              <a:t>2. CRS grade1 – fever &gt;38</a:t>
            </a:r>
            <a:br>
              <a:rPr lang="en-GB" sz="1800" dirty="0">
                <a:solidFill>
                  <a:schemeClr val="tx1"/>
                </a:solidFill>
                <a:cs typeface="Arial"/>
              </a:rPr>
            </a:br>
            <a:r>
              <a:rPr lang="en-GB" sz="1800" dirty="0">
                <a:solidFill>
                  <a:schemeClr val="tx1"/>
                </a:solidFill>
                <a:cs typeface="Arial"/>
              </a:rPr>
              <a:t>   a. 3 patients had fever within 48 hours of Elran dose</a:t>
            </a:r>
            <a:br>
              <a:rPr lang="en-GB" sz="1800" dirty="0">
                <a:solidFill>
                  <a:schemeClr val="tx1"/>
                </a:solidFill>
                <a:cs typeface="Arial"/>
              </a:rPr>
            </a:br>
            <a:r>
              <a:rPr lang="en-GB" sz="1800" dirty="0">
                <a:solidFill>
                  <a:schemeClr val="tx1"/>
                </a:solidFill>
                <a:cs typeface="Arial"/>
              </a:rPr>
              <a:t>   b. 2 patients had fever within 24 hours of Elran dose; one not reported by patient – was well   throughout &amp; was discharged from AC on D10</a:t>
            </a:r>
            <a:br>
              <a:rPr lang="en-GB" sz="1800" dirty="0">
                <a:solidFill>
                  <a:schemeClr val="tx1"/>
                </a:solidFill>
                <a:cs typeface="Arial"/>
              </a:rPr>
            </a:br>
            <a:r>
              <a:rPr lang="en-GB" sz="1800" dirty="0">
                <a:solidFill>
                  <a:schemeClr val="tx1"/>
                </a:solidFill>
                <a:cs typeface="Arial"/>
              </a:rPr>
              <a:t>   c. 1 occurred during AC hours</a:t>
            </a:r>
            <a:br>
              <a:rPr lang="en-GB" sz="1800" dirty="0">
                <a:solidFill>
                  <a:schemeClr val="tx1"/>
                </a:solidFill>
                <a:cs typeface="Arial"/>
              </a:rPr>
            </a:br>
            <a:r>
              <a:rPr lang="en-GB" sz="1800" dirty="0">
                <a:solidFill>
                  <a:schemeClr val="tx1"/>
                </a:solidFill>
                <a:cs typeface="Arial"/>
              </a:rPr>
              <a:t>   d. 4 occurred out of hours</a:t>
            </a:r>
            <a:br>
              <a:rPr lang="en-GB" sz="1800" dirty="0">
                <a:solidFill>
                  <a:schemeClr val="tx1"/>
                </a:solidFill>
                <a:cs typeface="Arial"/>
              </a:rPr>
            </a:br>
            <a:r>
              <a:rPr lang="en-GB" sz="1800" dirty="0">
                <a:solidFill>
                  <a:schemeClr val="tx1"/>
                </a:solidFill>
                <a:cs typeface="Arial"/>
              </a:rPr>
              <a:t>   e. 2 via A&amp;E transfer; 2 direct ward transfer; 1 remained in the hotel</a:t>
            </a:r>
            <a:br>
              <a:rPr lang="en-GB" sz="1800" dirty="0">
                <a:solidFill>
                  <a:schemeClr val="tx1"/>
                </a:solidFill>
                <a:cs typeface="Arial"/>
              </a:rPr>
            </a:br>
            <a:br>
              <a:rPr lang="en-GB" sz="1800" dirty="0">
                <a:cs typeface="Arial"/>
              </a:rPr>
            </a:br>
            <a:r>
              <a:rPr lang="en-GB" sz="1800" dirty="0">
                <a:solidFill>
                  <a:schemeClr val="tx1"/>
                </a:solidFill>
                <a:cs typeface="Arial"/>
              </a:rPr>
              <a:t>3. On-going audit to improve the Bispecific service</a:t>
            </a:r>
            <a:br>
              <a:rPr lang="en-GB" sz="1800" dirty="0">
                <a:solidFill>
                  <a:schemeClr val="tx1"/>
                </a:solidFill>
                <a:cs typeface="Arial"/>
              </a:rPr>
            </a:br>
            <a:br>
              <a:rPr lang="en-GB" sz="1800" dirty="0">
                <a:cs typeface="Arial"/>
              </a:rPr>
            </a:br>
            <a:r>
              <a:rPr lang="en-GB" sz="1800" dirty="0">
                <a:solidFill>
                  <a:schemeClr val="tx1"/>
                </a:solidFill>
                <a:cs typeface="Arial"/>
              </a:rPr>
              <a:t>4. On-going training &amp; education – nurses on rotation; could be a challenge</a:t>
            </a:r>
            <a:br>
              <a:rPr lang="en-GB" sz="1800" dirty="0">
                <a:solidFill>
                  <a:schemeClr val="tx1"/>
                </a:solidFill>
                <a:cs typeface="Arial"/>
              </a:rPr>
            </a:br>
            <a:br>
              <a:rPr lang="en-GB" sz="1800" dirty="0">
                <a:cs typeface="Arial"/>
              </a:rPr>
            </a:br>
            <a:r>
              <a:rPr lang="en-GB" sz="1800" dirty="0">
                <a:solidFill>
                  <a:schemeClr val="tx1"/>
                </a:solidFill>
                <a:cs typeface="Arial"/>
              </a:rPr>
              <a:t>5. Nurses becoming more confident in managing bispecific admissions</a:t>
            </a:r>
            <a:br>
              <a:rPr lang="en-GB" sz="1800" dirty="0">
                <a:cs typeface="Arial"/>
              </a:rPr>
            </a:br>
            <a:r>
              <a:rPr lang="en-GB" sz="1800" dirty="0">
                <a:solidFill>
                  <a:schemeClr val="tx1"/>
                </a:solidFill>
                <a:cs typeface="Arial"/>
              </a:rPr>
              <a:t>   </a:t>
            </a:r>
            <a:br>
              <a:rPr lang="en-GB" sz="1800" dirty="0"/>
            </a:br>
            <a:br>
              <a:rPr lang="en-GB" sz="1800" b="1" dirty="0"/>
            </a:br>
            <a:endParaRPr lang="en-GB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20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423E18-6FEA-E38D-C6A3-491E79A628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A563C-88D0-41B4-978D-AB1D221A5F2B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199A8F-B265-D042-4C79-CDF6C1C76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642" y="957467"/>
            <a:ext cx="7837080" cy="320741"/>
          </a:xfrm>
        </p:spPr>
        <p:txBody>
          <a:bodyPr/>
          <a:lstStyle/>
          <a:p>
            <a:r>
              <a:rPr lang="en-US" sz="2400" b="1" dirty="0">
                <a:cs typeface="Arial"/>
              </a:rPr>
              <a:t>Case study:</a:t>
            </a:r>
            <a:br>
              <a:rPr lang="en-US" sz="2000" b="1" dirty="0">
                <a:cs typeface="Arial"/>
              </a:rPr>
            </a:br>
            <a:r>
              <a:rPr lang="en-US" sz="1200" dirty="0">
                <a:solidFill>
                  <a:schemeClr val="tx1"/>
                </a:solidFill>
                <a:cs typeface="Arial"/>
              </a:rPr>
              <a:t>74 </a:t>
            </a:r>
            <a:r>
              <a:rPr lang="en-US" sz="1200" dirty="0" err="1">
                <a:solidFill>
                  <a:schemeClr val="tx1"/>
                </a:solidFill>
                <a:cs typeface="Arial"/>
              </a:rPr>
              <a:t>y.o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. male diagnosed with MM in November 2017, HSCT August 2024. </a:t>
            </a:r>
            <a:br>
              <a:rPr lang="en-US" sz="1200" dirty="0">
                <a:cs typeface="Arial"/>
              </a:rPr>
            </a:br>
            <a:r>
              <a:rPr lang="en-US" sz="1200" dirty="0">
                <a:solidFill>
                  <a:schemeClr val="tx1"/>
                </a:solidFill>
                <a:cs typeface="Arial"/>
              </a:rPr>
              <a:t>Hx: Ischaemic Heart Disease March 2023 with stent placement</a:t>
            </a:r>
            <a:br>
              <a:rPr lang="en-US" sz="1200" dirty="0">
                <a:cs typeface="Arial"/>
              </a:rPr>
            </a:br>
            <a:br>
              <a:rPr lang="en-US" sz="1200" dirty="0">
                <a:cs typeface="Arial"/>
              </a:rPr>
            </a:br>
            <a:r>
              <a:rPr lang="en-US" sz="1200" dirty="0">
                <a:solidFill>
                  <a:schemeClr val="tx1"/>
                </a:solidFill>
                <a:cs typeface="Arial"/>
              </a:rPr>
              <a:t>Medications: Atorvastatin, Bisoprolol, Edoxaban, GTN sublingual, Lansoprazole, Monomil XL, Pregabalin</a:t>
            </a:r>
            <a:br>
              <a:rPr lang="en-US" sz="1200" dirty="0">
                <a:cs typeface="Arial"/>
              </a:rPr>
            </a:br>
            <a:br>
              <a:rPr lang="en-US" sz="1200" dirty="0">
                <a:cs typeface="Arial"/>
              </a:rPr>
            </a:br>
            <a:r>
              <a:rPr lang="en-US" sz="1200" dirty="0">
                <a:solidFill>
                  <a:schemeClr val="tx1"/>
                </a:solidFill>
                <a:cs typeface="Arial"/>
              </a:rPr>
              <a:t>AC admission : 9/9/24 accompanied by wife for ELRATANAB</a:t>
            </a:r>
            <a:br>
              <a:rPr lang="en-US" sz="1200" dirty="0">
                <a:cs typeface="Arial"/>
              </a:rPr>
            </a:br>
            <a:br>
              <a:rPr lang="en-US" sz="1200" dirty="0">
                <a:cs typeface="Arial"/>
              </a:rPr>
            </a:br>
            <a:r>
              <a:rPr lang="en-US" sz="1200" b="1" dirty="0">
                <a:solidFill>
                  <a:schemeClr val="tx1"/>
                </a:solidFill>
                <a:cs typeface="Arial"/>
              </a:rPr>
              <a:t>D1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 - Elranatamab 12 mcg SC administered @17:15</a:t>
            </a:r>
            <a:br>
              <a:rPr lang="en-US" sz="1200" dirty="0">
                <a:cs typeface="Arial"/>
              </a:rPr>
            </a:br>
            <a:br>
              <a:rPr lang="en-US" sz="1200" dirty="0">
                <a:cs typeface="Arial"/>
              </a:rPr>
            </a:br>
            <a:r>
              <a:rPr lang="en-US" sz="1200" b="1" dirty="0">
                <a:solidFill>
                  <a:schemeClr val="tx1"/>
                </a:solidFill>
                <a:cs typeface="Arial"/>
              </a:rPr>
              <a:t>D2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 – Rest day; came to AC for evening monitoring; noticed hand tremors, low grade temperature to 37.7°C developed to 38.4°C. As per pathway patient given 10mg Dex pre- A&amp;E transfer. Haem reg on-call and A&amp;E coordinator made aware of incoming patient. No haem bed available. Patient was eventually transferred to haem ward.</a:t>
            </a:r>
            <a:br>
              <a:rPr lang="en-US" sz="1200" dirty="0">
                <a:cs typeface="Arial"/>
              </a:rPr>
            </a:br>
            <a:r>
              <a:rPr lang="en-US" sz="1200" dirty="0">
                <a:solidFill>
                  <a:schemeClr val="tx1"/>
                </a:solidFill>
                <a:cs typeface="Arial"/>
              </a:rPr>
              <a:t>During IP stay – patient continued to spike a fever. Highest recorded was 40°C with NEWS of 9, O2 support required via nasal cannula, had chills and rigors, CRS grade 2, ICANS 10/10. ITU outreach review</a:t>
            </a:r>
            <a:br>
              <a:rPr lang="en-US" sz="1200" dirty="0">
                <a:cs typeface="Arial"/>
              </a:rPr>
            </a:br>
            <a:r>
              <a:rPr lang="en-US" sz="1200" dirty="0">
                <a:solidFill>
                  <a:schemeClr val="tx1"/>
                </a:solidFill>
                <a:cs typeface="Arial"/>
              </a:rPr>
              <a:t>Patient received Pip Taz over 5 days, had 2 doses of Toci, 1 dose of </a:t>
            </a:r>
            <a:r>
              <a:rPr lang="en-US" sz="1200">
                <a:solidFill>
                  <a:schemeClr val="tx1"/>
                </a:solidFill>
                <a:cs typeface="Arial"/>
              </a:rPr>
              <a:t>IV Dex 10mg, 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fluid support (dropping BP). Symptoms resolved after 48 hours</a:t>
            </a:r>
            <a:br>
              <a:rPr lang="en-US" sz="1200" dirty="0">
                <a:cs typeface="Arial"/>
              </a:rPr>
            </a:br>
            <a:br>
              <a:rPr lang="en-US" sz="1200" dirty="0">
                <a:cs typeface="Arial"/>
              </a:rPr>
            </a:br>
            <a:r>
              <a:rPr lang="en-US" sz="1200" b="1" dirty="0">
                <a:solidFill>
                  <a:schemeClr val="tx1"/>
                </a:solidFill>
                <a:cs typeface="Arial"/>
              </a:rPr>
              <a:t>D4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 Elranatamab 32 mcg SC- administered with oral Chlorphenamine, Paracetamol &amp; 20 mg tabs Dex cover. Developed on &amp; off chest pain that lasted for 2 days; GTN spray, ECG negative, Troponin within patient baseline. Cardio review.</a:t>
            </a:r>
            <a:br>
              <a:rPr lang="en-US" sz="1200" dirty="0">
                <a:cs typeface="Arial"/>
              </a:rPr>
            </a:br>
            <a:br>
              <a:rPr lang="en-US" sz="1200" dirty="0">
                <a:cs typeface="Arial"/>
              </a:rPr>
            </a:br>
            <a:r>
              <a:rPr lang="en-US" sz="1200" b="1" dirty="0">
                <a:solidFill>
                  <a:schemeClr val="tx1"/>
                </a:solidFill>
                <a:cs typeface="Arial"/>
              </a:rPr>
              <a:t>D8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 Elranatamab 76 mcg SC - administered with cover. Patient tolerated well.</a:t>
            </a:r>
            <a:br>
              <a:rPr lang="en-US" sz="1200" dirty="0">
                <a:cs typeface="Arial"/>
              </a:rPr>
            </a:br>
            <a:r>
              <a:rPr lang="en-US" sz="1200" b="1" dirty="0">
                <a:solidFill>
                  <a:schemeClr val="tx1"/>
                </a:solidFill>
                <a:cs typeface="Arial"/>
              </a:rPr>
              <a:t>D9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 Neutrophils dropped – 1 dose GCSF</a:t>
            </a:r>
            <a:br>
              <a:rPr lang="en-US" sz="1200" dirty="0">
                <a:cs typeface="Arial"/>
              </a:rPr>
            </a:br>
            <a:r>
              <a:rPr lang="en-US" sz="1200" b="1" dirty="0">
                <a:solidFill>
                  <a:schemeClr val="tx1"/>
                </a:solidFill>
                <a:cs typeface="Arial"/>
              </a:rPr>
              <a:t>D11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 - discharged home</a:t>
            </a:r>
            <a:br>
              <a:rPr lang="en-US" sz="1200" dirty="0">
                <a:cs typeface="Arial"/>
              </a:rPr>
            </a:br>
            <a:endParaRPr lang="en-US" sz="1200" dirty="0">
              <a:solidFill>
                <a:schemeClr val="tx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871077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ECE794-AF61-1C61-C2CE-563CA1F1D5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A563C-88D0-41B4-978D-AB1D221A5F2B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B6067F-EDC0-129A-46C5-56A9CE5A7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2695453"/>
            <a:ext cx="7813594" cy="954871"/>
          </a:xfrm>
        </p:spPr>
        <p:txBody>
          <a:bodyPr/>
          <a:lstStyle/>
          <a:p>
            <a:r>
              <a:rPr lang="en-US" sz="3600" b="1" dirty="0">
                <a:cs typeface="Arial"/>
              </a:rPr>
              <a:t>             THANK YOU!</a:t>
            </a:r>
          </a:p>
        </p:txBody>
      </p:sp>
    </p:spTree>
    <p:extLst>
      <p:ext uri="{BB962C8B-B14F-4D97-AF65-F5344CB8AC3E}">
        <p14:creationId xmlns:p14="http://schemas.microsoft.com/office/powerpoint/2010/main" val="262868408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UCLH202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727C"/>
      </a:accent1>
      <a:accent2>
        <a:srgbClr val="9ED9D1"/>
      </a:accent2>
      <a:accent3>
        <a:srgbClr val="B6A300"/>
      </a:accent3>
      <a:accent4>
        <a:srgbClr val="A9B300"/>
      </a:accent4>
      <a:accent5>
        <a:srgbClr val="009A3D"/>
      </a:accent5>
      <a:accent6>
        <a:srgbClr val="9EB290"/>
      </a:accent6>
      <a:hlink>
        <a:srgbClr val="2A9CFE"/>
      </a:hlink>
      <a:folHlink>
        <a:srgbClr val="7F7F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2_Office Theme 1">
        <a:dk1>
          <a:srgbClr val="007B85"/>
        </a:dk1>
        <a:lt1>
          <a:srgbClr val="ACDCD4"/>
        </a:lt1>
        <a:dk2>
          <a:srgbClr val="00535E"/>
        </a:dk2>
        <a:lt2>
          <a:srgbClr val="FFFFFF"/>
        </a:lt2>
        <a:accent1>
          <a:srgbClr val="ACDCD4"/>
        </a:accent1>
        <a:accent2>
          <a:srgbClr val="A9C398"/>
        </a:accent2>
        <a:accent3>
          <a:srgbClr val="D2EBE6"/>
        </a:accent3>
        <a:accent4>
          <a:srgbClr val="006871"/>
        </a:accent4>
        <a:accent5>
          <a:srgbClr val="D2EBE6"/>
        </a:accent5>
        <a:accent6>
          <a:srgbClr val="99B089"/>
        </a:accent6>
        <a:hlink>
          <a:srgbClr val="00AFDB"/>
        </a:hlink>
        <a:folHlink>
          <a:srgbClr val="00539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F0879E498716439E78EA2856DA0FAA" ma:contentTypeVersion="17" ma:contentTypeDescription="Create a new document." ma:contentTypeScope="" ma:versionID="b9359570c50e2b0268df89740c38aaec">
  <xsd:schema xmlns:xsd="http://www.w3.org/2001/XMLSchema" xmlns:xs="http://www.w3.org/2001/XMLSchema" xmlns:p="http://schemas.microsoft.com/office/2006/metadata/properties" xmlns:ns3="85b763f9-0645-4f92-8147-4803da1e732a" xmlns:ns4="04020879-9015-42e3-9939-209a2d19eea9" targetNamespace="http://schemas.microsoft.com/office/2006/metadata/properties" ma:root="true" ma:fieldsID="00f0ee6b774ac48f2b75ad69805c843f" ns3:_="" ns4:_="">
    <xsd:import namespace="85b763f9-0645-4f92-8147-4803da1e732a"/>
    <xsd:import namespace="04020879-9015-42e3-9939-209a2d19eea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AutoTags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b763f9-0645-4f92-8147-4803da1e732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020879-9015-42e3-9939-209a2d19ee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4020879-9015-42e3-9939-209a2d19eea9" xsi:nil="true"/>
  </documentManagement>
</p:properties>
</file>

<file path=customXml/itemProps1.xml><?xml version="1.0" encoding="utf-8"?>
<ds:datastoreItem xmlns:ds="http://schemas.openxmlformats.org/officeDocument/2006/customXml" ds:itemID="{831A0573-2EA6-46E0-9116-B647D418D4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BBCD01-7FAD-4896-A1A2-FE8BD1D06ECD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73AAF68A-3F58-4AC4-A654-16EF929470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b763f9-0645-4f92-8147-4803da1e732a"/>
    <ds:schemaRef ds:uri="04020879-9015-42e3-9939-209a2d19ee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FD1F982-3BA1-4EAA-B9A6-81B9869E0F3B}">
  <ds:schemaRefs>
    <ds:schemaRef ds:uri="http://purl.org/dc/terms/"/>
    <ds:schemaRef ds:uri="http://schemas.openxmlformats.org/package/2006/metadata/core-properties"/>
    <ds:schemaRef ds:uri="85b763f9-0645-4f92-8147-4803da1e732a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04020879-9015-42e3-9939-209a2d19eea9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881</TotalTime>
  <Words>1259</Words>
  <Application>Microsoft Macintosh PowerPoint</Application>
  <PresentationFormat>On-screen Show (4:3)</PresentationFormat>
  <Paragraphs>125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2_Office Theme</vt:lpstr>
      <vt:lpstr>        Bispecific in Ambulatory Care             Sharing Our Experience</vt:lpstr>
      <vt:lpstr>How did we do it? </vt:lpstr>
      <vt:lpstr>Treatment Pathway for Elranatamab &amp; Teclistamab</vt:lpstr>
      <vt:lpstr>PowerPoint Presentation</vt:lpstr>
      <vt:lpstr>PowerPoint Presentation</vt:lpstr>
      <vt:lpstr>PowerPoint Presentation</vt:lpstr>
      <vt:lpstr>In summary:</vt:lpstr>
      <vt:lpstr>Reason for IP transfer:  Fever  Evidence of CRS Febrile neutropenia Evidence of ICANs  Other symptoms requiring admission to hospital (diarrhoea, nausea, vomiting etc) Patient unable to cope in AC  </vt:lpstr>
      <vt:lpstr>Elranatamb Alert Card  </vt:lpstr>
      <vt:lpstr>Teclistamab Alert Card</vt:lpstr>
      <vt:lpstr>Home Monitoring </vt:lpstr>
      <vt:lpstr>PowerPoint Presentation</vt:lpstr>
      <vt:lpstr>PowerPoint Presentation</vt:lpstr>
      <vt:lpstr>Elranatamab &amp; Teclistamab Dosing Schedule</vt:lpstr>
      <vt:lpstr>How are we doing?  1. Since inception in July 2024, there have been five Elranatamab admissions in AC  2. CRS grade1 – fever &gt;38    a. 3 patients had fever within 48 hours of Elran dose    b. 2 patients had fever within 24 hours of Elran dose; one not reported by patient – was well   throughout &amp; was discharged from AC on D10    c. 1 occurred during AC hours    d. 4 occurred out of hours    e. 2 via A&amp;E transfer; 2 direct ward transfer; 1 remained in the hotel  3. On-going audit to improve the Bispecific service  4. On-going training &amp; education – nurses on rotation; could be a challenge  5. Nurses becoming more confident in managing bispecific admissions      </vt:lpstr>
      <vt:lpstr>Case study: 74 y.o. male diagnosed with MM in November 2017, HSCT August 2024.  Hx: Ischaemic Heart Disease March 2023 with stent placement  Medications: Atorvastatin, Bisoprolol, Edoxaban, GTN sublingual, Lansoprazole, Monomil XL, Pregabalin  AC admission : 9/9/24 accompanied by wife for ELRATANAB  D1 - Elranatamab 12 mcg SC administered @17:15  D2 – Rest day; came to AC for evening monitoring; noticed hand tremors, low grade temperature to 37.7°C developed to 38.4°C. As per pathway patient given 10mg Dex pre- A&amp;E transfer. Haem reg on-call and A&amp;E coordinator made aware of incoming patient. No haem bed available. Patient was eventually transferred to haem ward. During IP stay – patient continued to spike a fever. Highest recorded was 40°C with NEWS of 9, O2 support required via nasal cannula, had chills and rigors, CRS grade 2, ICANS 10/10. ITU outreach review Patient received Pip Taz over 5 days, had 2 doses of Toci, 1 dose of IV Dex 10mg, fluid support (dropping BP). Symptoms resolved after 48 hours  D4 Elranatamab 32 mcg SC- administered with oral Chlorphenamine, Paracetamol &amp; 20 mg tabs Dex cover. Developed on &amp; off chest pain that lasted for 2 days; GTN spray, ECG negative, Troponin within patient baseline. Cardio review.  D8 Elranatamab 76 mcg SC - administered with cover. Patient tolerated well. D9 Neutrophils dropped – 1 dose GCSF D11 - discharged home </vt:lpstr>
      <vt:lpstr>             THANK YOU!</vt:lpstr>
    </vt:vector>
  </TitlesOfParts>
  <Company>University College London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UCLH powerpoint template</dc:title>
  <dc:creator>jlumgair</dc:creator>
  <cp:lastModifiedBy>Wendy Notowicz</cp:lastModifiedBy>
  <cp:revision>454</cp:revision>
  <cp:lastPrinted>2012-12-04T16:19:38Z</cp:lastPrinted>
  <dcterms:created xsi:type="dcterms:W3CDTF">2013-04-05T08:40:04Z</dcterms:created>
  <dcterms:modified xsi:type="dcterms:W3CDTF">2025-03-12T11:10:58Z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Other</vt:lpwstr>
  </property>
  <property fmtid="{D5CDD505-2E9C-101B-9397-08002B2CF9AE}" pid="3" name="display_urn:schemas-microsoft-com:office:office#Owner">
    <vt:lpwstr>O'Brien,Warren</vt:lpwstr>
  </property>
  <property fmtid="{D5CDD505-2E9C-101B-9397-08002B2CF9AE}" pid="4" name="ContentTypeId">
    <vt:lpwstr>0x010100CFF0879E498716439E78EA2856DA0FAA</vt:lpwstr>
  </property>
</Properties>
</file>