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9"/>
  </p:notesMasterIdLst>
  <p:sldIdLst>
    <p:sldId id="402" r:id="rId2"/>
    <p:sldId id="257" r:id="rId3"/>
    <p:sldId id="397" r:id="rId4"/>
    <p:sldId id="398" r:id="rId5"/>
    <p:sldId id="399" r:id="rId6"/>
    <p:sldId id="400" r:id="rId7"/>
    <p:sldId id="401" r:id="rId8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56"/>
  </p:normalViewPr>
  <p:slideViewPr>
    <p:cSldViewPr snapToGrid="0">
      <p:cViewPr varScale="1">
        <p:scale>
          <a:sx n="143" d="100"/>
          <a:sy n="143" d="100"/>
        </p:scale>
        <p:origin x="76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15.svg"/><Relationship Id="rId4" Type="http://schemas.openxmlformats.org/officeDocument/2006/relationships/image" Target="../media/image9.svg"/><Relationship Id="rId9" Type="http://schemas.openxmlformats.org/officeDocument/2006/relationships/image" Target="../media/image14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15.svg"/><Relationship Id="rId4" Type="http://schemas.openxmlformats.org/officeDocument/2006/relationships/image" Target="../media/image9.svg"/><Relationship Id="rId9" Type="http://schemas.openxmlformats.org/officeDocument/2006/relationships/image" Target="../media/image1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BD51C1-0823-4D9B-A871-6DEB2CBFB4B7}" type="doc">
      <dgm:prSet loTypeId="urn:microsoft.com/office/officeart/2018/5/layout/CenteredIconLabelDescriptionList" loCatId="icon" qsTypeId="urn:microsoft.com/office/officeart/2005/8/quickstyle/simple1" qsCatId="simple" csTypeId="urn:microsoft.com/office/officeart/2018/5/colors/Iconchunking_neutralbg_colorful5" csCatId="colorful" phldr="1"/>
      <dgm:spPr/>
      <dgm:t>
        <a:bodyPr/>
        <a:lstStyle/>
        <a:p>
          <a:endParaRPr lang="en-US"/>
        </a:p>
      </dgm:t>
    </dgm:pt>
    <dgm:pt modelId="{10040713-22BC-443D-9C06-D33DA4062F85}">
      <dgm:prSet custT="1"/>
      <dgm:spPr/>
      <dgm:t>
        <a:bodyPr/>
        <a:lstStyle/>
        <a:p>
          <a:pPr>
            <a:defRPr b="1"/>
          </a:pPr>
          <a:r>
            <a:rPr lang="en-US" sz="1800" dirty="0"/>
            <a:t>Workforce</a:t>
          </a:r>
          <a:r>
            <a:rPr lang="en-US" sz="1400" dirty="0"/>
            <a:t> </a:t>
          </a:r>
        </a:p>
      </dgm:t>
    </dgm:pt>
    <dgm:pt modelId="{73CB7FBD-496A-40D9-9584-BF096F468B28}" type="parTrans" cxnId="{F951253A-3586-4AD0-A52A-5D635F17BBED}">
      <dgm:prSet/>
      <dgm:spPr/>
      <dgm:t>
        <a:bodyPr/>
        <a:lstStyle/>
        <a:p>
          <a:endParaRPr lang="en-US"/>
        </a:p>
      </dgm:t>
    </dgm:pt>
    <dgm:pt modelId="{95061E57-9CF4-4519-9CB0-6C19066F4838}" type="sibTrans" cxnId="{F951253A-3586-4AD0-A52A-5D635F17BBED}">
      <dgm:prSet/>
      <dgm:spPr/>
      <dgm:t>
        <a:bodyPr/>
        <a:lstStyle/>
        <a:p>
          <a:endParaRPr lang="en-US"/>
        </a:p>
      </dgm:t>
    </dgm:pt>
    <dgm:pt modelId="{01052787-BCDA-4DB6-A851-1CA47F9D3300}">
      <dgm:prSet custT="1"/>
      <dgm:spPr/>
      <dgm:t>
        <a:bodyPr/>
        <a:lstStyle/>
        <a:p>
          <a:pPr>
            <a:defRPr b="1"/>
          </a:pPr>
          <a:r>
            <a:rPr lang="en-US" sz="1800" dirty="0"/>
            <a:t>Expansion of ambulatory care </a:t>
          </a:r>
        </a:p>
      </dgm:t>
    </dgm:pt>
    <dgm:pt modelId="{72342658-13E5-4F1D-815C-9DB7CDF4BBB4}" type="parTrans" cxnId="{6B5ED95A-2D7D-48C5-BFE7-1316003CD199}">
      <dgm:prSet/>
      <dgm:spPr/>
      <dgm:t>
        <a:bodyPr/>
        <a:lstStyle/>
        <a:p>
          <a:endParaRPr lang="en-US"/>
        </a:p>
      </dgm:t>
    </dgm:pt>
    <dgm:pt modelId="{CF8FA556-1486-4B78-8BCB-66BA20279508}" type="sibTrans" cxnId="{6B5ED95A-2D7D-48C5-BFE7-1316003CD199}">
      <dgm:prSet/>
      <dgm:spPr/>
      <dgm:t>
        <a:bodyPr/>
        <a:lstStyle/>
        <a:p>
          <a:endParaRPr lang="en-US"/>
        </a:p>
      </dgm:t>
    </dgm:pt>
    <dgm:pt modelId="{1C016C52-8C0E-479B-8762-7AF03A5BE511}">
      <dgm:prSet custT="1"/>
      <dgm:spPr/>
      <dgm:t>
        <a:bodyPr/>
        <a:lstStyle/>
        <a:p>
          <a:pPr>
            <a:defRPr b="1"/>
          </a:pPr>
          <a:r>
            <a:rPr lang="en-US" sz="1800" dirty="0"/>
            <a:t>Equal access to treatment and clinical trials</a:t>
          </a:r>
        </a:p>
      </dgm:t>
    </dgm:pt>
    <dgm:pt modelId="{C212406C-5DC2-41CA-8A11-22E9EB8C4CF5}" type="parTrans" cxnId="{96A98F7E-F9E8-43DC-9764-868EA3CD5C4C}">
      <dgm:prSet/>
      <dgm:spPr/>
      <dgm:t>
        <a:bodyPr/>
        <a:lstStyle/>
        <a:p>
          <a:endParaRPr lang="en-US"/>
        </a:p>
      </dgm:t>
    </dgm:pt>
    <dgm:pt modelId="{98E65CA0-276C-421F-9C72-06F6CE261146}" type="sibTrans" cxnId="{96A98F7E-F9E8-43DC-9764-868EA3CD5C4C}">
      <dgm:prSet/>
      <dgm:spPr/>
      <dgm:t>
        <a:bodyPr/>
        <a:lstStyle/>
        <a:p>
          <a:endParaRPr lang="en-US"/>
        </a:p>
      </dgm:t>
    </dgm:pt>
    <dgm:pt modelId="{A41C1919-09A6-473A-A946-4C54A7B2CBCB}">
      <dgm:prSet custT="1"/>
      <dgm:spPr/>
      <dgm:t>
        <a:bodyPr/>
        <a:lstStyle/>
        <a:p>
          <a:pPr>
            <a:defRPr b="1"/>
          </a:pPr>
          <a:r>
            <a:rPr lang="en-US" sz="1800" dirty="0"/>
            <a:t> Networks</a:t>
          </a:r>
        </a:p>
        <a:p>
          <a:pPr>
            <a:defRPr b="1"/>
          </a:pPr>
          <a:r>
            <a:rPr lang="en-US" sz="1800" dirty="0"/>
            <a:t> and collaboration</a:t>
          </a:r>
        </a:p>
      </dgm:t>
    </dgm:pt>
    <dgm:pt modelId="{1CFE1B97-3BE1-4C85-9A9D-DBADB75300FF}" type="parTrans" cxnId="{39A3B2F4-BC00-4A29-917C-F710A846C832}">
      <dgm:prSet/>
      <dgm:spPr/>
      <dgm:t>
        <a:bodyPr/>
        <a:lstStyle/>
        <a:p>
          <a:endParaRPr lang="en-US"/>
        </a:p>
      </dgm:t>
    </dgm:pt>
    <dgm:pt modelId="{4D397F1D-53E6-436B-9EC1-ACFEC02BD9F9}" type="sibTrans" cxnId="{39A3B2F4-BC00-4A29-917C-F710A846C832}">
      <dgm:prSet/>
      <dgm:spPr/>
      <dgm:t>
        <a:bodyPr/>
        <a:lstStyle/>
        <a:p>
          <a:endParaRPr lang="en-US"/>
        </a:p>
      </dgm:t>
    </dgm:pt>
    <dgm:pt modelId="{673490EC-A8A4-B442-A218-A875EA6D4559}">
      <dgm:prSet custT="1"/>
      <dgm:spPr/>
      <dgm:t>
        <a:bodyPr/>
        <a:lstStyle/>
        <a:p>
          <a:pPr>
            <a:defRPr b="1"/>
          </a:pPr>
          <a:r>
            <a:rPr lang="en-US" sz="1800" dirty="0"/>
            <a:t>Cancer Strategy for N. Ireland 2022-2023</a:t>
          </a:r>
        </a:p>
      </dgm:t>
    </dgm:pt>
    <dgm:pt modelId="{496AC32E-680A-DA46-A890-D9C664C0A192}" type="parTrans" cxnId="{17FF42FC-071E-994B-A3D9-4ACBD587B9E1}">
      <dgm:prSet/>
      <dgm:spPr/>
      <dgm:t>
        <a:bodyPr/>
        <a:lstStyle/>
        <a:p>
          <a:endParaRPr lang="en-GB"/>
        </a:p>
      </dgm:t>
    </dgm:pt>
    <dgm:pt modelId="{6EDDE3BB-079C-2647-9499-53358757BD47}" type="sibTrans" cxnId="{17FF42FC-071E-994B-A3D9-4ACBD587B9E1}">
      <dgm:prSet/>
      <dgm:spPr/>
      <dgm:t>
        <a:bodyPr/>
        <a:lstStyle/>
        <a:p>
          <a:endParaRPr lang="en-GB"/>
        </a:p>
      </dgm:t>
    </dgm:pt>
    <dgm:pt modelId="{D3856316-8EC3-044F-A34F-D8E58C39A66F}">
      <dgm:prSet custT="1"/>
      <dgm:spPr/>
      <dgm:t>
        <a:bodyPr/>
        <a:lstStyle/>
        <a:p>
          <a:r>
            <a:rPr lang="en-US" sz="2000" dirty="0"/>
            <a:t>Diagnostics</a:t>
          </a:r>
        </a:p>
      </dgm:t>
    </dgm:pt>
    <dgm:pt modelId="{2D065459-4AD7-164A-9AA5-51B36CFE3ECA}" type="parTrans" cxnId="{BBA45A67-BDE2-5440-B498-4F5B42BF2787}">
      <dgm:prSet/>
      <dgm:spPr/>
      <dgm:t>
        <a:bodyPr/>
        <a:lstStyle/>
        <a:p>
          <a:endParaRPr lang="en-GB"/>
        </a:p>
      </dgm:t>
    </dgm:pt>
    <dgm:pt modelId="{2F39CE75-01F0-2745-875B-5DAB886AA1D1}" type="sibTrans" cxnId="{BBA45A67-BDE2-5440-B498-4F5B42BF2787}">
      <dgm:prSet/>
      <dgm:spPr/>
      <dgm:t>
        <a:bodyPr/>
        <a:lstStyle/>
        <a:p>
          <a:endParaRPr lang="en-GB"/>
        </a:p>
      </dgm:t>
    </dgm:pt>
    <dgm:pt modelId="{34BB28A6-8BDF-F049-820D-A189AB17A732}">
      <dgm:prSet custT="1"/>
      <dgm:spPr/>
      <dgm:t>
        <a:bodyPr/>
        <a:lstStyle/>
        <a:p>
          <a:r>
            <a:rPr lang="en-US" sz="2000" dirty="0"/>
            <a:t>Imaging </a:t>
          </a:r>
        </a:p>
      </dgm:t>
    </dgm:pt>
    <dgm:pt modelId="{97030355-29E0-514B-9433-4E34EC18AE06}" type="parTrans" cxnId="{168C1DD3-E6A0-E646-AC48-B940CEE6E5D2}">
      <dgm:prSet/>
      <dgm:spPr/>
      <dgm:t>
        <a:bodyPr/>
        <a:lstStyle/>
        <a:p>
          <a:endParaRPr lang="en-GB"/>
        </a:p>
      </dgm:t>
    </dgm:pt>
    <dgm:pt modelId="{9BD07FEC-6646-8945-A0CF-A943EABC8733}" type="sibTrans" cxnId="{168C1DD3-E6A0-E646-AC48-B940CEE6E5D2}">
      <dgm:prSet/>
      <dgm:spPr/>
      <dgm:t>
        <a:bodyPr/>
        <a:lstStyle/>
        <a:p>
          <a:endParaRPr lang="en-GB"/>
        </a:p>
      </dgm:t>
    </dgm:pt>
    <dgm:pt modelId="{F7B28485-21A3-41C6-8A0D-4AD4A491CE7A}" type="pres">
      <dgm:prSet presAssocID="{DEBD51C1-0823-4D9B-A871-6DEB2CBFB4B7}" presName="root" presStyleCnt="0">
        <dgm:presLayoutVars>
          <dgm:dir/>
          <dgm:resizeHandles val="exact"/>
        </dgm:presLayoutVars>
      </dgm:prSet>
      <dgm:spPr/>
    </dgm:pt>
    <dgm:pt modelId="{3DB7673A-0F13-4070-BCD0-199F3ABED41B}" type="pres">
      <dgm:prSet presAssocID="{10040713-22BC-443D-9C06-D33DA4062F85}" presName="compNode" presStyleCnt="0"/>
      <dgm:spPr/>
    </dgm:pt>
    <dgm:pt modelId="{D3D1FD6C-2BFA-436E-A19B-68656F290601}" type="pres">
      <dgm:prSet presAssocID="{10040713-22BC-443D-9C06-D33DA4062F85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s"/>
        </a:ext>
      </dgm:extLst>
    </dgm:pt>
    <dgm:pt modelId="{64BECA5E-2817-4EBC-835A-B10339080A2E}" type="pres">
      <dgm:prSet presAssocID="{10040713-22BC-443D-9C06-D33DA4062F85}" presName="iconSpace" presStyleCnt="0"/>
      <dgm:spPr/>
    </dgm:pt>
    <dgm:pt modelId="{2F2B15D3-DA31-454E-8889-513D48394B90}" type="pres">
      <dgm:prSet presAssocID="{10040713-22BC-443D-9C06-D33DA4062F85}" presName="parTx" presStyleLbl="revTx" presStyleIdx="0" presStyleCnt="10">
        <dgm:presLayoutVars>
          <dgm:chMax val="0"/>
          <dgm:chPref val="0"/>
        </dgm:presLayoutVars>
      </dgm:prSet>
      <dgm:spPr/>
    </dgm:pt>
    <dgm:pt modelId="{4893856D-9AAF-4FCC-A8A1-879278EB4638}" type="pres">
      <dgm:prSet presAssocID="{10040713-22BC-443D-9C06-D33DA4062F85}" presName="txSpace" presStyleCnt="0"/>
      <dgm:spPr/>
    </dgm:pt>
    <dgm:pt modelId="{9F395498-FED5-4740-AFF6-AE1B7219BEC0}" type="pres">
      <dgm:prSet presAssocID="{10040713-22BC-443D-9C06-D33DA4062F85}" presName="desTx" presStyleLbl="revTx" presStyleIdx="1" presStyleCnt="10">
        <dgm:presLayoutVars/>
      </dgm:prSet>
      <dgm:spPr/>
    </dgm:pt>
    <dgm:pt modelId="{0FA1F1EA-6EAD-417E-B9AB-DE248805288B}" type="pres">
      <dgm:prSet presAssocID="{95061E57-9CF4-4519-9CB0-6C19066F4838}" presName="sibTrans" presStyleCnt="0"/>
      <dgm:spPr/>
    </dgm:pt>
    <dgm:pt modelId="{7C49C183-F593-4D26-8278-BEC42EFAA648}" type="pres">
      <dgm:prSet presAssocID="{01052787-BCDA-4DB6-A851-1CA47F9D3300}" presName="compNode" presStyleCnt="0"/>
      <dgm:spPr/>
    </dgm:pt>
    <dgm:pt modelId="{D674AF04-44E7-4589-9BB3-C1386B7651AD}" type="pres">
      <dgm:prSet presAssocID="{01052787-BCDA-4DB6-A851-1CA47F9D3300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ospital"/>
        </a:ext>
      </dgm:extLst>
    </dgm:pt>
    <dgm:pt modelId="{589AC6B1-825A-4A39-9EB7-DA9A453FA519}" type="pres">
      <dgm:prSet presAssocID="{01052787-BCDA-4DB6-A851-1CA47F9D3300}" presName="iconSpace" presStyleCnt="0"/>
      <dgm:spPr/>
    </dgm:pt>
    <dgm:pt modelId="{C1F5B7A3-BC7E-4C3D-A8C0-2A655AB6BCD0}" type="pres">
      <dgm:prSet presAssocID="{01052787-BCDA-4DB6-A851-1CA47F9D3300}" presName="parTx" presStyleLbl="revTx" presStyleIdx="2" presStyleCnt="10">
        <dgm:presLayoutVars>
          <dgm:chMax val="0"/>
          <dgm:chPref val="0"/>
        </dgm:presLayoutVars>
      </dgm:prSet>
      <dgm:spPr/>
    </dgm:pt>
    <dgm:pt modelId="{4D093113-0DEB-40A5-9B7F-DB15E205ECA8}" type="pres">
      <dgm:prSet presAssocID="{01052787-BCDA-4DB6-A851-1CA47F9D3300}" presName="txSpace" presStyleCnt="0"/>
      <dgm:spPr/>
    </dgm:pt>
    <dgm:pt modelId="{B1E7BFC0-D8EC-46BD-A3F4-88A9D5050B57}" type="pres">
      <dgm:prSet presAssocID="{01052787-BCDA-4DB6-A851-1CA47F9D3300}" presName="desTx" presStyleLbl="revTx" presStyleIdx="3" presStyleCnt="10">
        <dgm:presLayoutVars/>
      </dgm:prSet>
      <dgm:spPr/>
    </dgm:pt>
    <dgm:pt modelId="{E7F6A3E5-E656-4B05-AC23-71AA8FC27C24}" type="pres">
      <dgm:prSet presAssocID="{CF8FA556-1486-4B78-8BCB-66BA20279508}" presName="sibTrans" presStyleCnt="0"/>
      <dgm:spPr/>
    </dgm:pt>
    <dgm:pt modelId="{C558B2B5-0378-44C8-AB03-207448F32DC1}" type="pres">
      <dgm:prSet presAssocID="{1C016C52-8C0E-479B-8762-7AF03A5BE511}" presName="compNode" presStyleCnt="0"/>
      <dgm:spPr/>
    </dgm:pt>
    <dgm:pt modelId="{AC27590B-789B-47C9-83B2-954B710C78B0}" type="pres">
      <dgm:prSet presAssocID="{1C016C52-8C0E-479B-8762-7AF03A5BE511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ales of Justice"/>
        </a:ext>
      </dgm:extLst>
    </dgm:pt>
    <dgm:pt modelId="{CD0DCEBD-2BAC-4C2C-9CEF-B990E38F79ED}" type="pres">
      <dgm:prSet presAssocID="{1C016C52-8C0E-479B-8762-7AF03A5BE511}" presName="iconSpace" presStyleCnt="0"/>
      <dgm:spPr/>
    </dgm:pt>
    <dgm:pt modelId="{2EB7921A-9835-4D0F-945F-5278C48A2A44}" type="pres">
      <dgm:prSet presAssocID="{1C016C52-8C0E-479B-8762-7AF03A5BE511}" presName="parTx" presStyleLbl="revTx" presStyleIdx="4" presStyleCnt="10">
        <dgm:presLayoutVars>
          <dgm:chMax val="0"/>
          <dgm:chPref val="0"/>
        </dgm:presLayoutVars>
      </dgm:prSet>
      <dgm:spPr/>
    </dgm:pt>
    <dgm:pt modelId="{D9E38A4F-0EB9-41C0-8969-8D6EFD4ED08B}" type="pres">
      <dgm:prSet presAssocID="{1C016C52-8C0E-479B-8762-7AF03A5BE511}" presName="txSpace" presStyleCnt="0"/>
      <dgm:spPr/>
    </dgm:pt>
    <dgm:pt modelId="{9DEBC4A2-A352-487B-877A-4138F34282F1}" type="pres">
      <dgm:prSet presAssocID="{1C016C52-8C0E-479B-8762-7AF03A5BE511}" presName="desTx" presStyleLbl="revTx" presStyleIdx="5" presStyleCnt="10">
        <dgm:presLayoutVars/>
      </dgm:prSet>
      <dgm:spPr/>
    </dgm:pt>
    <dgm:pt modelId="{D6C474A5-4F1F-433B-B0EC-BFFAA42D5633}" type="pres">
      <dgm:prSet presAssocID="{98E65CA0-276C-421F-9C72-06F6CE261146}" presName="sibTrans" presStyleCnt="0"/>
      <dgm:spPr/>
    </dgm:pt>
    <dgm:pt modelId="{FD626FE8-8191-4500-B69E-A38EB5E3EE14}" type="pres">
      <dgm:prSet presAssocID="{673490EC-A8A4-B442-A218-A875EA6D4559}" presName="compNode" presStyleCnt="0"/>
      <dgm:spPr/>
    </dgm:pt>
    <dgm:pt modelId="{262330A8-9357-4068-AFD0-03C3C1408AAB}" type="pres">
      <dgm:prSet presAssocID="{673490EC-A8A4-B442-A218-A875EA6D4559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5C278406-8736-4B65-8CCD-C7FBAD33E144}" type="pres">
      <dgm:prSet presAssocID="{673490EC-A8A4-B442-A218-A875EA6D4559}" presName="iconSpace" presStyleCnt="0"/>
      <dgm:spPr/>
    </dgm:pt>
    <dgm:pt modelId="{0DA58934-C33B-4D8F-8BE6-082DEE242875}" type="pres">
      <dgm:prSet presAssocID="{673490EC-A8A4-B442-A218-A875EA6D4559}" presName="parTx" presStyleLbl="revTx" presStyleIdx="6" presStyleCnt="10">
        <dgm:presLayoutVars>
          <dgm:chMax val="0"/>
          <dgm:chPref val="0"/>
        </dgm:presLayoutVars>
      </dgm:prSet>
      <dgm:spPr/>
    </dgm:pt>
    <dgm:pt modelId="{777A21E4-6687-4F37-BCDF-F40A924C76D6}" type="pres">
      <dgm:prSet presAssocID="{673490EC-A8A4-B442-A218-A875EA6D4559}" presName="txSpace" presStyleCnt="0"/>
      <dgm:spPr/>
    </dgm:pt>
    <dgm:pt modelId="{FCAA069B-2E6D-4F66-9F16-0A26E77DCC63}" type="pres">
      <dgm:prSet presAssocID="{673490EC-A8A4-B442-A218-A875EA6D4559}" presName="desTx" presStyleLbl="revTx" presStyleIdx="7" presStyleCnt="10">
        <dgm:presLayoutVars/>
      </dgm:prSet>
      <dgm:spPr/>
    </dgm:pt>
    <dgm:pt modelId="{8C032BE4-F6F1-4751-A95D-D3D4F5E604E2}" type="pres">
      <dgm:prSet presAssocID="{6EDDE3BB-079C-2647-9499-53358757BD47}" presName="sibTrans" presStyleCnt="0"/>
      <dgm:spPr/>
    </dgm:pt>
    <dgm:pt modelId="{6A61A56B-7BAB-42BA-B250-0944DE375B89}" type="pres">
      <dgm:prSet presAssocID="{A41C1919-09A6-473A-A946-4C54A7B2CBCB}" presName="compNode" presStyleCnt="0"/>
      <dgm:spPr/>
    </dgm:pt>
    <dgm:pt modelId="{3A304687-E5D4-4E94-9BF9-7CFF1CA4A76D}" type="pres">
      <dgm:prSet presAssocID="{A41C1919-09A6-473A-A946-4C54A7B2CBCB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icroscope"/>
        </a:ext>
      </dgm:extLst>
    </dgm:pt>
    <dgm:pt modelId="{6DB02FD4-0C5A-435F-A13D-592D6AF29EA9}" type="pres">
      <dgm:prSet presAssocID="{A41C1919-09A6-473A-A946-4C54A7B2CBCB}" presName="iconSpace" presStyleCnt="0"/>
      <dgm:spPr/>
    </dgm:pt>
    <dgm:pt modelId="{B3299B33-49FA-4DAA-B809-FF4E0DE2BB6D}" type="pres">
      <dgm:prSet presAssocID="{A41C1919-09A6-473A-A946-4C54A7B2CBCB}" presName="parTx" presStyleLbl="revTx" presStyleIdx="8" presStyleCnt="10" custScaleX="116723">
        <dgm:presLayoutVars>
          <dgm:chMax val="0"/>
          <dgm:chPref val="0"/>
        </dgm:presLayoutVars>
      </dgm:prSet>
      <dgm:spPr/>
    </dgm:pt>
    <dgm:pt modelId="{46668201-DE8C-4599-8ECA-9491D0A6B18E}" type="pres">
      <dgm:prSet presAssocID="{A41C1919-09A6-473A-A946-4C54A7B2CBCB}" presName="txSpace" presStyleCnt="0"/>
      <dgm:spPr/>
    </dgm:pt>
    <dgm:pt modelId="{74974A79-1681-4045-99C5-24F9C1741F7F}" type="pres">
      <dgm:prSet presAssocID="{A41C1919-09A6-473A-A946-4C54A7B2CBCB}" presName="desTx" presStyleLbl="revTx" presStyleIdx="9" presStyleCnt="10">
        <dgm:presLayoutVars/>
      </dgm:prSet>
      <dgm:spPr/>
    </dgm:pt>
  </dgm:ptLst>
  <dgm:cxnLst>
    <dgm:cxn modelId="{C5B44E1F-B4AB-AA45-9E3F-277FABBC8A4A}" type="presOf" srcId="{A41C1919-09A6-473A-A946-4C54A7B2CBCB}" destId="{B3299B33-49FA-4DAA-B809-FF4E0DE2BB6D}" srcOrd="0" destOrd="0" presId="urn:microsoft.com/office/officeart/2018/5/layout/CenteredIconLabelDescriptionList"/>
    <dgm:cxn modelId="{F951253A-3586-4AD0-A52A-5D635F17BBED}" srcId="{DEBD51C1-0823-4D9B-A871-6DEB2CBFB4B7}" destId="{10040713-22BC-443D-9C06-D33DA4062F85}" srcOrd="0" destOrd="0" parTransId="{73CB7FBD-496A-40D9-9584-BF096F468B28}" sibTransId="{95061E57-9CF4-4519-9CB0-6C19066F4838}"/>
    <dgm:cxn modelId="{A5B9723C-6AA3-B74B-BFF2-45208E5974E7}" type="presOf" srcId="{1C016C52-8C0E-479B-8762-7AF03A5BE511}" destId="{2EB7921A-9835-4D0F-945F-5278C48A2A44}" srcOrd="0" destOrd="0" presId="urn:microsoft.com/office/officeart/2018/5/layout/CenteredIconLabelDescriptionList"/>
    <dgm:cxn modelId="{9C035B4E-8635-954A-B30C-EDDB44F1E98B}" type="presOf" srcId="{673490EC-A8A4-B442-A218-A875EA6D4559}" destId="{0DA58934-C33B-4D8F-8BE6-082DEE242875}" srcOrd="0" destOrd="0" presId="urn:microsoft.com/office/officeart/2018/5/layout/CenteredIconLabelDescriptionList"/>
    <dgm:cxn modelId="{6B5ED95A-2D7D-48C5-BFE7-1316003CD199}" srcId="{DEBD51C1-0823-4D9B-A871-6DEB2CBFB4B7}" destId="{01052787-BCDA-4DB6-A851-1CA47F9D3300}" srcOrd="1" destOrd="0" parTransId="{72342658-13E5-4F1D-815C-9DB7CDF4BBB4}" sibTransId="{CF8FA556-1486-4B78-8BCB-66BA20279508}"/>
    <dgm:cxn modelId="{BBA45A67-BDE2-5440-B498-4F5B42BF2787}" srcId="{673490EC-A8A4-B442-A218-A875EA6D4559}" destId="{D3856316-8EC3-044F-A34F-D8E58C39A66F}" srcOrd="0" destOrd="0" parTransId="{2D065459-4AD7-164A-9AA5-51B36CFE3ECA}" sibTransId="{2F39CE75-01F0-2745-875B-5DAB886AA1D1}"/>
    <dgm:cxn modelId="{96A98F7E-F9E8-43DC-9764-868EA3CD5C4C}" srcId="{DEBD51C1-0823-4D9B-A871-6DEB2CBFB4B7}" destId="{1C016C52-8C0E-479B-8762-7AF03A5BE511}" srcOrd="2" destOrd="0" parTransId="{C212406C-5DC2-41CA-8A11-22E9EB8C4CF5}" sibTransId="{98E65CA0-276C-421F-9C72-06F6CE261146}"/>
    <dgm:cxn modelId="{8E6C508E-67C5-5C4C-8BB7-74D64B911DBB}" type="presOf" srcId="{34BB28A6-8BDF-F049-820D-A189AB17A732}" destId="{FCAA069B-2E6D-4F66-9F16-0A26E77DCC63}" srcOrd="0" destOrd="1" presId="urn:microsoft.com/office/officeart/2018/5/layout/CenteredIconLabelDescriptionList"/>
    <dgm:cxn modelId="{4A71B7B1-F2F8-6B4B-8E05-E46E7B75E53B}" type="presOf" srcId="{10040713-22BC-443D-9C06-D33DA4062F85}" destId="{2F2B15D3-DA31-454E-8889-513D48394B90}" srcOrd="0" destOrd="0" presId="urn:microsoft.com/office/officeart/2018/5/layout/CenteredIconLabelDescriptionList"/>
    <dgm:cxn modelId="{168C1DD3-E6A0-E646-AC48-B940CEE6E5D2}" srcId="{673490EC-A8A4-B442-A218-A875EA6D4559}" destId="{34BB28A6-8BDF-F049-820D-A189AB17A732}" srcOrd="1" destOrd="0" parTransId="{97030355-29E0-514B-9433-4E34EC18AE06}" sibTransId="{9BD07FEC-6646-8945-A0CF-A943EABC8733}"/>
    <dgm:cxn modelId="{AB6179DD-CC90-934D-99B8-3D059E014BA4}" type="presOf" srcId="{D3856316-8EC3-044F-A34F-D8E58C39A66F}" destId="{FCAA069B-2E6D-4F66-9F16-0A26E77DCC63}" srcOrd="0" destOrd="0" presId="urn:microsoft.com/office/officeart/2018/5/layout/CenteredIconLabelDescriptionList"/>
    <dgm:cxn modelId="{D1A1B5E8-5065-B243-91EC-01D345DD9117}" type="presOf" srcId="{DEBD51C1-0823-4D9B-A871-6DEB2CBFB4B7}" destId="{F7B28485-21A3-41C6-8A0D-4AD4A491CE7A}" srcOrd="0" destOrd="0" presId="urn:microsoft.com/office/officeart/2018/5/layout/CenteredIconLabelDescriptionList"/>
    <dgm:cxn modelId="{E72919EE-B98D-164D-AC3A-950E0DAA9E65}" type="presOf" srcId="{01052787-BCDA-4DB6-A851-1CA47F9D3300}" destId="{C1F5B7A3-BC7E-4C3D-A8C0-2A655AB6BCD0}" srcOrd="0" destOrd="0" presId="urn:microsoft.com/office/officeart/2018/5/layout/CenteredIconLabelDescriptionList"/>
    <dgm:cxn modelId="{39A3B2F4-BC00-4A29-917C-F710A846C832}" srcId="{DEBD51C1-0823-4D9B-A871-6DEB2CBFB4B7}" destId="{A41C1919-09A6-473A-A946-4C54A7B2CBCB}" srcOrd="4" destOrd="0" parTransId="{1CFE1B97-3BE1-4C85-9A9D-DBADB75300FF}" sibTransId="{4D397F1D-53E6-436B-9EC1-ACFEC02BD9F9}"/>
    <dgm:cxn modelId="{17FF42FC-071E-994B-A3D9-4ACBD587B9E1}" srcId="{DEBD51C1-0823-4D9B-A871-6DEB2CBFB4B7}" destId="{673490EC-A8A4-B442-A218-A875EA6D4559}" srcOrd="3" destOrd="0" parTransId="{496AC32E-680A-DA46-A890-D9C664C0A192}" sibTransId="{6EDDE3BB-079C-2647-9499-53358757BD47}"/>
    <dgm:cxn modelId="{1EEC42F9-6023-EE48-AEF7-D0F937A875AA}" type="presParOf" srcId="{F7B28485-21A3-41C6-8A0D-4AD4A491CE7A}" destId="{3DB7673A-0F13-4070-BCD0-199F3ABED41B}" srcOrd="0" destOrd="0" presId="urn:microsoft.com/office/officeart/2018/5/layout/CenteredIconLabelDescriptionList"/>
    <dgm:cxn modelId="{54410E4D-42A2-5544-B1C1-0ACF3A76CF01}" type="presParOf" srcId="{3DB7673A-0F13-4070-BCD0-199F3ABED41B}" destId="{D3D1FD6C-2BFA-436E-A19B-68656F290601}" srcOrd="0" destOrd="0" presId="urn:microsoft.com/office/officeart/2018/5/layout/CenteredIconLabelDescriptionList"/>
    <dgm:cxn modelId="{0E35F54A-2D18-944F-AEC0-DC4FCFC8FE99}" type="presParOf" srcId="{3DB7673A-0F13-4070-BCD0-199F3ABED41B}" destId="{64BECA5E-2817-4EBC-835A-B10339080A2E}" srcOrd="1" destOrd="0" presId="urn:microsoft.com/office/officeart/2018/5/layout/CenteredIconLabelDescriptionList"/>
    <dgm:cxn modelId="{86F01A5A-6AA1-C344-8ECF-46588FB2198F}" type="presParOf" srcId="{3DB7673A-0F13-4070-BCD0-199F3ABED41B}" destId="{2F2B15D3-DA31-454E-8889-513D48394B90}" srcOrd="2" destOrd="0" presId="urn:microsoft.com/office/officeart/2018/5/layout/CenteredIconLabelDescriptionList"/>
    <dgm:cxn modelId="{5A1245D8-F96B-904A-849A-57B7DE442CA7}" type="presParOf" srcId="{3DB7673A-0F13-4070-BCD0-199F3ABED41B}" destId="{4893856D-9AAF-4FCC-A8A1-879278EB4638}" srcOrd="3" destOrd="0" presId="urn:microsoft.com/office/officeart/2018/5/layout/CenteredIconLabelDescriptionList"/>
    <dgm:cxn modelId="{EB532E06-04CF-5A4F-9EB3-7B7C90ED1362}" type="presParOf" srcId="{3DB7673A-0F13-4070-BCD0-199F3ABED41B}" destId="{9F395498-FED5-4740-AFF6-AE1B7219BEC0}" srcOrd="4" destOrd="0" presId="urn:microsoft.com/office/officeart/2018/5/layout/CenteredIconLabelDescriptionList"/>
    <dgm:cxn modelId="{C63C5315-8CD5-DD4E-8EDF-0C05C0A14406}" type="presParOf" srcId="{F7B28485-21A3-41C6-8A0D-4AD4A491CE7A}" destId="{0FA1F1EA-6EAD-417E-B9AB-DE248805288B}" srcOrd="1" destOrd="0" presId="urn:microsoft.com/office/officeart/2018/5/layout/CenteredIconLabelDescriptionList"/>
    <dgm:cxn modelId="{26834BEC-9CC0-2D4D-A43B-D8BA1C6FD8BE}" type="presParOf" srcId="{F7B28485-21A3-41C6-8A0D-4AD4A491CE7A}" destId="{7C49C183-F593-4D26-8278-BEC42EFAA648}" srcOrd="2" destOrd="0" presId="urn:microsoft.com/office/officeart/2018/5/layout/CenteredIconLabelDescriptionList"/>
    <dgm:cxn modelId="{AF4A8876-2648-9946-92A7-DC0549960A59}" type="presParOf" srcId="{7C49C183-F593-4D26-8278-BEC42EFAA648}" destId="{D674AF04-44E7-4589-9BB3-C1386B7651AD}" srcOrd="0" destOrd="0" presId="urn:microsoft.com/office/officeart/2018/5/layout/CenteredIconLabelDescriptionList"/>
    <dgm:cxn modelId="{A99C1781-1AB2-A34E-81C2-44767DEDEC40}" type="presParOf" srcId="{7C49C183-F593-4D26-8278-BEC42EFAA648}" destId="{589AC6B1-825A-4A39-9EB7-DA9A453FA519}" srcOrd="1" destOrd="0" presId="urn:microsoft.com/office/officeart/2018/5/layout/CenteredIconLabelDescriptionList"/>
    <dgm:cxn modelId="{3582B0E0-588E-DF4E-89C9-157EBFCC1603}" type="presParOf" srcId="{7C49C183-F593-4D26-8278-BEC42EFAA648}" destId="{C1F5B7A3-BC7E-4C3D-A8C0-2A655AB6BCD0}" srcOrd="2" destOrd="0" presId="urn:microsoft.com/office/officeart/2018/5/layout/CenteredIconLabelDescriptionList"/>
    <dgm:cxn modelId="{FCFABEC4-7DD1-8E4E-A65F-4A962E9A822D}" type="presParOf" srcId="{7C49C183-F593-4D26-8278-BEC42EFAA648}" destId="{4D093113-0DEB-40A5-9B7F-DB15E205ECA8}" srcOrd="3" destOrd="0" presId="urn:microsoft.com/office/officeart/2018/5/layout/CenteredIconLabelDescriptionList"/>
    <dgm:cxn modelId="{09F75442-8490-2F4D-94A5-00328FBDC306}" type="presParOf" srcId="{7C49C183-F593-4D26-8278-BEC42EFAA648}" destId="{B1E7BFC0-D8EC-46BD-A3F4-88A9D5050B57}" srcOrd="4" destOrd="0" presId="urn:microsoft.com/office/officeart/2018/5/layout/CenteredIconLabelDescriptionList"/>
    <dgm:cxn modelId="{A988BEBB-A84B-E247-8DBD-291BDDE30052}" type="presParOf" srcId="{F7B28485-21A3-41C6-8A0D-4AD4A491CE7A}" destId="{E7F6A3E5-E656-4B05-AC23-71AA8FC27C24}" srcOrd="3" destOrd="0" presId="urn:microsoft.com/office/officeart/2018/5/layout/CenteredIconLabelDescriptionList"/>
    <dgm:cxn modelId="{3CAC9321-3F0F-784D-AC0D-727F7C7A5888}" type="presParOf" srcId="{F7B28485-21A3-41C6-8A0D-4AD4A491CE7A}" destId="{C558B2B5-0378-44C8-AB03-207448F32DC1}" srcOrd="4" destOrd="0" presId="urn:microsoft.com/office/officeart/2018/5/layout/CenteredIconLabelDescriptionList"/>
    <dgm:cxn modelId="{12863D02-9A8C-2042-BB4D-D22357E08982}" type="presParOf" srcId="{C558B2B5-0378-44C8-AB03-207448F32DC1}" destId="{AC27590B-789B-47C9-83B2-954B710C78B0}" srcOrd="0" destOrd="0" presId="urn:microsoft.com/office/officeart/2018/5/layout/CenteredIconLabelDescriptionList"/>
    <dgm:cxn modelId="{E97B2F78-2B64-4145-A85E-E7F851EEF4B6}" type="presParOf" srcId="{C558B2B5-0378-44C8-AB03-207448F32DC1}" destId="{CD0DCEBD-2BAC-4C2C-9CEF-B990E38F79ED}" srcOrd="1" destOrd="0" presId="urn:microsoft.com/office/officeart/2018/5/layout/CenteredIconLabelDescriptionList"/>
    <dgm:cxn modelId="{B13D80CA-D63A-E146-954C-28F3DA02F327}" type="presParOf" srcId="{C558B2B5-0378-44C8-AB03-207448F32DC1}" destId="{2EB7921A-9835-4D0F-945F-5278C48A2A44}" srcOrd="2" destOrd="0" presId="urn:microsoft.com/office/officeart/2018/5/layout/CenteredIconLabelDescriptionList"/>
    <dgm:cxn modelId="{9EEEAF9B-031A-A74F-A818-7922752355E7}" type="presParOf" srcId="{C558B2B5-0378-44C8-AB03-207448F32DC1}" destId="{D9E38A4F-0EB9-41C0-8969-8D6EFD4ED08B}" srcOrd="3" destOrd="0" presId="urn:microsoft.com/office/officeart/2018/5/layout/CenteredIconLabelDescriptionList"/>
    <dgm:cxn modelId="{04E6CC61-0C32-7146-84F1-80F8EBAD6BB1}" type="presParOf" srcId="{C558B2B5-0378-44C8-AB03-207448F32DC1}" destId="{9DEBC4A2-A352-487B-877A-4138F34282F1}" srcOrd="4" destOrd="0" presId="urn:microsoft.com/office/officeart/2018/5/layout/CenteredIconLabelDescriptionList"/>
    <dgm:cxn modelId="{B32F74FD-AECA-FE49-843B-A187614439E1}" type="presParOf" srcId="{F7B28485-21A3-41C6-8A0D-4AD4A491CE7A}" destId="{D6C474A5-4F1F-433B-B0EC-BFFAA42D5633}" srcOrd="5" destOrd="0" presId="urn:microsoft.com/office/officeart/2018/5/layout/CenteredIconLabelDescriptionList"/>
    <dgm:cxn modelId="{15034F2A-0669-8945-B3DE-09FD1D603EB7}" type="presParOf" srcId="{F7B28485-21A3-41C6-8A0D-4AD4A491CE7A}" destId="{FD626FE8-8191-4500-B69E-A38EB5E3EE14}" srcOrd="6" destOrd="0" presId="urn:microsoft.com/office/officeart/2018/5/layout/CenteredIconLabelDescriptionList"/>
    <dgm:cxn modelId="{D57B98D6-2B2E-7841-B5DE-C329D41E17AA}" type="presParOf" srcId="{FD626FE8-8191-4500-B69E-A38EB5E3EE14}" destId="{262330A8-9357-4068-AFD0-03C3C1408AAB}" srcOrd="0" destOrd="0" presId="urn:microsoft.com/office/officeart/2018/5/layout/CenteredIconLabelDescriptionList"/>
    <dgm:cxn modelId="{FFF07EE2-4D69-8944-BE1E-F2E0B27C6746}" type="presParOf" srcId="{FD626FE8-8191-4500-B69E-A38EB5E3EE14}" destId="{5C278406-8736-4B65-8CCD-C7FBAD33E144}" srcOrd="1" destOrd="0" presId="urn:microsoft.com/office/officeart/2018/5/layout/CenteredIconLabelDescriptionList"/>
    <dgm:cxn modelId="{595C7CA8-E1D5-A547-BDFD-043C1BA2CE85}" type="presParOf" srcId="{FD626FE8-8191-4500-B69E-A38EB5E3EE14}" destId="{0DA58934-C33B-4D8F-8BE6-082DEE242875}" srcOrd="2" destOrd="0" presId="urn:microsoft.com/office/officeart/2018/5/layout/CenteredIconLabelDescriptionList"/>
    <dgm:cxn modelId="{8CB7E5FD-C114-7A46-B99E-F4FA1783AE8E}" type="presParOf" srcId="{FD626FE8-8191-4500-B69E-A38EB5E3EE14}" destId="{777A21E4-6687-4F37-BCDF-F40A924C76D6}" srcOrd="3" destOrd="0" presId="urn:microsoft.com/office/officeart/2018/5/layout/CenteredIconLabelDescriptionList"/>
    <dgm:cxn modelId="{581F8320-783F-3446-8B7F-9790F5B1225A}" type="presParOf" srcId="{FD626FE8-8191-4500-B69E-A38EB5E3EE14}" destId="{FCAA069B-2E6D-4F66-9F16-0A26E77DCC63}" srcOrd="4" destOrd="0" presId="urn:microsoft.com/office/officeart/2018/5/layout/CenteredIconLabelDescriptionList"/>
    <dgm:cxn modelId="{37F2DAEE-2EFF-744E-AB0D-C6C436648D38}" type="presParOf" srcId="{F7B28485-21A3-41C6-8A0D-4AD4A491CE7A}" destId="{8C032BE4-F6F1-4751-A95D-D3D4F5E604E2}" srcOrd="7" destOrd="0" presId="urn:microsoft.com/office/officeart/2018/5/layout/CenteredIconLabelDescriptionList"/>
    <dgm:cxn modelId="{3405254F-4878-CB4B-BA47-6056F897D5AC}" type="presParOf" srcId="{F7B28485-21A3-41C6-8A0D-4AD4A491CE7A}" destId="{6A61A56B-7BAB-42BA-B250-0944DE375B89}" srcOrd="8" destOrd="0" presId="urn:microsoft.com/office/officeart/2018/5/layout/CenteredIconLabelDescriptionList"/>
    <dgm:cxn modelId="{983434B5-0B43-DC46-AA9B-7CA2717FA12C}" type="presParOf" srcId="{6A61A56B-7BAB-42BA-B250-0944DE375B89}" destId="{3A304687-E5D4-4E94-9BF9-7CFF1CA4A76D}" srcOrd="0" destOrd="0" presId="urn:microsoft.com/office/officeart/2018/5/layout/CenteredIconLabelDescriptionList"/>
    <dgm:cxn modelId="{2673BE54-1B5D-AA4B-AE52-881DA35A81C5}" type="presParOf" srcId="{6A61A56B-7BAB-42BA-B250-0944DE375B89}" destId="{6DB02FD4-0C5A-435F-A13D-592D6AF29EA9}" srcOrd="1" destOrd="0" presId="urn:microsoft.com/office/officeart/2018/5/layout/CenteredIconLabelDescriptionList"/>
    <dgm:cxn modelId="{42D9183F-1ECD-1341-AA09-78A6674DEB16}" type="presParOf" srcId="{6A61A56B-7BAB-42BA-B250-0944DE375B89}" destId="{B3299B33-49FA-4DAA-B809-FF4E0DE2BB6D}" srcOrd="2" destOrd="0" presId="urn:microsoft.com/office/officeart/2018/5/layout/CenteredIconLabelDescriptionList"/>
    <dgm:cxn modelId="{A276321A-E344-E64C-BA82-1E51F8B5BAF3}" type="presParOf" srcId="{6A61A56B-7BAB-42BA-B250-0944DE375B89}" destId="{46668201-DE8C-4599-8ECA-9491D0A6B18E}" srcOrd="3" destOrd="0" presId="urn:microsoft.com/office/officeart/2018/5/layout/CenteredIconLabelDescriptionList"/>
    <dgm:cxn modelId="{0C7E40E5-2B1A-CF4B-9F1E-EF79C0764661}" type="presParOf" srcId="{6A61A56B-7BAB-42BA-B250-0944DE375B89}" destId="{74974A79-1681-4045-99C5-24F9C1741F7F}" srcOrd="4" destOrd="0" presId="urn:microsoft.com/office/officeart/2018/5/layout/CenteredIconLabelDescriptionList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D1FD6C-2BFA-436E-A19B-68656F290601}">
      <dsp:nvSpPr>
        <dsp:cNvPr id="0" name=""/>
        <dsp:cNvSpPr/>
      </dsp:nvSpPr>
      <dsp:spPr>
        <a:xfrm>
          <a:off x="452455" y="346133"/>
          <a:ext cx="477472" cy="47747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2B15D3-DA31-454E-8889-513D48394B90}">
      <dsp:nvSpPr>
        <dsp:cNvPr id="0" name=""/>
        <dsp:cNvSpPr/>
      </dsp:nvSpPr>
      <dsp:spPr>
        <a:xfrm>
          <a:off x="9088" y="934117"/>
          <a:ext cx="1364206" cy="12575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800" kern="1200" dirty="0"/>
            <a:t>Workforce</a:t>
          </a:r>
          <a:r>
            <a:rPr lang="en-US" sz="1400" kern="1200" dirty="0"/>
            <a:t> </a:t>
          </a:r>
        </a:p>
      </dsp:txBody>
      <dsp:txXfrm>
        <a:off x="9088" y="934117"/>
        <a:ext cx="1364206" cy="1257539"/>
      </dsp:txXfrm>
    </dsp:sp>
    <dsp:sp modelId="{9F395498-FED5-4740-AFF6-AE1B7219BEC0}">
      <dsp:nvSpPr>
        <dsp:cNvPr id="0" name=""/>
        <dsp:cNvSpPr/>
      </dsp:nvSpPr>
      <dsp:spPr>
        <a:xfrm>
          <a:off x="9088" y="2243058"/>
          <a:ext cx="1364206" cy="6731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74AF04-44E7-4589-9BB3-C1386B7651AD}">
      <dsp:nvSpPr>
        <dsp:cNvPr id="0" name=""/>
        <dsp:cNvSpPr/>
      </dsp:nvSpPr>
      <dsp:spPr>
        <a:xfrm>
          <a:off x="2055398" y="346133"/>
          <a:ext cx="477472" cy="47747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F5B7A3-BC7E-4C3D-A8C0-2A655AB6BCD0}">
      <dsp:nvSpPr>
        <dsp:cNvPr id="0" name=""/>
        <dsp:cNvSpPr/>
      </dsp:nvSpPr>
      <dsp:spPr>
        <a:xfrm>
          <a:off x="1612031" y="934117"/>
          <a:ext cx="1364206" cy="12575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800" kern="1200" dirty="0"/>
            <a:t>Expansion of ambulatory care </a:t>
          </a:r>
        </a:p>
      </dsp:txBody>
      <dsp:txXfrm>
        <a:off x="1612031" y="934117"/>
        <a:ext cx="1364206" cy="1257539"/>
      </dsp:txXfrm>
    </dsp:sp>
    <dsp:sp modelId="{B1E7BFC0-D8EC-46BD-A3F4-88A9D5050B57}">
      <dsp:nvSpPr>
        <dsp:cNvPr id="0" name=""/>
        <dsp:cNvSpPr/>
      </dsp:nvSpPr>
      <dsp:spPr>
        <a:xfrm>
          <a:off x="1612031" y="2243058"/>
          <a:ext cx="1364206" cy="6731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27590B-789B-47C9-83B2-954B710C78B0}">
      <dsp:nvSpPr>
        <dsp:cNvPr id="0" name=""/>
        <dsp:cNvSpPr/>
      </dsp:nvSpPr>
      <dsp:spPr>
        <a:xfrm>
          <a:off x="3658341" y="346133"/>
          <a:ext cx="477472" cy="47747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B7921A-9835-4D0F-945F-5278C48A2A44}">
      <dsp:nvSpPr>
        <dsp:cNvPr id="0" name=""/>
        <dsp:cNvSpPr/>
      </dsp:nvSpPr>
      <dsp:spPr>
        <a:xfrm>
          <a:off x="3214974" y="934117"/>
          <a:ext cx="1364206" cy="12575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800" kern="1200" dirty="0"/>
            <a:t>Equal access to treatment and clinical trials</a:t>
          </a:r>
        </a:p>
      </dsp:txBody>
      <dsp:txXfrm>
        <a:off x="3214974" y="934117"/>
        <a:ext cx="1364206" cy="1257539"/>
      </dsp:txXfrm>
    </dsp:sp>
    <dsp:sp modelId="{9DEBC4A2-A352-487B-877A-4138F34282F1}">
      <dsp:nvSpPr>
        <dsp:cNvPr id="0" name=""/>
        <dsp:cNvSpPr/>
      </dsp:nvSpPr>
      <dsp:spPr>
        <a:xfrm>
          <a:off x="3214974" y="2243058"/>
          <a:ext cx="1364206" cy="6731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2330A8-9357-4068-AFD0-03C3C1408AAB}">
      <dsp:nvSpPr>
        <dsp:cNvPr id="0" name=""/>
        <dsp:cNvSpPr/>
      </dsp:nvSpPr>
      <dsp:spPr>
        <a:xfrm>
          <a:off x="5261283" y="346133"/>
          <a:ext cx="477472" cy="477472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A58934-C33B-4D8F-8BE6-082DEE242875}">
      <dsp:nvSpPr>
        <dsp:cNvPr id="0" name=""/>
        <dsp:cNvSpPr/>
      </dsp:nvSpPr>
      <dsp:spPr>
        <a:xfrm>
          <a:off x="4817916" y="934117"/>
          <a:ext cx="1364206" cy="12575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800" kern="1200" dirty="0"/>
            <a:t>Cancer Strategy for N. Ireland 2022-2023</a:t>
          </a:r>
        </a:p>
      </dsp:txBody>
      <dsp:txXfrm>
        <a:off x="4817916" y="934117"/>
        <a:ext cx="1364206" cy="1257539"/>
      </dsp:txXfrm>
    </dsp:sp>
    <dsp:sp modelId="{FCAA069B-2E6D-4F66-9F16-0A26E77DCC63}">
      <dsp:nvSpPr>
        <dsp:cNvPr id="0" name=""/>
        <dsp:cNvSpPr/>
      </dsp:nvSpPr>
      <dsp:spPr>
        <a:xfrm>
          <a:off x="4817916" y="2243058"/>
          <a:ext cx="1364206" cy="6731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Diagnostics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Imaging </a:t>
          </a:r>
        </a:p>
      </dsp:txBody>
      <dsp:txXfrm>
        <a:off x="4817916" y="2243058"/>
        <a:ext cx="1364206" cy="673120"/>
      </dsp:txXfrm>
    </dsp:sp>
    <dsp:sp modelId="{3A304687-E5D4-4E94-9BF9-7CFF1CA4A76D}">
      <dsp:nvSpPr>
        <dsp:cNvPr id="0" name=""/>
        <dsp:cNvSpPr/>
      </dsp:nvSpPr>
      <dsp:spPr>
        <a:xfrm>
          <a:off x="6978294" y="346133"/>
          <a:ext cx="477472" cy="477472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299B33-49FA-4DAA-B809-FF4E0DE2BB6D}">
      <dsp:nvSpPr>
        <dsp:cNvPr id="0" name=""/>
        <dsp:cNvSpPr/>
      </dsp:nvSpPr>
      <dsp:spPr>
        <a:xfrm>
          <a:off x="6420859" y="934117"/>
          <a:ext cx="1592342" cy="12575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800" kern="1200" dirty="0"/>
            <a:t> Networks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800" kern="1200" dirty="0"/>
            <a:t> and collaboration</a:t>
          </a:r>
        </a:p>
      </dsp:txBody>
      <dsp:txXfrm>
        <a:off x="6420859" y="934117"/>
        <a:ext cx="1592342" cy="1257539"/>
      </dsp:txXfrm>
    </dsp:sp>
    <dsp:sp modelId="{74974A79-1681-4045-99C5-24F9C1741F7F}">
      <dsp:nvSpPr>
        <dsp:cNvPr id="0" name=""/>
        <dsp:cNvSpPr/>
      </dsp:nvSpPr>
      <dsp:spPr>
        <a:xfrm>
          <a:off x="6534927" y="2243058"/>
          <a:ext cx="1364206" cy="6731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CenteredIconLabelDescriptionList">
  <dgm:title val="Centered 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D4241F-B5CC-2846-B827-9036BC9DB68A}" type="datetimeFigureOut">
              <a:rPr lang="en-US" smtClean="0"/>
              <a:t>11/12/24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EFD296-7581-E347-8D11-C006C00D0D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706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SMC </a:t>
            </a:r>
            <a:r>
              <a:rPr lang="en-US" dirty="0" err="1"/>
              <a:t>DVTd</a:t>
            </a:r>
            <a:r>
              <a:rPr lang="en-US" dirty="0"/>
              <a:t> Jan 2021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EFD296-7581-E347-8D11-C006C00D0DC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7523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EFD296-7581-E347-8D11-C006C00D0DC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749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B198F-13C6-7844-B0D3-58A2F0CB018E}" type="datetimeFigureOut">
              <a:rPr lang="en-US" smtClean="0"/>
              <a:t>11/12/24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2A4F0-E4BE-9B47-9DE8-3E90E33751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116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B198F-13C6-7844-B0D3-58A2F0CB018E}" type="datetimeFigureOut">
              <a:rPr lang="en-US" smtClean="0"/>
              <a:t>11/12/24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2A4F0-E4BE-9B47-9DE8-3E90E33751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991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5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B198F-13C6-7844-B0D3-58A2F0CB018E}" type="datetimeFigureOut">
              <a:rPr lang="en-US" smtClean="0"/>
              <a:t>11/12/24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2A4F0-E4BE-9B47-9DE8-3E90E33751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659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B198F-13C6-7844-B0D3-58A2F0CB018E}" type="datetimeFigureOut">
              <a:rPr lang="en-US" smtClean="0"/>
              <a:t>11/12/24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2A4F0-E4BE-9B47-9DE8-3E90E33751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306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1878806"/>
            <a:ext cx="3887391" cy="276344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B198F-13C6-7844-B0D3-58A2F0CB018E}" type="datetimeFigureOut">
              <a:rPr lang="en-US" smtClean="0"/>
              <a:t>11/12/24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2A4F0-E4BE-9B47-9DE8-3E90E33751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955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B198F-13C6-7844-B0D3-58A2F0CB018E}" type="datetimeFigureOut">
              <a:rPr lang="en-US" smtClean="0"/>
              <a:t>11/12/24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2A4F0-E4BE-9B47-9DE8-3E90E33751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146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B198F-13C6-7844-B0D3-58A2F0CB018E}" type="datetimeFigureOut">
              <a:rPr lang="en-US" smtClean="0"/>
              <a:t>11/12/24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2A4F0-E4BE-9B47-9DE8-3E90E33751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472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70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1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B198F-13C6-7844-B0D3-58A2F0CB018E}" type="datetimeFigureOut">
              <a:rPr lang="en-US" smtClean="0"/>
              <a:t>11/12/24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2A4F0-E4BE-9B47-9DE8-3E90E33751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2246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70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1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B198F-13C6-7844-B0D3-58A2F0CB018E}" type="datetimeFigureOut">
              <a:rPr lang="en-US" smtClean="0"/>
              <a:t>11/12/24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2A4F0-E4BE-9B47-9DE8-3E90E33751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796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B198F-13C6-7844-B0D3-58A2F0CB018E}" type="datetimeFigureOut">
              <a:rPr lang="en-US" smtClean="0"/>
              <a:t>11/12/24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2A4F0-E4BE-9B47-9DE8-3E90E33751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721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273845"/>
            <a:ext cx="1971675" cy="4358879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273845"/>
            <a:ext cx="5800725" cy="435887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B198F-13C6-7844-B0D3-58A2F0CB018E}" type="datetimeFigureOut">
              <a:rPr lang="en-US" smtClean="0"/>
              <a:t>11/12/24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2A4F0-E4BE-9B47-9DE8-3E90E33751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1990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67B198F-13C6-7844-B0D3-58A2F0CB018E}" type="datetimeFigureOut">
              <a:rPr lang="en-US" smtClean="0"/>
              <a:t>11/12/24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02A4F0-E4BE-9B47-9DE8-3E90E33751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902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3B275-FB08-D749-09FC-1368EE9C0B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212056"/>
            <a:ext cx="6858000" cy="1790700"/>
          </a:xfrm>
        </p:spPr>
        <p:txBody>
          <a:bodyPr/>
          <a:lstStyle/>
          <a:p>
            <a:r>
              <a:rPr lang="en-US" dirty="0"/>
              <a:t>Treatment Pathway</a:t>
            </a:r>
            <a:br>
              <a:rPr lang="en-US" dirty="0"/>
            </a:br>
            <a:r>
              <a:rPr lang="en-US" dirty="0"/>
              <a:t>Northern Ireland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61B92A-59F9-DE42-A17D-6A3B900E1C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002757"/>
            <a:ext cx="6858000" cy="1241822"/>
          </a:xfrm>
        </p:spPr>
        <p:txBody>
          <a:bodyPr/>
          <a:lstStyle/>
          <a:p>
            <a:r>
              <a:rPr lang="en-US" dirty="0"/>
              <a:t>Dr Sarah Lawless</a:t>
            </a:r>
          </a:p>
          <a:p>
            <a:endParaRPr lang="en-US" dirty="0"/>
          </a:p>
        </p:txBody>
      </p:sp>
      <p:pic>
        <p:nvPicPr>
          <p:cNvPr id="4" name="Picture 2" descr="The UK Myeloma Society Pharmacy Group ...">
            <a:extLst>
              <a:ext uri="{FF2B5EF4-FFF2-40B4-BE49-F238E27FC236}">
                <a16:creationId xmlns:a16="http://schemas.microsoft.com/office/drawing/2014/main" id="{015E7977-054F-A885-EED8-655A3A01C5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46216" y="3488456"/>
            <a:ext cx="3597785" cy="1626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2681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ealth service structure | Belfast Health &amp; Social Care ...">
            <a:extLst>
              <a:ext uri="{FF2B5EF4-FFF2-40B4-BE49-F238E27FC236}">
                <a16:creationId xmlns:a16="http://schemas.microsoft.com/office/drawing/2014/main" id="{B111C988-DF4F-D59D-E3E5-ECD9410F33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2600" y="604243"/>
            <a:ext cx="4792633" cy="3882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0" name="Content Placeholder 1029">
            <a:extLst>
              <a:ext uri="{FF2B5EF4-FFF2-40B4-BE49-F238E27FC236}">
                <a16:creationId xmlns:a16="http://schemas.microsoft.com/office/drawing/2014/main" id="{B6815112-6E5C-54A8-5F63-918EE2AA2F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6587" y="633131"/>
            <a:ext cx="2864815" cy="3882033"/>
          </a:xfrm>
        </p:spPr>
        <p:txBody>
          <a:bodyPr anchor="t">
            <a:normAutofit fontScale="92500" lnSpcReduction="20000"/>
          </a:bodyPr>
          <a:lstStyle/>
          <a:p>
            <a:r>
              <a:rPr lang="en-US" sz="1950" dirty="0"/>
              <a:t>5 health trusts</a:t>
            </a:r>
          </a:p>
          <a:p>
            <a:r>
              <a:rPr lang="en-US" sz="1950" dirty="0"/>
              <a:t>Belfast City Hospital provides level 3-tertiary haematology care for N.I.</a:t>
            </a:r>
          </a:p>
          <a:p>
            <a:r>
              <a:rPr lang="en-US" sz="1950" dirty="0"/>
              <a:t>On average 170 patients newly diagnosed with myeloma per year</a:t>
            </a:r>
          </a:p>
          <a:p>
            <a:r>
              <a:rPr lang="en-US" sz="1950" dirty="0"/>
              <a:t>60+ autografts per year </a:t>
            </a:r>
          </a:p>
          <a:p>
            <a:endParaRPr lang="en-US" sz="1950" dirty="0"/>
          </a:p>
          <a:p>
            <a:r>
              <a:rPr lang="en-US" sz="1950" dirty="0"/>
              <a:t>28% increase in SACT prescribing within last year</a:t>
            </a:r>
          </a:p>
          <a:p>
            <a:r>
              <a:rPr lang="en-US" sz="1950" dirty="0"/>
              <a:t>24% increase in bed occupancy by haematology patients in BCH</a:t>
            </a:r>
          </a:p>
          <a:p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39361618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2DCED-8FE5-5D6C-C51F-31D9E64A0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Treatment Pathway 2024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45E0DA-8A54-E7A9-238A-0DA226DB90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1" y="1369218"/>
            <a:ext cx="4557093" cy="3671857"/>
          </a:xfrm>
        </p:spPr>
        <p:txBody>
          <a:bodyPr>
            <a:normAutofit fontScale="92500" lnSpcReduction="10000"/>
          </a:bodyPr>
          <a:lstStyle/>
          <a:p>
            <a:r>
              <a:rPr lang="en-GB" sz="1800" dirty="0"/>
              <a:t>NICE approved drugs available as for NHS England</a:t>
            </a:r>
          </a:p>
          <a:p>
            <a:r>
              <a:rPr lang="en-GB" sz="1800" dirty="0" err="1"/>
              <a:t>DoH</a:t>
            </a:r>
            <a:r>
              <a:rPr lang="en-GB" sz="1800" dirty="0"/>
              <a:t> announced “Improved Access to New Drugs” 12</a:t>
            </a:r>
            <a:r>
              <a:rPr lang="en-GB" sz="1800" baseline="30000" dirty="0"/>
              <a:t>th</a:t>
            </a:r>
            <a:r>
              <a:rPr lang="en-GB" sz="1800" dirty="0"/>
              <a:t> September 2018 allowing access to cancer drug fund drugs </a:t>
            </a:r>
          </a:p>
          <a:p>
            <a:pPr lvl="1"/>
            <a:r>
              <a:rPr lang="en-GB" dirty="0"/>
              <a:t>Cost per case application (as opposed to </a:t>
            </a:r>
            <a:r>
              <a:rPr lang="en-GB" dirty="0" err="1"/>
              <a:t>blueteq</a:t>
            </a:r>
            <a:r>
              <a:rPr lang="en-GB" dirty="0"/>
              <a:t> application)</a:t>
            </a:r>
          </a:p>
          <a:p>
            <a:pPr marL="342892" lvl="1" indent="0">
              <a:buNone/>
            </a:pPr>
            <a:endParaRPr lang="en-GB" sz="1125" dirty="0"/>
          </a:p>
          <a:p>
            <a:r>
              <a:rPr lang="en-GB" sz="1800" dirty="0"/>
              <a:t>SMC Loophole</a:t>
            </a:r>
          </a:p>
          <a:p>
            <a:r>
              <a:rPr lang="en-GB" sz="1800" dirty="0"/>
              <a:t>If drugs are approved via SMC and there isn’t a NICE decision or NICE pending, drugs can be accessed by submitting a cost per case as per SMC criteria </a:t>
            </a:r>
          </a:p>
          <a:p>
            <a:r>
              <a:rPr lang="en-GB" sz="1800" dirty="0"/>
              <a:t>This allowed earlier access to </a:t>
            </a:r>
            <a:r>
              <a:rPr lang="en-GB" sz="1800" dirty="0" err="1"/>
              <a:t>DVTd</a:t>
            </a:r>
            <a:r>
              <a:rPr lang="en-GB" sz="1800" dirty="0"/>
              <a:t> in NI relative to England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cafb7b67-f3ef-452e-b941-ba98e6ff2192@eurprd06">
            <a:extLst>
              <a:ext uri="{FF2B5EF4-FFF2-40B4-BE49-F238E27FC236}">
                <a16:creationId xmlns:a16="http://schemas.microsoft.com/office/drawing/2014/main" id="{BD3C9B23-B214-2F52-2033-10EC6C5DD4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4680" y="1320218"/>
            <a:ext cx="2060471" cy="2330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4DC9A15-3450-74B9-5587-1AEACC1A60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6483" y="1117404"/>
            <a:ext cx="635328" cy="353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5103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0C8C5-B2D3-0F6F-0C50-F2644CA6C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246" y="290198"/>
            <a:ext cx="7549592" cy="973836"/>
          </a:xfrm>
        </p:spPr>
        <p:txBody>
          <a:bodyPr anchor="b">
            <a:normAutofit/>
          </a:bodyPr>
          <a:lstStyle/>
          <a:p>
            <a:r>
              <a:rPr lang="en-US" sz="3600" dirty="0"/>
              <a:t>Treatment Pathway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D0B0F7-620F-1CF7-3B5B-23804ADF6A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5246" y="1949632"/>
            <a:ext cx="3976754" cy="2729588"/>
          </a:xfrm>
        </p:spPr>
        <p:txBody>
          <a:bodyPr anchor="ctr">
            <a:normAutofit/>
          </a:bodyPr>
          <a:lstStyle/>
          <a:p>
            <a:r>
              <a:rPr lang="en-US" sz="1800" dirty="0"/>
              <a:t>N. Ireland Cancer Network (</a:t>
            </a:r>
            <a:r>
              <a:rPr lang="en-US" sz="1800" dirty="0" err="1"/>
              <a:t>NICaN</a:t>
            </a:r>
            <a:r>
              <a:rPr lang="en-US" sz="1800" dirty="0"/>
              <a:t>)- Haematology Clinical Reference Group endorsed proposal to review treatment pathway for newly diagnosed transplant eligible patients </a:t>
            </a:r>
          </a:p>
        </p:txBody>
      </p:sp>
      <p:pic>
        <p:nvPicPr>
          <p:cNvPr id="3074" name="Picture 2" descr="Affiliated Groups - BOPA">
            <a:extLst>
              <a:ext uri="{FF2B5EF4-FFF2-40B4-BE49-F238E27FC236}">
                <a16:creationId xmlns:a16="http://schemas.microsoft.com/office/drawing/2014/main" id="{A2E065D9-0250-C6A3-203C-275C3FB426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33649" y="2075762"/>
            <a:ext cx="3862708" cy="2360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32035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3E1FE-83B2-D5F0-08F1-7C825340A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17747"/>
            <a:ext cx="7886700" cy="850270"/>
          </a:xfrm>
        </p:spPr>
        <p:txBody>
          <a:bodyPr>
            <a:normAutofit/>
          </a:bodyPr>
          <a:lstStyle/>
          <a:p>
            <a:r>
              <a:rPr lang="en-US" sz="3600"/>
              <a:t>Shaping the next 3-5 years: Key Priorities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F6E04DB-7003-2ECF-515E-CF118E78ABC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7932935"/>
              </p:ext>
            </p:extLst>
          </p:nvPr>
        </p:nvGraphicFramePr>
        <p:xfrm>
          <a:off x="628649" y="1370013"/>
          <a:ext cx="8022291" cy="3262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257105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26B78-8DC1-8F43-B40C-AFDEEED552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779" y="614362"/>
            <a:ext cx="7886700" cy="3821907"/>
          </a:xfrm>
        </p:spPr>
        <p:txBody>
          <a:bodyPr/>
          <a:lstStyle/>
          <a:p>
            <a:r>
              <a:rPr lang="en-GB" sz="1800" b="1" dirty="0">
                <a:latin typeface="Calibri" panose="020F0502020204030204" pitchFamily="34" charset="0"/>
              </a:rPr>
              <a:t>Real World Analysis of Bi-specific Antibodies in the Management of Patients with Multiple Myeloma in Northern Ireland.</a:t>
            </a:r>
            <a:br>
              <a:rPr lang="en-GB" sz="1800" b="1" dirty="0">
                <a:latin typeface="Calibri" panose="020F0502020204030204" pitchFamily="34" charset="0"/>
              </a:rPr>
            </a:br>
            <a:r>
              <a:rPr lang="en-GB" sz="1350" dirty="0">
                <a:latin typeface="Calibri" panose="020F0502020204030204" pitchFamily="34" charset="0"/>
              </a:rPr>
              <a:t>D Duncan</a:t>
            </a:r>
            <a:r>
              <a:rPr lang="en-GB" sz="1350" baseline="30000" dirty="0">
                <a:latin typeface="Calibri" panose="020F0502020204030204" pitchFamily="34" charset="0"/>
              </a:rPr>
              <a:t>1</a:t>
            </a:r>
            <a:r>
              <a:rPr lang="en-GB" sz="1350" dirty="0">
                <a:latin typeface="Calibri" panose="020F0502020204030204" pitchFamily="34" charset="0"/>
              </a:rPr>
              <a:t>, </a:t>
            </a:r>
            <a:r>
              <a:rPr lang="en-GB" sz="1350" b="1" dirty="0">
                <a:latin typeface="Calibri" panose="020F0502020204030204" pitchFamily="34" charset="0"/>
              </a:rPr>
              <a:t>H Hiles</a:t>
            </a:r>
            <a:r>
              <a:rPr lang="en-GB" sz="1350" b="1" baseline="30000" dirty="0">
                <a:latin typeface="Calibri" panose="020F0502020204030204" pitchFamily="34" charset="0"/>
              </a:rPr>
              <a:t>1</a:t>
            </a:r>
            <a:r>
              <a:rPr lang="en-GB" sz="1350" dirty="0">
                <a:latin typeface="Calibri" panose="020F0502020204030204" pitchFamily="34" charset="0"/>
              </a:rPr>
              <a:t>, S Lawless</a:t>
            </a:r>
            <a:r>
              <a:rPr lang="en-GB" sz="1350" baseline="30000" dirty="0">
                <a:latin typeface="Calibri" panose="020F0502020204030204" pitchFamily="34" charset="0"/>
              </a:rPr>
              <a:t>1</a:t>
            </a:r>
            <a:r>
              <a:rPr lang="en-GB" sz="1350" dirty="0">
                <a:latin typeface="Calibri" panose="020F0502020204030204" pitchFamily="34" charset="0"/>
              </a:rPr>
              <a:t>, O Sheehy</a:t>
            </a:r>
            <a:r>
              <a:rPr lang="en-GB" sz="1350" baseline="30000" dirty="0">
                <a:latin typeface="Calibri" panose="020F0502020204030204" pitchFamily="34" charset="0"/>
              </a:rPr>
              <a:t>1</a:t>
            </a:r>
            <a:r>
              <a:rPr lang="en-GB" sz="1350" dirty="0">
                <a:latin typeface="Calibri" panose="020F0502020204030204" pitchFamily="34" charset="0"/>
              </a:rPr>
              <a:t>, P Elder</a:t>
            </a:r>
            <a:r>
              <a:rPr lang="en-GB" sz="1350" baseline="30000" dirty="0">
                <a:latin typeface="Calibri" panose="020F0502020204030204" pitchFamily="34" charset="0"/>
              </a:rPr>
              <a:t>1</a:t>
            </a:r>
            <a:r>
              <a:rPr lang="en-GB" sz="1350" dirty="0">
                <a:latin typeface="Calibri" panose="020F0502020204030204" pitchFamily="34" charset="0"/>
              </a:rPr>
              <a:t>, C McConville</a:t>
            </a:r>
            <a:r>
              <a:rPr lang="en-GB" sz="1350" baseline="30000" dirty="0">
                <a:latin typeface="Calibri" panose="020F0502020204030204" pitchFamily="34" charset="0"/>
              </a:rPr>
              <a:t>2</a:t>
            </a:r>
            <a:r>
              <a:rPr lang="en-GB" sz="1350" dirty="0">
                <a:latin typeface="Calibri" panose="020F0502020204030204" pitchFamily="34" charset="0"/>
              </a:rPr>
              <a:t>, A Niblock</a:t>
            </a:r>
            <a:r>
              <a:rPr lang="en-GB" sz="1350" baseline="30000" dirty="0">
                <a:latin typeface="Calibri" panose="020F0502020204030204" pitchFamily="34" charset="0"/>
              </a:rPr>
              <a:t>3</a:t>
            </a:r>
            <a:r>
              <a:rPr lang="en-GB" sz="1350" dirty="0">
                <a:latin typeface="Calibri" panose="020F0502020204030204" pitchFamily="34" charset="0"/>
              </a:rPr>
              <a:t>, M Bowers</a:t>
            </a:r>
            <a:r>
              <a:rPr lang="en-GB" sz="1350" baseline="30000" dirty="0">
                <a:latin typeface="Calibri" panose="020F0502020204030204" pitchFamily="34" charset="0"/>
              </a:rPr>
              <a:t>4</a:t>
            </a:r>
            <a:r>
              <a:rPr lang="en-GB" sz="1350" dirty="0">
                <a:latin typeface="Calibri" panose="020F0502020204030204" pitchFamily="34" charset="0"/>
              </a:rPr>
              <a:t>, D Donaldson1, S McCloskey</a:t>
            </a:r>
            <a:r>
              <a:rPr lang="en-GB" sz="1350" baseline="30000" dirty="0">
                <a:latin typeface="Calibri" panose="020F0502020204030204" pitchFamily="34" charset="0"/>
              </a:rPr>
              <a:t>3</a:t>
            </a:r>
            <a:r>
              <a:rPr lang="en-GB" sz="1350" dirty="0">
                <a:latin typeface="Calibri" panose="020F0502020204030204" pitchFamily="34" charset="0"/>
              </a:rPr>
              <a:t>, R McCormick</a:t>
            </a:r>
            <a:r>
              <a:rPr lang="en-GB" sz="1350" baseline="30000" dirty="0">
                <a:latin typeface="Calibri" panose="020F0502020204030204" pitchFamily="34" charset="0"/>
              </a:rPr>
              <a:t>4</a:t>
            </a:r>
            <a:r>
              <a:rPr lang="en-GB" sz="1350" dirty="0">
                <a:latin typeface="Calibri" panose="020F0502020204030204" pitchFamily="34" charset="0"/>
              </a:rPr>
              <a:t>, F McNicholl</a:t>
            </a:r>
            <a:r>
              <a:rPr lang="en-GB" sz="1350" baseline="30000" dirty="0">
                <a:latin typeface="Calibri" panose="020F0502020204030204" pitchFamily="34" charset="0"/>
              </a:rPr>
              <a:t>3</a:t>
            </a:r>
            <a:endParaRPr lang="en-GB" sz="1350" dirty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n-GB" sz="900" dirty="0">
                <a:latin typeface="Calibri" panose="020F0502020204030204" pitchFamily="34" charset="0"/>
              </a:rPr>
              <a:t>1Haematology, Belfast City Hospital, BHSCT, Belfast, Northern Ireland.2Haematology, </a:t>
            </a:r>
            <a:r>
              <a:rPr lang="en-GB" sz="900" dirty="0" err="1">
                <a:latin typeface="Calibri" panose="020F0502020204030204" pitchFamily="34" charset="0"/>
              </a:rPr>
              <a:t>Altnagelvin</a:t>
            </a:r>
            <a:r>
              <a:rPr lang="en-GB" sz="900" dirty="0">
                <a:latin typeface="Calibri" panose="020F0502020204030204" pitchFamily="34" charset="0"/>
              </a:rPr>
              <a:t> Hospital, WHSCT, Derry/Londonderry, Northern Ireland. 3Haematology, Antrim Hospital, NHSCT, Antrim, Northern Ireland. 4Haematology, Ulster Hospital, SEHSCT, Belfast, Northern Ireland </a:t>
            </a:r>
          </a:p>
          <a:p>
            <a:pPr marL="0" indent="0">
              <a:buNone/>
            </a:pPr>
            <a:endParaRPr lang="en-GB" sz="750" dirty="0"/>
          </a:p>
          <a:p>
            <a:r>
              <a:rPr lang="en-GB" sz="1800" b="1" dirty="0">
                <a:latin typeface="Calibri" panose="020F0502020204030204" pitchFamily="34" charset="0"/>
              </a:rPr>
              <a:t>A MULTI-CENTRE REAL-WORLD OBSERVATIONAL STUDY OF PATIENTS WITH MULTIPLE MYELOMA TREATED WITH BELANTAMAB MAFODOTIN IN NORTHERN IRELAND</a:t>
            </a:r>
            <a:br>
              <a:rPr lang="en-GB" sz="1800" b="1" dirty="0">
                <a:latin typeface="Calibri" panose="020F0502020204030204" pitchFamily="34" charset="0"/>
              </a:rPr>
            </a:br>
            <a:r>
              <a:rPr lang="en-GB" sz="1350" dirty="0">
                <a:latin typeface="Calibri" panose="020F0502020204030204" pitchFamily="34" charset="0"/>
              </a:rPr>
              <a:t>P Weir</a:t>
            </a:r>
            <a:r>
              <a:rPr lang="en-GB" sz="1350" baseline="30000" dirty="0">
                <a:latin typeface="Calibri" panose="020F0502020204030204" pitchFamily="34" charset="0"/>
              </a:rPr>
              <a:t>1</a:t>
            </a:r>
            <a:r>
              <a:rPr lang="en-GB" sz="1350" dirty="0">
                <a:latin typeface="Calibri" panose="020F0502020204030204" pitchFamily="34" charset="0"/>
              </a:rPr>
              <a:t>, </a:t>
            </a:r>
            <a:r>
              <a:rPr lang="en-GB" sz="1350" b="1" dirty="0">
                <a:latin typeface="Calibri" panose="020F0502020204030204" pitchFamily="34" charset="0"/>
              </a:rPr>
              <a:t>S Haider</a:t>
            </a:r>
            <a:r>
              <a:rPr lang="en-GB" sz="1350" b="1" baseline="30000" dirty="0">
                <a:latin typeface="Calibri" panose="020F0502020204030204" pitchFamily="34" charset="0"/>
              </a:rPr>
              <a:t>1</a:t>
            </a:r>
            <a:r>
              <a:rPr lang="en-GB" sz="1350" dirty="0">
                <a:latin typeface="Calibri" panose="020F0502020204030204" pitchFamily="34" charset="0"/>
              </a:rPr>
              <a:t>, S Lawless</a:t>
            </a:r>
            <a:r>
              <a:rPr lang="en-GB" sz="1350" baseline="30000" dirty="0">
                <a:latin typeface="Calibri" panose="020F0502020204030204" pitchFamily="34" charset="0"/>
              </a:rPr>
              <a:t>1</a:t>
            </a:r>
            <a:r>
              <a:rPr lang="en-GB" sz="1350" dirty="0">
                <a:latin typeface="Calibri" panose="020F0502020204030204" pitchFamily="34" charset="0"/>
              </a:rPr>
              <a:t>, D Donaldson</a:t>
            </a:r>
            <a:r>
              <a:rPr lang="en-GB" sz="1350" baseline="30000" dirty="0">
                <a:latin typeface="Calibri" panose="020F0502020204030204" pitchFamily="34" charset="0"/>
              </a:rPr>
              <a:t>1</a:t>
            </a:r>
            <a:r>
              <a:rPr lang="en-GB" sz="1350" dirty="0">
                <a:latin typeface="Calibri" panose="020F0502020204030204" pitchFamily="34" charset="0"/>
              </a:rPr>
              <a:t>, O Sheehy</a:t>
            </a:r>
            <a:r>
              <a:rPr lang="en-GB" sz="1350" baseline="30000" dirty="0">
                <a:latin typeface="Calibri" panose="020F0502020204030204" pitchFamily="34" charset="0"/>
              </a:rPr>
              <a:t>1</a:t>
            </a:r>
            <a:r>
              <a:rPr lang="en-GB" sz="1350" dirty="0">
                <a:latin typeface="Calibri" panose="020F0502020204030204" pitchFamily="34" charset="0"/>
              </a:rPr>
              <a:t>, M Bowers</a:t>
            </a:r>
            <a:r>
              <a:rPr lang="en-GB" sz="1350" baseline="30000" dirty="0">
                <a:latin typeface="Calibri" panose="020F0502020204030204" pitchFamily="34" charset="0"/>
              </a:rPr>
              <a:t>2</a:t>
            </a:r>
            <a:r>
              <a:rPr lang="en-GB" sz="1350" dirty="0">
                <a:latin typeface="Calibri" panose="020F0502020204030204" pitchFamily="34" charset="0"/>
              </a:rPr>
              <a:t>, C Bradford</a:t>
            </a:r>
            <a:r>
              <a:rPr lang="en-GB" sz="1350" baseline="30000" dirty="0">
                <a:latin typeface="Calibri" panose="020F0502020204030204" pitchFamily="34" charset="0"/>
              </a:rPr>
              <a:t>3</a:t>
            </a:r>
            <a:r>
              <a:rPr lang="en-GB" sz="1350" dirty="0">
                <a:latin typeface="Calibri" panose="020F0502020204030204" pitchFamily="34" charset="0"/>
              </a:rPr>
              <a:t>, C McConville</a:t>
            </a:r>
            <a:r>
              <a:rPr lang="en-GB" sz="1350" baseline="30000" dirty="0">
                <a:latin typeface="Calibri" panose="020F0502020204030204" pitchFamily="34" charset="0"/>
              </a:rPr>
              <a:t>4</a:t>
            </a:r>
            <a:r>
              <a:rPr lang="en-GB" sz="1350" dirty="0">
                <a:latin typeface="Calibri" panose="020F0502020204030204" pitchFamily="34" charset="0"/>
              </a:rPr>
              <a:t>, YL Ong2, A Foy</a:t>
            </a:r>
            <a:r>
              <a:rPr lang="en-GB" sz="1350" baseline="30000" dirty="0">
                <a:latin typeface="Calibri" panose="020F0502020204030204" pitchFamily="34" charset="0"/>
              </a:rPr>
              <a:t>3</a:t>
            </a:r>
            <a:r>
              <a:rPr lang="en-GB" sz="1350" dirty="0">
                <a:latin typeface="Calibri" panose="020F0502020204030204" pitchFamily="34" charset="0"/>
              </a:rPr>
              <a:t>, M Quinn</a:t>
            </a:r>
            <a:r>
              <a:rPr lang="en-GB" sz="1350" baseline="30000" dirty="0">
                <a:latin typeface="Calibri" panose="020F0502020204030204" pitchFamily="34" charset="0"/>
              </a:rPr>
              <a:t>1</a:t>
            </a:r>
            <a:r>
              <a:rPr lang="en-GB" sz="1350" dirty="0">
                <a:latin typeface="Calibri" panose="020F0502020204030204" pitchFamily="34" charset="0"/>
              </a:rPr>
              <a:t>, P Elder</a:t>
            </a:r>
            <a:r>
              <a:rPr lang="en-GB" sz="1350" baseline="30000" dirty="0">
                <a:latin typeface="Calibri" panose="020F0502020204030204" pitchFamily="34" charset="0"/>
              </a:rPr>
              <a:t>4</a:t>
            </a:r>
            <a:r>
              <a:rPr lang="en-GB" sz="1350" dirty="0">
                <a:latin typeface="Calibri" panose="020F0502020204030204" pitchFamily="34" charset="0"/>
              </a:rPr>
              <a:t>, C McCauley</a:t>
            </a:r>
            <a:r>
              <a:rPr lang="en-GB" sz="1350" baseline="30000" dirty="0">
                <a:latin typeface="Calibri" panose="020F0502020204030204" pitchFamily="34" charset="0"/>
              </a:rPr>
              <a:t>5</a:t>
            </a:r>
            <a:r>
              <a:rPr lang="en-GB" sz="1350" dirty="0">
                <a:latin typeface="Calibri" panose="020F0502020204030204" pitchFamily="34" charset="0"/>
              </a:rPr>
              <a:t>, B Merron</a:t>
            </a:r>
            <a:r>
              <a:rPr lang="en-GB" sz="1350" baseline="30000" dirty="0">
                <a:latin typeface="Calibri" panose="020F0502020204030204" pitchFamily="34" charset="0"/>
              </a:rPr>
              <a:t>5</a:t>
            </a:r>
          </a:p>
          <a:p>
            <a:pPr marL="0" indent="0">
              <a:buNone/>
            </a:pPr>
            <a:r>
              <a:rPr lang="en-GB" sz="900" dirty="0">
                <a:latin typeface="Calibri" panose="020F0502020204030204" pitchFamily="34" charset="0"/>
              </a:rPr>
              <a:t>1Haematology Department, Belfast City Hospital, Belfast, Northern Ireland.2Haematology Department, Ulster Hospital, Belfast, Northern </a:t>
            </a:r>
            <a:r>
              <a:rPr lang="en-GB" sz="900" dirty="0" err="1">
                <a:latin typeface="Calibri" panose="020F0502020204030204" pitchFamily="34" charset="0"/>
              </a:rPr>
              <a:t>Irelan</a:t>
            </a:r>
            <a:r>
              <a:rPr lang="en-GB" sz="900" dirty="0">
                <a:latin typeface="Calibri" panose="020F0502020204030204" pitchFamily="34" charset="0"/>
              </a:rPr>
              <a:t>. 3Haematology Department, Craigavon Area Hospital, Portadown, Northern </a:t>
            </a:r>
            <a:r>
              <a:rPr lang="en-GB" sz="900" dirty="0" err="1">
                <a:latin typeface="Calibri" panose="020F0502020204030204" pitchFamily="34" charset="0"/>
              </a:rPr>
              <a:t>Irelan</a:t>
            </a:r>
            <a:r>
              <a:rPr lang="en-GB" sz="900" dirty="0">
                <a:latin typeface="Calibri" panose="020F0502020204030204" pitchFamily="34" charset="0"/>
              </a:rPr>
              <a:t>. 4Haematology Department, </a:t>
            </a:r>
            <a:r>
              <a:rPr lang="en-GB" sz="900" dirty="0" err="1">
                <a:latin typeface="Calibri" panose="020F0502020204030204" pitchFamily="34" charset="0"/>
              </a:rPr>
              <a:t>Altnagelvin</a:t>
            </a:r>
            <a:r>
              <a:rPr lang="en-GB" sz="900" dirty="0">
                <a:latin typeface="Calibri" panose="020F0502020204030204" pitchFamily="34" charset="0"/>
              </a:rPr>
              <a:t> Area Hospital, Derry, Northern Ireland</a:t>
            </a:r>
            <a:br>
              <a:rPr lang="en-GB" sz="900" dirty="0">
                <a:latin typeface="Calibri" panose="020F0502020204030204" pitchFamily="34" charset="0"/>
              </a:rPr>
            </a:br>
            <a:r>
              <a:rPr lang="en-GB" sz="900" dirty="0">
                <a:latin typeface="Calibri" panose="020F0502020204030204" pitchFamily="34" charset="0"/>
              </a:rPr>
              <a:t>5Haematology Department, Antrim Area Hospital, Antrim, Northern Ireland </a:t>
            </a:r>
            <a:endParaRPr lang="en-GB" sz="900" dirty="0"/>
          </a:p>
          <a:p>
            <a:pPr marL="0" indent="0">
              <a:buNone/>
            </a:pPr>
            <a:endParaRPr lang="en-GB" sz="750" dirty="0"/>
          </a:p>
        </p:txBody>
      </p:sp>
      <p:pic>
        <p:nvPicPr>
          <p:cNvPr id="2050" name="Picture 2" descr="The Haematology Association Of Ireland">
            <a:extLst>
              <a:ext uri="{FF2B5EF4-FFF2-40B4-BE49-F238E27FC236}">
                <a16:creationId xmlns:a16="http://schemas.microsoft.com/office/drawing/2014/main" id="{DE510AD4-89A9-B391-6F8B-4FD02EE2C7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7253" y="4053125"/>
            <a:ext cx="1728788" cy="949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84811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The UK Myeloma Society Pharmacy Group ...">
            <a:extLst>
              <a:ext uri="{FF2B5EF4-FFF2-40B4-BE49-F238E27FC236}">
                <a16:creationId xmlns:a16="http://schemas.microsoft.com/office/drawing/2014/main" id="{523CD94C-2B11-82DE-10A4-B67EAC26448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0358" y="882387"/>
            <a:ext cx="7463281" cy="3374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33886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241</TotalTime>
  <Words>430</Words>
  <Application>Microsoft Macintosh PowerPoint</Application>
  <PresentationFormat>On-screen Show (16:9)</PresentationFormat>
  <Paragraphs>36</Paragraphs>
  <Slides>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Calibri</vt:lpstr>
      <vt:lpstr>Office Theme</vt:lpstr>
      <vt:lpstr>Treatment Pathway Northern Ireland</vt:lpstr>
      <vt:lpstr>PowerPoint Presentation</vt:lpstr>
      <vt:lpstr>Treatment Pathway 2024</vt:lpstr>
      <vt:lpstr>Treatment Pathway</vt:lpstr>
      <vt:lpstr>Shaping the next 3-5 years: Key Priorities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Lawless, Sarahh</dc:creator>
  <cp:lastModifiedBy>Lawless, Sarahh</cp:lastModifiedBy>
  <cp:revision>16</cp:revision>
  <dcterms:created xsi:type="dcterms:W3CDTF">2024-11-09T18:23:18Z</dcterms:created>
  <dcterms:modified xsi:type="dcterms:W3CDTF">2024-11-12T19:32:52Z</dcterms:modified>
</cp:coreProperties>
</file>