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9" r:id="rId5"/>
    <p:sldId id="971" r:id="rId6"/>
    <p:sldId id="260" r:id="rId7"/>
    <p:sldId id="964" r:id="rId8"/>
    <p:sldId id="965" r:id="rId9"/>
    <p:sldId id="966" r:id="rId10"/>
    <p:sldId id="969" r:id="rId11"/>
    <p:sldId id="967" r:id="rId12"/>
    <p:sldId id="968" r:id="rId13"/>
    <p:sldId id="9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2" autoAdjust="0"/>
    <p:restoredTop sz="63258" autoAdjust="0"/>
  </p:normalViewPr>
  <p:slideViewPr>
    <p:cSldViewPr snapToGrid="0">
      <p:cViewPr varScale="1">
        <p:scale>
          <a:sx n="54" d="100"/>
          <a:sy n="54" d="100"/>
        </p:scale>
        <p:origin x="1840" y="200"/>
      </p:cViewPr>
      <p:guideLst/>
    </p:cSldViewPr>
  </p:slideViewPr>
  <p:outlineViewPr>
    <p:cViewPr>
      <p:scale>
        <a:sx n="33" d="100"/>
        <a:sy n="33" d="100"/>
      </p:scale>
      <p:origin x="0" y="-19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D734F-F5B2-814D-B594-8284881C74FE}" type="datetimeFigureOut">
              <a:rPr lang="en-US" smtClean="0"/>
              <a:t>11/12/24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79C1D-2C4B-CF47-9B4D-55FE81F983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8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14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1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91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16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52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79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6F4D7D41-32EF-BE01-7880-37EF60AF02D4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F002BC-E540-8C15-821D-160E05DF8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CD842-9CE3-907B-BF4B-64023766B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8D12-37FD-8694-B5CF-B6332C8B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AA411-1A47-3CA8-FF77-6BD51174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D156B-3DBE-39FF-7CDD-2786D9E0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AA61574-0D1B-1F57-4DAB-D96E11B8B0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747" y="4588722"/>
            <a:ext cx="2195692" cy="123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2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F643-DCBF-6893-03D8-BC56E6E6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CEA32-DA79-6DE1-79C0-24D40F8B9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FC6A1-B3A7-A5E7-FDA0-A703161A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0123-5D4D-3A91-F9FB-96F9EF4F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E21C1-D9F6-D1EE-1370-F0C61B71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Chart, bubble chart&#10;&#10;Description automatically generated">
            <a:extLst>
              <a:ext uri="{FF2B5EF4-FFF2-40B4-BE49-F238E27FC236}">
                <a16:creationId xmlns:a16="http://schemas.microsoft.com/office/drawing/2014/main" id="{BB3190A4-F3F6-95B2-BAB2-35C6C9A46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829" y="5945894"/>
            <a:ext cx="1359942" cy="820912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53D325F-0357-34CF-5047-2D98F5EB25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1390650" cy="26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6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64B-8686-C754-72CE-E641BAE8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17608-D473-215E-43E7-C610874BF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20A6-EE8C-A1C8-8A5C-211AC060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BBB4-D8A3-35B8-196C-1D90AD0B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043B0-89BF-3484-407B-D6FF0C60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04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6F91-91BF-1987-5748-1F10F2C9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3ED0-955A-0477-533F-06C1A157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8F7B3-82C5-D8C5-7F6A-E56A2C52C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D349-1392-984B-20E5-273546B7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1A844-5A7E-38C3-F63F-F91DC72C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F46E-E7BA-9A5C-3BBF-4DAEEDB7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7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5CF1-AF7F-506E-8E18-B5C8B13E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A3D00-5821-F06F-BDE3-CD49D803A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BDE7-C139-966E-20A0-A14A6E4C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E3971-8BCB-D392-2632-20DAE73A5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554B-D75D-62DC-6B50-751E06260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60292-86CF-6AEA-F041-591A26BF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BC96F-0DD1-791B-AD1F-C469C65F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EBD4F-FB5A-FB03-7E9B-6695BDC2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3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8C0C-58C9-BCD9-F00A-CCC924B7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EA677-2BDD-7112-E92F-DCB96C39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E6C98-ED53-4272-A65B-D41D920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AD7B2-91F0-CA37-EC29-908C0F23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55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F790-E790-A78E-D37E-C2D83D7E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3F58-ED58-9E5B-C9D7-EB64C9DB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6D8D2-B3C0-60A2-5267-9CC9B1C2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22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1680-774F-9F4E-3195-A974904D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94922-1F4C-6179-DD58-E098F90E0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847C-AA20-F4E4-6D32-AA87DE5E2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AEFAC-A2FB-8857-0987-155C8FE1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2F708-2222-C895-97E6-08C6B96F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EE42F-0A23-039A-F1E1-59B497F0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681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AE7E-C2C5-CD6A-945A-4DC41F34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8D8ED-F365-5977-9D6E-94526BE54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B3B8D-B36E-F438-F77E-2BFF705F7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C4C2D-903A-0BC2-0AD7-552BA501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E967-5BCA-D6EF-3ED2-BC907C00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1BDAC-9EB7-BE2D-72EE-CED3725A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4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C443-9C48-274E-BE2F-F5F6ED6C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EF822-086B-8FEF-5ECB-DD58C4254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8B8E7-026F-B5A9-A84D-2FBB266F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36A83-EB01-DB5C-A046-289C362B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5641-5B99-C92E-5FA6-7067AA4D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80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B0830-9EAF-6CA8-AAED-DC5101CB1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B919C-FB27-8225-DD0A-68AA6DB1A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E7533-7182-9911-48E4-3BFBAA69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6103-F7C2-9765-1F0C-D38843423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DE92-B294-1FB0-76DC-531353FC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94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8BC25-5D16-9E46-AA22-12B5D28D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84499-D7C6-CF2C-EB46-C9AA93A7A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97768-A113-D506-E94F-D2CDF1F71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31BE5-2DA8-4F4C-97B0-49E2A7169E2A}" type="datetimeFigureOut">
              <a:rPr lang="en-GB" smtClean="0"/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5E38-E194-90CA-6416-DFD76FDCD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87B0F-C207-B779-ADEC-668A92CFB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CDC09-C507-44F4-9FBF-AA388327F6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87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3C5B16-E00F-4320-757D-F13540D36D83}"/>
              </a:ext>
            </a:extLst>
          </p:cNvPr>
          <p:cNvSpPr txBox="1"/>
          <p:nvPr/>
        </p:nvSpPr>
        <p:spPr>
          <a:xfrm>
            <a:off x="1435232" y="2107826"/>
            <a:ext cx="7675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Reflections on my career in Myeloma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Sarah Henshaw RGN, MSc, BSc(hons)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7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10941-2C4B-094D-B0B1-A90CFA20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About 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9BF049-517C-7148-956F-BEBB3B1B7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599" y="1897814"/>
            <a:ext cx="2687982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A9F06B-3F2F-0841-878F-E297DCFA4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2" y="1897814"/>
            <a:ext cx="3281947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F3CBB2-FC01-434A-B1F6-FC10A6012422}"/>
              </a:ext>
            </a:extLst>
          </p:cNvPr>
          <p:cNvSpPr txBox="1"/>
          <p:nvPr/>
        </p:nvSpPr>
        <p:spPr>
          <a:xfrm>
            <a:off x="4740442" y="2093495"/>
            <a:ext cx="2502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000" dirty="0"/>
              <a:t>My Family including my </a:t>
            </a:r>
            <a:r>
              <a:rPr lang="en-US" sz="2000" dirty="0" err="1"/>
              <a:t>Cockerdor</a:t>
            </a:r>
            <a:r>
              <a:rPr lang="en-US" sz="2000" dirty="0"/>
              <a:t> Bella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Notts County FC Season Ticket holder</a:t>
            </a:r>
          </a:p>
        </p:txBody>
      </p:sp>
    </p:spTree>
    <p:extLst>
      <p:ext uri="{BB962C8B-B14F-4D97-AF65-F5344CB8AC3E}">
        <p14:creationId xmlns:p14="http://schemas.microsoft.com/office/powerpoint/2010/main" val="655001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9508-7905-8089-23C2-A37FA00C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Career in Myeloma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DB6D-A5B8-9F51-4123-E29A0E9B7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2916" cy="4351338"/>
          </a:xfrm>
        </p:spPr>
        <p:txBody>
          <a:bodyPr/>
          <a:lstStyle/>
          <a:p>
            <a:r>
              <a:rPr lang="en-US" dirty="0"/>
              <a:t>Qualified April 1997 </a:t>
            </a:r>
          </a:p>
          <a:p>
            <a:r>
              <a:rPr lang="en-US" dirty="0"/>
              <a:t>BSc(hons) Health Care Studies (</a:t>
            </a:r>
            <a:r>
              <a:rPr lang="en-US" dirty="0" err="1"/>
              <a:t>Haem-Onc</a:t>
            </a:r>
            <a:r>
              <a:rPr lang="en-US" dirty="0"/>
              <a:t>) 2005</a:t>
            </a:r>
          </a:p>
          <a:p>
            <a:r>
              <a:rPr lang="en-US" dirty="0"/>
              <a:t>Non Medical Prescriber 2014</a:t>
            </a:r>
          </a:p>
          <a:p>
            <a:r>
              <a:rPr lang="en-US" dirty="0"/>
              <a:t>MSc Health Care Studies (Palliative care) with distinction 2020</a:t>
            </a:r>
          </a:p>
          <a:p>
            <a:r>
              <a:rPr lang="en-US" dirty="0"/>
              <a:t>History Taking and Clinical Examination skills 2024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8BD5A-5A20-514C-9891-E98807C482F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5181600" cy="4351338"/>
          </a:xfrm>
        </p:spPr>
        <p:txBody>
          <a:bodyPr/>
          <a:lstStyle/>
          <a:p>
            <a:r>
              <a:rPr lang="en-US"/>
              <a:t>My inspiration to become a nurse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D97C1-DE38-2F48-8305-311E6C9DC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274" y="2719136"/>
            <a:ext cx="2736557" cy="413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9508-7905-8089-23C2-A37FA00C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First day as newly qualified nurse about to embark on a career in Haematology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DB6D-A5B8-9F51-4123-E29A0E9B7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/>
          </a:p>
          <a:p>
            <a:pPr lvl="1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4FF2A-4C78-8744-8DEC-AF10DEDA9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21" y="1690688"/>
            <a:ext cx="4911641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8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9508-7905-8089-23C2-A37FA00C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Career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DB6D-A5B8-9F51-4123-E29A0E9B7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/>
              <a:t>D Grade Staff Nurse at DGH Medical Ward with Haematology – 1997</a:t>
            </a:r>
          </a:p>
          <a:p>
            <a:pPr lvl="1"/>
            <a:r>
              <a:rPr lang="en-US"/>
              <a:t>E Grade Staff Nurse at DGH Medical Ward with Haematology  - 1998 – 2001</a:t>
            </a:r>
          </a:p>
          <a:p>
            <a:pPr lvl="1"/>
            <a:r>
              <a:rPr lang="en-US"/>
              <a:t>E Grade Staff Nurse at NUH Haematology and Bone Marrow transplant unit – 2001 – 2005</a:t>
            </a:r>
          </a:p>
          <a:p>
            <a:pPr lvl="1"/>
            <a:r>
              <a:rPr lang="en-US"/>
              <a:t>F Grade Clinical Educator NUH Haematology and Bone Marrow transplant unit – 2005 – 2007</a:t>
            </a:r>
          </a:p>
          <a:p>
            <a:pPr lvl="1"/>
            <a:endParaRPr lang="en-US"/>
          </a:p>
          <a:p>
            <a:pPr lvl="1"/>
            <a:r>
              <a:rPr lang="en-US"/>
              <a:t>April 2007 appointed as Myeloma Clinical Nurse Specialist</a:t>
            </a:r>
          </a:p>
        </p:txBody>
      </p:sp>
    </p:spTree>
    <p:extLst>
      <p:ext uri="{BB962C8B-B14F-4D97-AF65-F5344CB8AC3E}">
        <p14:creationId xmlns:p14="http://schemas.microsoft.com/office/powerpoint/2010/main" val="415725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9508-7905-8089-23C2-A37FA00C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Inspiration in the development of Myeloma Service at NUH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DB6D-A5B8-9F51-4123-E29A0E9B7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BA8E23-F7F1-3845-A241-178B04853F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7" b="39298"/>
          <a:stretch/>
        </p:blipFill>
        <p:spPr>
          <a:xfrm>
            <a:off x="6096000" y="2340936"/>
            <a:ext cx="5143500" cy="2887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D4B278-7468-344C-A7FD-C29BC3748E69}"/>
              </a:ext>
            </a:extLst>
          </p:cNvPr>
          <p:cNvSpPr txBox="1"/>
          <p:nvPr/>
        </p:nvSpPr>
        <p:spPr>
          <a:xfrm>
            <a:off x="553453" y="2719137"/>
            <a:ext cx="3801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 Cathy Williams</a:t>
            </a:r>
          </a:p>
          <a:p>
            <a:r>
              <a:rPr lang="en-US" sz="2800" dirty="0"/>
              <a:t>Consultant Hematologist</a:t>
            </a:r>
          </a:p>
        </p:txBody>
      </p:sp>
    </p:spTree>
    <p:extLst>
      <p:ext uri="{BB962C8B-B14F-4D97-AF65-F5344CB8AC3E}">
        <p14:creationId xmlns:p14="http://schemas.microsoft.com/office/powerpoint/2010/main" val="29198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021B-BA15-824E-A106-FB64E627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2EB37-96B8-0C49-8F37-188FCD3A4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2007 – only 2 lines of treatment available</a:t>
            </a:r>
          </a:p>
          <a:p>
            <a:pPr lvl="2"/>
            <a:r>
              <a:rPr lang="en-US" dirty="0"/>
              <a:t>Key skill when applying for the post was Palliative Care skills and courses</a:t>
            </a:r>
          </a:p>
          <a:p>
            <a:pPr lvl="2"/>
            <a:endParaRPr lang="en-US" dirty="0"/>
          </a:p>
          <a:p>
            <a:r>
              <a:rPr lang="en-US" dirty="0"/>
              <a:t>Present day – Multiple lines of treatment available survivorship more of the focus</a:t>
            </a:r>
          </a:p>
          <a:p>
            <a:pPr lvl="2"/>
            <a:r>
              <a:rPr lang="en-US" dirty="0"/>
              <a:t>Focus has moved to long term management of the condition</a:t>
            </a:r>
          </a:p>
          <a:p>
            <a:pPr lvl="2"/>
            <a:r>
              <a:rPr lang="en-US" dirty="0"/>
              <a:t>Palliative care skills are still required</a:t>
            </a:r>
          </a:p>
          <a:p>
            <a:pPr lvl="2"/>
            <a:r>
              <a:rPr lang="en-US" dirty="0"/>
              <a:t>Management of late effect and long term consequences</a:t>
            </a:r>
          </a:p>
        </p:txBody>
      </p:sp>
    </p:spTree>
    <p:extLst>
      <p:ext uri="{BB962C8B-B14F-4D97-AF65-F5344CB8AC3E}">
        <p14:creationId xmlns:p14="http://schemas.microsoft.com/office/powerpoint/2010/main" val="34641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9508-7905-8089-23C2-A37FA00C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changing role of the nurse specialist 2007 to present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DB6D-A5B8-9F51-4123-E29A0E9B7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2007</a:t>
            </a:r>
          </a:p>
          <a:p>
            <a:pPr lvl="2"/>
            <a:endParaRPr lang="en-US" sz="2400" dirty="0"/>
          </a:p>
          <a:p>
            <a:pPr lvl="2"/>
            <a:r>
              <a:rPr lang="en-US" sz="2400" dirty="0"/>
              <a:t>Information giving</a:t>
            </a:r>
          </a:p>
          <a:p>
            <a:pPr lvl="2"/>
            <a:r>
              <a:rPr lang="en-US" sz="2400" dirty="0"/>
              <a:t>Patient advocate</a:t>
            </a:r>
          </a:p>
          <a:p>
            <a:pPr lvl="2"/>
            <a:r>
              <a:rPr lang="en-US" sz="2400" dirty="0"/>
              <a:t>Main contact for patients and carers</a:t>
            </a:r>
          </a:p>
          <a:p>
            <a:pPr lvl="2"/>
            <a:r>
              <a:rPr lang="en-US" sz="2400" dirty="0"/>
              <a:t>Symptom Management of treatments and myeloma</a:t>
            </a:r>
          </a:p>
          <a:p>
            <a:pPr lvl="2"/>
            <a:r>
              <a:rPr lang="en-US" sz="2400" dirty="0"/>
              <a:t>Psycho-social support</a:t>
            </a:r>
          </a:p>
          <a:p>
            <a:pPr lvl="2"/>
            <a:r>
              <a:rPr lang="en-US" sz="2400" dirty="0"/>
              <a:t>Organization of patient appointments </a:t>
            </a:r>
          </a:p>
          <a:p>
            <a:pPr lvl="2"/>
            <a:r>
              <a:rPr lang="en-US" sz="2400" dirty="0"/>
              <a:t>Support patients in medical clinics</a:t>
            </a:r>
          </a:p>
          <a:p>
            <a:pPr lvl="2"/>
            <a:r>
              <a:rPr lang="en-US" sz="2400" dirty="0"/>
              <a:t>Member of the MDT</a:t>
            </a:r>
          </a:p>
          <a:p>
            <a:pPr lvl="2"/>
            <a:r>
              <a:rPr lang="en-US" sz="2400" dirty="0"/>
              <a:t>Organization of PEER review</a:t>
            </a:r>
          </a:p>
          <a:p>
            <a:pPr lvl="2"/>
            <a:r>
              <a:rPr lang="en-US" sz="2400" dirty="0"/>
              <a:t>Training and Education of HCPs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2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DB6D-A5B8-9F51-4123-E29A0E9B7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Present day</a:t>
            </a:r>
          </a:p>
          <a:p>
            <a:pPr lvl="1"/>
            <a:endParaRPr lang="en-US" dirty="0"/>
          </a:p>
          <a:p>
            <a:pPr lvl="2"/>
            <a:r>
              <a:rPr lang="en-US" sz="2400" dirty="0"/>
              <a:t>As in 2007 plus;</a:t>
            </a:r>
          </a:p>
          <a:p>
            <a:pPr lvl="2"/>
            <a:endParaRPr lang="en-US" sz="2400" dirty="0"/>
          </a:p>
          <a:p>
            <a:pPr lvl="3"/>
            <a:r>
              <a:rPr lang="en-US" sz="2400" dirty="0"/>
              <a:t>Nurse Led Clinics</a:t>
            </a:r>
          </a:p>
          <a:p>
            <a:pPr lvl="3"/>
            <a:r>
              <a:rPr lang="en-US" sz="2400" dirty="0"/>
              <a:t>Development of patient information for all the new treatments</a:t>
            </a:r>
          </a:p>
          <a:p>
            <a:pPr lvl="3"/>
            <a:r>
              <a:rPr lang="en-US" sz="2400" dirty="0"/>
              <a:t>Management of long term consequences of living with myeloma</a:t>
            </a:r>
          </a:p>
          <a:p>
            <a:pPr lvl="3"/>
            <a:r>
              <a:rPr lang="en-US" sz="2400" dirty="0"/>
              <a:t>Radiology requesting</a:t>
            </a:r>
          </a:p>
          <a:p>
            <a:pPr lvl="3"/>
            <a:r>
              <a:rPr lang="en-US" sz="2400" dirty="0"/>
              <a:t>Non Medical Prescribing including SACT</a:t>
            </a:r>
          </a:p>
          <a:p>
            <a:pPr lvl="3"/>
            <a:r>
              <a:rPr lang="en-US" sz="2400" dirty="0"/>
              <a:t>History taking and clinical examination</a:t>
            </a:r>
          </a:p>
          <a:p>
            <a:pPr lvl="3"/>
            <a:r>
              <a:rPr lang="en-US" sz="2400" dirty="0"/>
              <a:t>Own case load of patients</a:t>
            </a:r>
          </a:p>
          <a:p>
            <a:pPr lvl="3"/>
            <a:r>
              <a:rPr lang="en-US" sz="2400" dirty="0"/>
              <a:t>Present cases at MDT</a:t>
            </a:r>
          </a:p>
          <a:p>
            <a:pPr lvl="3"/>
            <a:endParaRPr lang="en-US" sz="2400" dirty="0"/>
          </a:p>
          <a:p>
            <a:pPr lvl="3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413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51B15-4EF7-4C44-994A-4E33BFF3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C78A4-C4CA-A94C-BB6C-2901578C2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B0D147-1705-E542-B0A4-C158DE408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79" y="1825625"/>
            <a:ext cx="955307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55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DA16640D184F49B7C80A7B6CD115EA" ma:contentTypeVersion="7" ma:contentTypeDescription="Create a new document." ma:contentTypeScope="" ma:versionID="c538ed535a300731cc92ba333a732d16">
  <xsd:schema xmlns:xsd="http://www.w3.org/2001/XMLSchema" xmlns:xs="http://www.w3.org/2001/XMLSchema" xmlns:p="http://schemas.microsoft.com/office/2006/metadata/properties" xmlns:ns3="c24b3c84-ef03-4671-b0af-733aff6b621c" xmlns:ns4="56dc69cc-1f3c-4bcc-8437-58e5c16b8dcf" targetNamespace="http://schemas.microsoft.com/office/2006/metadata/properties" ma:root="true" ma:fieldsID="dede4f36bff51e8b8435c89ad37a692c" ns3:_="" ns4:_="">
    <xsd:import namespace="c24b3c84-ef03-4671-b0af-733aff6b621c"/>
    <xsd:import namespace="56dc69cc-1f3c-4bcc-8437-58e5c16b8d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4b3c84-ef03-4671-b0af-733aff6b621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dc69cc-1f3c-4bcc-8437-58e5c16b8d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E2A885-A36D-4B1B-8467-BC0376D022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4b3c84-ef03-4671-b0af-733aff6b621c"/>
    <ds:schemaRef ds:uri="56dc69cc-1f3c-4bcc-8437-58e5c16b8d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EB377E-9674-4B80-BA18-1841540B57F2}">
  <ds:schemaRefs>
    <ds:schemaRef ds:uri="56dc69cc-1f3c-4bcc-8437-58e5c16b8dcf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c24b3c84-ef03-4671-b0af-733aff6b621c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09C4491-B19E-4976-A820-14CAC36C9E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343</Words>
  <Application>Microsoft Macintosh PowerPoint</Application>
  <PresentationFormat>Widescreen</PresentationFormat>
  <Paragraphs>69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    About me</vt:lpstr>
      <vt:lpstr>Career in Myeloma</vt:lpstr>
      <vt:lpstr>First day as newly qualified nurse about to embark on a career in Haematology</vt:lpstr>
      <vt:lpstr>Career to date</vt:lpstr>
      <vt:lpstr>Inspiration in the development of Myeloma Service at NUH</vt:lpstr>
      <vt:lpstr>Changes in treatment</vt:lpstr>
      <vt:lpstr>The changing role of the nurse specialist 2007 to present day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Cox</dc:creator>
  <cp:lastModifiedBy>Sarah Henshaw</cp:lastModifiedBy>
  <cp:revision>38</cp:revision>
  <dcterms:created xsi:type="dcterms:W3CDTF">2022-12-19T18:34:31Z</dcterms:created>
  <dcterms:modified xsi:type="dcterms:W3CDTF">2024-11-12T11:44:22Z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0x01010046DA16640D184F49B7C80A7B6CD115EA</vt:lpwstr>
  </property>
</Properties>
</file>