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89" r:id="rId3"/>
    <p:sldId id="293" r:id="rId4"/>
    <p:sldId id="294" r:id="rId5"/>
    <p:sldId id="295" r:id="rId6"/>
    <p:sldId id="297" r:id="rId7"/>
    <p:sldId id="296" r:id="rId8"/>
    <p:sldId id="299" r:id="rId9"/>
    <p:sldId id="300" r:id="rId10"/>
    <p:sldId id="264" r:id="rId11"/>
    <p:sldId id="28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2F559B"/>
    <a:srgbClr val="CCCCFF"/>
    <a:srgbClr val="345EAA"/>
    <a:srgbClr val="9F5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13" autoAdjust="0"/>
    <p:restoredTop sz="67450" autoAdjust="0"/>
  </p:normalViewPr>
  <p:slideViewPr>
    <p:cSldViewPr snapToGrid="0">
      <p:cViewPr varScale="1">
        <p:scale>
          <a:sx n="77" d="100"/>
          <a:sy n="77" d="100"/>
        </p:scale>
        <p:origin x="16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CLCMDDPRAFSS21\Home\maylow\Documents\Haematology\Bispecifics\Bispecific%20questionnaire\Book%2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CLCMDDPRAFSS21\Home\maylow\Documents\Haematology\Bispecifics\Bispecific%20questionnaire\Book%20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358401808109796E-2"/>
          <c:y val="4.2711819222622793E-2"/>
          <c:w val="0.88956236644668985"/>
          <c:h val="0.657904813989768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 w="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8FAADC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98B-4C94-8168-07A0A0B472EF}"/>
              </c:ext>
            </c:extLst>
          </c:dPt>
          <c:dPt>
            <c:idx val="1"/>
            <c:invertIfNegative val="0"/>
            <c:bubble3D val="0"/>
            <c:spPr>
              <a:solidFill>
                <a:srgbClr val="B9E5DA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98B-4C94-8168-07A0A0B472EF}"/>
              </c:ext>
            </c:extLst>
          </c:dPt>
          <c:dPt>
            <c:idx val="2"/>
            <c:invertIfNegative val="0"/>
            <c:bubble3D val="0"/>
            <c:spPr>
              <a:solidFill>
                <a:srgbClr val="D7C2EA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98B-4C94-8168-07A0A0B472EF}"/>
              </c:ext>
            </c:extLst>
          </c:dPt>
          <c:dPt>
            <c:idx val="3"/>
            <c:invertIfNegative val="0"/>
            <c:bubble3D val="0"/>
            <c:spPr>
              <a:solidFill>
                <a:srgbClr val="2F5597"/>
              </a:solidFill>
              <a:ln w="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98B-4C94-8168-07A0A0B472EF}"/>
              </c:ext>
            </c:extLst>
          </c:dPt>
          <c:cat>
            <c:strRef>
              <c:f>Sheet1!$A$2:$A$5</c:f>
              <c:strCache>
                <c:ptCount val="4"/>
                <c:pt idx="0">
                  <c:v>Clinicians</c:v>
                </c:pt>
                <c:pt idx="1">
                  <c:v>Pharmacists</c:v>
                </c:pt>
                <c:pt idx="2">
                  <c:v>Nuses</c:v>
                </c:pt>
                <c:pt idx="3">
                  <c:v>Other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39</c:v>
                </c:pt>
                <c:pt idx="1">
                  <c:v>28</c:v>
                </c:pt>
                <c:pt idx="2">
                  <c:v>16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8B-4C94-8168-07A0A0B472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916562336"/>
        <c:axId val="916564496"/>
      </c:barChart>
      <c:catAx>
        <c:axId val="916562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16564496"/>
        <c:crosses val="autoZero"/>
        <c:auto val="1"/>
        <c:lblAlgn val="ctr"/>
        <c:lblOffset val="100"/>
        <c:noMultiLvlLbl val="0"/>
      </c:catAx>
      <c:valAx>
        <c:axId val="9165644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16562336"/>
        <c:crosses val="autoZero"/>
        <c:crossBetween val="between"/>
      </c:valAx>
      <c:spPr>
        <a:solidFill>
          <a:schemeClr val="bg1"/>
        </a:solidFill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Sheet7!$K$2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2F5597"/>
            </a:solidFill>
            <a:ln>
              <a:noFill/>
            </a:ln>
            <a:effectLst/>
          </c:spPr>
          <c:invertIfNegative val="0"/>
          <c:cat>
            <c:multiLvlStrRef>
              <c:f>Sheet7!$I$3:$J$17</c:f>
              <c:multiLvlStrCache>
                <c:ptCount val="15"/>
                <c:lvl>
                  <c:pt idx="0">
                    <c:v>COM</c:v>
                  </c:pt>
                  <c:pt idx="1">
                    <c:v>ASCT</c:v>
                  </c:pt>
                  <c:pt idx="2">
                    <c:v>UNK</c:v>
                  </c:pt>
                  <c:pt idx="3">
                    <c:v>COM</c:v>
                  </c:pt>
                  <c:pt idx="4">
                    <c:v>ASCT</c:v>
                  </c:pt>
                  <c:pt idx="5">
                    <c:v>UNK</c:v>
                  </c:pt>
                  <c:pt idx="6">
                    <c:v>COM</c:v>
                  </c:pt>
                  <c:pt idx="7">
                    <c:v>ASCT</c:v>
                  </c:pt>
                  <c:pt idx="8">
                    <c:v>UNK</c:v>
                  </c:pt>
                  <c:pt idx="9">
                    <c:v>COM</c:v>
                  </c:pt>
                  <c:pt idx="10">
                    <c:v>ASCT</c:v>
                  </c:pt>
                  <c:pt idx="11">
                    <c:v>UNK</c:v>
                  </c:pt>
                  <c:pt idx="12">
                    <c:v>COM</c:v>
                  </c:pt>
                  <c:pt idx="13">
                    <c:v>ASCT</c:v>
                  </c:pt>
                  <c:pt idx="14">
                    <c:v>UNK</c:v>
                  </c:pt>
                </c:lvl>
                <c:lvl>
                  <c:pt idx="0">
                    <c:v>Experience in treating patients with BsAb</c:v>
                  </c:pt>
                  <c:pt idx="3">
                    <c:v>Aware of BsAb trial data in multiple myeloma</c:v>
                  </c:pt>
                  <c:pt idx="6">
                    <c:v>Aware of future use of BsAb</c:v>
                  </c:pt>
                  <c:pt idx="9">
                    <c:v>Aware of BsAb associated adverse events</c:v>
                  </c:pt>
                  <c:pt idx="12">
                    <c:v>Lack of e-Prescribing support to implement BsAb</c:v>
                  </c:pt>
                </c:lvl>
              </c:multiLvlStrCache>
            </c:multiLvlStrRef>
          </c:cat>
          <c:val>
            <c:numRef>
              <c:f>Sheet7!$K$3:$K$17</c:f>
              <c:numCache>
                <c:formatCode>0%</c:formatCode>
                <c:ptCount val="15"/>
                <c:pt idx="0">
                  <c:v>0.5714285714285714</c:v>
                </c:pt>
                <c:pt idx="1">
                  <c:v>0.14634146341463414</c:v>
                </c:pt>
                <c:pt idx="2">
                  <c:v>0.375</c:v>
                </c:pt>
                <c:pt idx="3">
                  <c:v>5.7142857142857141E-2</c:v>
                </c:pt>
                <c:pt idx="4">
                  <c:v>0</c:v>
                </c:pt>
                <c:pt idx="5">
                  <c:v>0.25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2.8571428571428571E-2</c:v>
                </c:pt>
                <c:pt idx="10">
                  <c:v>0</c:v>
                </c:pt>
                <c:pt idx="11">
                  <c:v>0</c:v>
                </c:pt>
                <c:pt idx="12">
                  <c:v>0.17142857142857143</c:v>
                </c:pt>
                <c:pt idx="13">
                  <c:v>7.3170731707317069E-2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64-492B-BE1F-DC6E7CB6CFB4}"/>
            </c:ext>
          </c:extLst>
        </c:ser>
        <c:ser>
          <c:idx val="1"/>
          <c:order val="1"/>
          <c:tx>
            <c:strRef>
              <c:f>Sheet7!$L$2</c:f>
              <c:strCache>
                <c:ptCount val="1"/>
                <c:pt idx="0">
                  <c:v>Somewhat disagree</c:v>
                </c:pt>
              </c:strCache>
            </c:strRef>
          </c:tx>
          <c:spPr>
            <a:solidFill>
              <a:srgbClr val="8FAADC"/>
            </a:solidFill>
            <a:ln>
              <a:noFill/>
            </a:ln>
            <a:effectLst/>
          </c:spPr>
          <c:invertIfNegative val="0"/>
          <c:cat>
            <c:multiLvlStrRef>
              <c:f>Sheet7!$I$3:$J$17</c:f>
              <c:multiLvlStrCache>
                <c:ptCount val="15"/>
                <c:lvl>
                  <c:pt idx="0">
                    <c:v>COM</c:v>
                  </c:pt>
                  <c:pt idx="1">
                    <c:v>ASCT</c:v>
                  </c:pt>
                  <c:pt idx="2">
                    <c:v>UNK</c:v>
                  </c:pt>
                  <c:pt idx="3">
                    <c:v>COM</c:v>
                  </c:pt>
                  <c:pt idx="4">
                    <c:v>ASCT</c:v>
                  </c:pt>
                  <c:pt idx="5">
                    <c:v>UNK</c:v>
                  </c:pt>
                  <c:pt idx="6">
                    <c:v>COM</c:v>
                  </c:pt>
                  <c:pt idx="7">
                    <c:v>ASCT</c:v>
                  </c:pt>
                  <c:pt idx="8">
                    <c:v>UNK</c:v>
                  </c:pt>
                  <c:pt idx="9">
                    <c:v>COM</c:v>
                  </c:pt>
                  <c:pt idx="10">
                    <c:v>ASCT</c:v>
                  </c:pt>
                  <c:pt idx="11">
                    <c:v>UNK</c:v>
                  </c:pt>
                  <c:pt idx="12">
                    <c:v>COM</c:v>
                  </c:pt>
                  <c:pt idx="13">
                    <c:v>ASCT</c:v>
                  </c:pt>
                  <c:pt idx="14">
                    <c:v>UNK</c:v>
                  </c:pt>
                </c:lvl>
                <c:lvl>
                  <c:pt idx="0">
                    <c:v>Experience in treating patients with BsAb</c:v>
                  </c:pt>
                  <c:pt idx="3">
                    <c:v>Aware of BsAb trial data in multiple myeloma</c:v>
                  </c:pt>
                  <c:pt idx="6">
                    <c:v>Aware of future use of BsAb</c:v>
                  </c:pt>
                  <c:pt idx="9">
                    <c:v>Aware of BsAb associated adverse events</c:v>
                  </c:pt>
                  <c:pt idx="12">
                    <c:v>Lack of e-Prescribing support to implement BsAb</c:v>
                  </c:pt>
                </c:lvl>
              </c:multiLvlStrCache>
            </c:multiLvlStrRef>
          </c:cat>
          <c:val>
            <c:numRef>
              <c:f>Sheet7!$L$3:$L$17</c:f>
              <c:numCache>
                <c:formatCode>0%</c:formatCode>
                <c:ptCount val="15"/>
                <c:pt idx="0">
                  <c:v>5.7142857142857141E-2</c:v>
                </c:pt>
                <c:pt idx="1">
                  <c:v>4.878048780487805E-2</c:v>
                </c:pt>
                <c:pt idx="2">
                  <c:v>0.125</c:v>
                </c:pt>
                <c:pt idx="3">
                  <c:v>2.8571428571428571E-2</c:v>
                </c:pt>
                <c:pt idx="4">
                  <c:v>7.3170731707317069E-2</c:v>
                </c:pt>
                <c:pt idx="5">
                  <c:v>0.25</c:v>
                </c:pt>
                <c:pt idx="6">
                  <c:v>0</c:v>
                </c:pt>
                <c:pt idx="7">
                  <c:v>4.878048780487805E-2</c:v>
                </c:pt>
                <c:pt idx="8">
                  <c:v>0.25</c:v>
                </c:pt>
                <c:pt idx="9">
                  <c:v>0</c:v>
                </c:pt>
                <c:pt idx="10">
                  <c:v>0</c:v>
                </c:pt>
                <c:pt idx="11">
                  <c:v>0.25</c:v>
                </c:pt>
                <c:pt idx="12">
                  <c:v>0.17142857142857143</c:v>
                </c:pt>
                <c:pt idx="13">
                  <c:v>0.17073170731707318</c:v>
                </c:pt>
                <c:pt idx="14">
                  <c:v>0.375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64-492B-BE1F-DC6E7CB6CFB4}"/>
            </c:ext>
          </c:extLst>
        </c:ser>
        <c:ser>
          <c:idx val="2"/>
          <c:order val="2"/>
          <c:tx>
            <c:strRef>
              <c:f>Sheet7!$M$2</c:f>
              <c:strCache>
                <c:ptCount val="1"/>
                <c:pt idx="0">
                  <c:v>Neither agree nor disagree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Sheet7!$I$3:$J$17</c:f>
              <c:multiLvlStrCache>
                <c:ptCount val="15"/>
                <c:lvl>
                  <c:pt idx="0">
                    <c:v>COM</c:v>
                  </c:pt>
                  <c:pt idx="1">
                    <c:v>ASCT</c:v>
                  </c:pt>
                  <c:pt idx="2">
                    <c:v>UNK</c:v>
                  </c:pt>
                  <c:pt idx="3">
                    <c:v>COM</c:v>
                  </c:pt>
                  <c:pt idx="4">
                    <c:v>ASCT</c:v>
                  </c:pt>
                  <c:pt idx="5">
                    <c:v>UNK</c:v>
                  </c:pt>
                  <c:pt idx="6">
                    <c:v>COM</c:v>
                  </c:pt>
                  <c:pt idx="7">
                    <c:v>ASCT</c:v>
                  </c:pt>
                  <c:pt idx="8">
                    <c:v>UNK</c:v>
                  </c:pt>
                  <c:pt idx="9">
                    <c:v>COM</c:v>
                  </c:pt>
                  <c:pt idx="10">
                    <c:v>ASCT</c:v>
                  </c:pt>
                  <c:pt idx="11">
                    <c:v>UNK</c:v>
                  </c:pt>
                  <c:pt idx="12">
                    <c:v>COM</c:v>
                  </c:pt>
                  <c:pt idx="13">
                    <c:v>ASCT</c:v>
                  </c:pt>
                  <c:pt idx="14">
                    <c:v>UNK</c:v>
                  </c:pt>
                </c:lvl>
                <c:lvl>
                  <c:pt idx="0">
                    <c:v>Experience in treating patients with BsAb</c:v>
                  </c:pt>
                  <c:pt idx="3">
                    <c:v>Aware of BsAb trial data in multiple myeloma</c:v>
                  </c:pt>
                  <c:pt idx="6">
                    <c:v>Aware of future use of BsAb</c:v>
                  </c:pt>
                  <c:pt idx="9">
                    <c:v>Aware of BsAb associated adverse events</c:v>
                  </c:pt>
                  <c:pt idx="12">
                    <c:v>Lack of e-Prescribing support to implement BsAb</c:v>
                  </c:pt>
                </c:lvl>
              </c:multiLvlStrCache>
            </c:multiLvlStrRef>
          </c:cat>
          <c:val>
            <c:numRef>
              <c:f>Sheet7!$M$3:$M$17</c:f>
              <c:numCache>
                <c:formatCode>0%</c:formatCode>
                <c:ptCount val="15"/>
                <c:pt idx="0">
                  <c:v>0.14285714285714285</c:v>
                </c:pt>
                <c:pt idx="1">
                  <c:v>2.4390243902439025E-2</c:v>
                </c:pt>
                <c:pt idx="2">
                  <c:v>0.125</c:v>
                </c:pt>
                <c:pt idx="3">
                  <c:v>0.22857142857142856</c:v>
                </c:pt>
                <c:pt idx="4">
                  <c:v>0.12195121951219512</c:v>
                </c:pt>
                <c:pt idx="5">
                  <c:v>0</c:v>
                </c:pt>
                <c:pt idx="6">
                  <c:v>0.31428571428571428</c:v>
                </c:pt>
                <c:pt idx="7">
                  <c:v>0.21951219512195122</c:v>
                </c:pt>
                <c:pt idx="8">
                  <c:v>0.125</c:v>
                </c:pt>
                <c:pt idx="9">
                  <c:v>0.34285714285714286</c:v>
                </c:pt>
                <c:pt idx="10">
                  <c:v>0.12195121951219512</c:v>
                </c:pt>
                <c:pt idx="11">
                  <c:v>0.25</c:v>
                </c:pt>
                <c:pt idx="12">
                  <c:v>0.31428571428571428</c:v>
                </c:pt>
                <c:pt idx="13">
                  <c:v>0.43902439024390244</c:v>
                </c:pt>
                <c:pt idx="1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64-492B-BE1F-DC6E7CB6CFB4}"/>
            </c:ext>
          </c:extLst>
        </c:ser>
        <c:ser>
          <c:idx val="3"/>
          <c:order val="3"/>
          <c:tx>
            <c:strRef>
              <c:f>Sheet7!$N$2</c:f>
              <c:strCache>
                <c:ptCount val="1"/>
                <c:pt idx="0">
                  <c:v>Somewhat agree</c:v>
                </c:pt>
              </c:strCache>
            </c:strRef>
          </c:tx>
          <c:spPr>
            <a:solidFill>
              <a:srgbClr val="D7C2EA"/>
            </a:solidFill>
            <a:ln>
              <a:noFill/>
            </a:ln>
            <a:effectLst/>
          </c:spPr>
          <c:invertIfNegative val="0"/>
          <c:cat>
            <c:multiLvlStrRef>
              <c:f>Sheet7!$I$3:$J$17</c:f>
              <c:multiLvlStrCache>
                <c:ptCount val="15"/>
                <c:lvl>
                  <c:pt idx="0">
                    <c:v>COM</c:v>
                  </c:pt>
                  <c:pt idx="1">
                    <c:v>ASCT</c:v>
                  </c:pt>
                  <c:pt idx="2">
                    <c:v>UNK</c:v>
                  </c:pt>
                  <c:pt idx="3">
                    <c:v>COM</c:v>
                  </c:pt>
                  <c:pt idx="4">
                    <c:v>ASCT</c:v>
                  </c:pt>
                  <c:pt idx="5">
                    <c:v>UNK</c:v>
                  </c:pt>
                  <c:pt idx="6">
                    <c:v>COM</c:v>
                  </c:pt>
                  <c:pt idx="7">
                    <c:v>ASCT</c:v>
                  </c:pt>
                  <c:pt idx="8">
                    <c:v>UNK</c:v>
                  </c:pt>
                  <c:pt idx="9">
                    <c:v>COM</c:v>
                  </c:pt>
                  <c:pt idx="10">
                    <c:v>ASCT</c:v>
                  </c:pt>
                  <c:pt idx="11">
                    <c:v>UNK</c:v>
                  </c:pt>
                  <c:pt idx="12">
                    <c:v>COM</c:v>
                  </c:pt>
                  <c:pt idx="13">
                    <c:v>ASCT</c:v>
                  </c:pt>
                  <c:pt idx="14">
                    <c:v>UNK</c:v>
                  </c:pt>
                </c:lvl>
                <c:lvl>
                  <c:pt idx="0">
                    <c:v>Experience in treating patients with BsAb</c:v>
                  </c:pt>
                  <c:pt idx="3">
                    <c:v>Aware of BsAb trial data in multiple myeloma</c:v>
                  </c:pt>
                  <c:pt idx="6">
                    <c:v>Aware of future use of BsAb</c:v>
                  </c:pt>
                  <c:pt idx="9">
                    <c:v>Aware of BsAb associated adverse events</c:v>
                  </c:pt>
                  <c:pt idx="12">
                    <c:v>Lack of e-Prescribing support to implement BsAb</c:v>
                  </c:pt>
                </c:lvl>
              </c:multiLvlStrCache>
            </c:multiLvlStrRef>
          </c:cat>
          <c:val>
            <c:numRef>
              <c:f>Sheet7!$N$3:$N$17</c:f>
              <c:numCache>
                <c:formatCode>0%</c:formatCode>
                <c:ptCount val="15"/>
                <c:pt idx="0">
                  <c:v>0.11428571428571428</c:v>
                </c:pt>
                <c:pt idx="1">
                  <c:v>0.31707317073170732</c:v>
                </c:pt>
                <c:pt idx="2">
                  <c:v>0.25</c:v>
                </c:pt>
                <c:pt idx="3">
                  <c:v>0.31428571428571428</c:v>
                </c:pt>
                <c:pt idx="4">
                  <c:v>0.48780487804878048</c:v>
                </c:pt>
                <c:pt idx="5">
                  <c:v>0</c:v>
                </c:pt>
                <c:pt idx="6">
                  <c:v>0.37142857142857144</c:v>
                </c:pt>
                <c:pt idx="7">
                  <c:v>0.51219512195121952</c:v>
                </c:pt>
                <c:pt idx="8">
                  <c:v>0.375</c:v>
                </c:pt>
                <c:pt idx="9">
                  <c:v>0.25714285714285712</c:v>
                </c:pt>
                <c:pt idx="10">
                  <c:v>0.46341463414634149</c:v>
                </c:pt>
                <c:pt idx="11">
                  <c:v>0.25</c:v>
                </c:pt>
                <c:pt idx="12">
                  <c:v>0.2</c:v>
                </c:pt>
                <c:pt idx="13">
                  <c:v>0.12195121951219512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64-492B-BE1F-DC6E7CB6CFB4}"/>
            </c:ext>
          </c:extLst>
        </c:ser>
        <c:ser>
          <c:idx val="4"/>
          <c:order val="4"/>
          <c:tx>
            <c:strRef>
              <c:f>Sheet7!$O$2</c:f>
              <c:strCache>
                <c:ptCount val="1"/>
                <c:pt idx="0">
                  <c:v>Stongly agree</c:v>
                </c:pt>
              </c:strCache>
            </c:strRef>
          </c:tx>
          <c:spPr>
            <a:solidFill>
              <a:srgbClr val="6A3BBF"/>
            </a:solidFill>
            <a:ln>
              <a:noFill/>
            </a:ln>
            <a:effectLst/>
          </c:spPr>
          <c:invertIfNegative val="0"/>
          <c:cat>
            <c:multiLvlStrRef>
              <c:f>Sheet7!$I$3:$J$17</c:f>
              <c:multiLvlStrCache>
                <c:ptCount val="15"/>
                <c:lvl>
                  <c:pt idx="0">
                    <c:v>COM</c:v>
                  </c:pt>
                  <c:pt idx="1">
                    <c:v>ASCT</c:v>
                  </c:pt>
                  <c:pt idx="2">
                    <c:v>UNK</c:v>
                  </c:pt>
                  <c:pt idx="3">
                    <c:v>COM</c:v>
                  </c:pt>
                  <c:pt idx="4">
                    <c:v>ASCT</c:v>
                  </c:pt>
                  <c:pt idx="5">
                    <c:v>UNK</c:v>
                  </c:pt>
                  <c:pt idx="6">
                    <c:v>COM</c:v>
                  </c:pt>
                  <c:pt idx="7">
                    <c:v>ASCT</c:v>
                  </c:pt>
                  <c:pt idx="8">
                    <c:v>UNK</c:v>
                  </c:pt>
                  <c:pt idx="9">
                    <c:v>COM</c:v>
                  </c:pt>
                  <c:pt idx="10">
                    <c:v>ASCT</c:v>
                  </c:pt>
                  <c:pt idx="11">
                    <c:v>UNK</c:v>
                  </c:pt>
                  <c:pt idx="12">
                    <c:v>COM</c:v>
                  </c:pt>
                  <c:pt idx="13">
                    <c:v>ASCT</c:v>
                  </c:pt>
                  <c:pt idx="14">
                    <c:v>UNK</c:v>
                  </c:pt>
                </c:lvl>
                <c:lvl>
                  <c:pt idx="0">
                    <c:v>Experience in treating patients with BsAb</c:v>
                  </c:pt>
                  <c:pt idx="3">
                    <c:v>Aware of BsAb trial data in multiple myeloma</c:v>
                  </c:pt>
                  <c:pt idx="6">
                    <c:v>Aware of future use of BsAb</c:v>
                  </c:pt>
                  <c:pt idx="9">
                    <c:v>Aware of BsAb associated adverse events</c:v>
                  </c:pt>
                  <c:pt idx="12">
                    <c:v>Lack of e-Prescribing support to implement BsAb</c:v>
                  </c:pt>
                </c:lvl>
              </c:multiLvlStrCache>
            </c:multiLvlStrRef>
          </c:cat>
          <c:val>
            <c:numRef>
              <c:f>Sheet7!$O$3:$O$17</c:f>
              <c:numCache>
                <c:formatCode>0%</c:formatCode>
                <c:ptCount val="15"/>
                <c:pt idx="0">
                  <c:v>0</c:v>
                </c:pt>
                <c:pt idx="1">
                  <c:v>0.34146341463414637</c:v>
                </c:pt>
                <c:pt idx="2">
                  <c:v>0</c:v>
                </c:pt>
                <c:pt idx="3">
                  <c:v>0.2</c:v>
                </c:pt>
                <c:pt idx="4">
                  <c:v>0.31707317073170732</c:v>
                </c:pt>
                <c:pt idx="5">
                  <c:v>0.125</c:v>
                </c:pt>
                <c:pt idx="6">
                  <c:v>0.14285714285714285</c:v>
                </c:pt>
                <c:pt idx="7">
                  <c:v>0.21951219512195122</c:v>
                </c:pt>
                <c:pt idx="8">
                  <c:v>0</c:v>
                </c:pt>
                <c:pt idx="9">
                  <c:v>0.22857142857142856</c:v>
                </c:pt>
                <c:pt idx="10">
                  <c:v>0.41463414634146339</c:v>
                </c:pt>
                <c:pt idx="11">
                  <c:v>0</c:v>
                </c:pt>
                <c:pt idx="12">
                  <c:v>8.5714285714285715E-2</c:v>
                </c:pt>
                <c:pt idx="13">
                  <c:v>7.3170731707317069E-2</c:v>
                </c:pt>
                <c:pt idx="14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64-492B-BE1F-DC6E7CB6CF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36126600"/>
        <c:axId val="836126960"/>
        <c:extLst>
          <c:ext xmlns:c15="http://schemas.microsoft.com/office/drawing/2012/chart" uri="{02D57815-91ED-43cb-92C2-25804820EDAC}">
            <c15:filteredBarSeries>
              <c15:ser>
                <c:idx val="5"/>
                <c:order val="5"/>
                <c:tx>
                  <c:strRef>
                    <c:extLst>
                      <c:ext uri="{02D57815-91ED-43cb-92C2-25804820EDAC}">
                        <c15:formulaRef>
                          <c15:sqref>Sheet7!$P$2</c15:sqref>
                        </c15:formulaRef>
                      </c:ext>
                    </c:extLst>
                    <c:strCache>
                      <c:ptCount val="1"/>
                      <c:pt idx="0">
                        <c:v>Not completed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>
                      <c:ext uri="{02D57815-91ED-43cb-92C2-25804820EDAC}">
                        <c15:formulaRef>
                          <c15:sqref>Sheet7!$I$3:$J$17</c15:sqref>
                        </c15:formulaRef>
                      </c:ext>
                    </c:extLst>
                    <c:multiLvlStrCache>
                      <c:ptCount val="15"/>
                      <c:lvl>
                        <c:pt idx="0">
                          <c:v>COM</c:v>
                        </c:pt>
                        <c:pt idx="1">
                          <c:v>ASCT</c:v>
                        </c:pt>
                        <c:pt idx="2">
                          <c:v>UNK</c:v>
                        </c:pt>
                        <c:pt idx="3">
                          <c:v>COM</c:v>
                        </c:pt>
                        <c:pt idx="4">
                          <c:v>ASCT</c:v>
                        </c:pt>
                        <c:pt idx="5">
                          <c:v>UNK</c:v>
                        </c:pt>
                        <c:pt idx="6">
                          <c:v>COM</c:v>
                        </c:pt>
                        <c:pt idx="7">
                          <c:v>ASCT</c:v>
                        </c:pt>
                        <c:pt idx="8">
                          <c:v>UNK</c:v>
                        </c:pt>
                        <c:pt idx="9">
                          <c:v>COM</c:v>
                        </c:pt>
                        <c:pt idx="10">
                          <c:v>ASCT</c:v>
                        </c:pt>
                        <c:pt idx="11">
                          <c:v>UNK</c:v>
                        </c:pt>
                        <c:pt idx="12">
                          <c:v>COM</c:v>
                        </c:pt>
                        <c:pt idx="13">
                          <c:v>ASCT</c:v>
                        </c:pt>
                        <c:pt idx="14">
                          <c:v>UNK</c:v>
                        </c:pt>
                      </c:lvl>
                      <c:lvl>
                        <c:pt idx="0">
                          <c:v>Experience in treating patients with BsAb</c:v>
                        </c:pt>
                        <c:pt idx="3">
                          <c:v>Aware of BsAb trial data in multiple myeloma</c:v>
                        </c:pt>
                        <c:pt idx="6">
                          <c:v>Aware of future use of BsAb</c:v>
                        </c:pt>
                        <c:pt idx="9">
                          <c:v>Aware of BsAb associated adverse events</c:v>
                        </c:pt>
                        <c:pt idx="12">
                          <c:v>Lack of e-Prescribing support to implement BsAb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Sheet7!$P$3:$P$17</c15:sqref>
                        </c15:formulaRef>
                      </c:ext>
                    </c:extLst>
                    <c:numCache>
                      <c:formatCode>0%</c:formatCode>
                      <c:ptCount val="15"/>
                      <c:pt idx="0">
                        <c:v>0.11428571428571428</c:v>
                      </c:pt>
                      <c:pt idx="1">
                        <c:v>0.12195121951219512</c:v>
                      </c:pt>
                      <c:pt idx="2">
                        <c:v>0.125</c:v>
                      </c:pt>
                      <c:pt idx="3">
                        <c:v>0.17142857142857143</c:v>
                      </c:pt>
                      <c:pt idx="4">
                        <c:v>0</c:v>
                      </c:pt>
                      <c:pt idx="5">
                        <c:v>0.375</c:v>
                      </c:pt>
                      <c:pt idx="6">
                        <c:v>0.17142857142857143</c:v>
                      </c:pt>
                      <c:pt idx="7">
                        <c:v>0</c:v>
                      </c:pt>
                      <c:pt idx="8">
                        <c:v>0.25</c:v>
                      </c:pt>
                      <c:pt idx="9">
                        <c:v>0.14285714285714285</c:v>
                      </c:pt>
                      <c:pt idx="10">
                        <c:v>0</c:v>
                      </c:pt>
                      <c:pt idx="11">
                        <c:v>0.5</c:v>
                      </c:pt>
                      <c:pt idx="12">
                        <c:v>5.7142857142857141E-2</c:v>
                      </c:pt>
                      <c:pt idx="13">
                        <c:v>0.12195121951219512</c:v>
                      </c:pt>
                      <c:pt idx="14">
                        <c:v>0.25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5-6764-492B-BE1F-DC6E7CB6CFB4}"/>
                  </c:ext>
                </c:extLst>
              </c15:ser>
            </c15:filteredBarSeries>
          </c:ext>
        </c:extLst>
      </c:barChart>
      <c:catAx>
        <c:axId val="836126600"/>
        <c:scaling>
          <c:orientation val="minMax"/>
        </c:scaling>
        <c:delete val="0"/>
        <c:axPos val="b"/>
        <c:numFmt formatCode="General" sourceLinked="1"/>
        <c:majorTickMark val="none"/>
        <c:minorTickMark val="in"/>
        <c:tickLblPos val="nextTo"/>
        <c:spPr>
          <a:noFill/>
          <a:ln w="9525" cap="flat" cmpd="sng" algn="ctr">
            <a:solidFill>
              <a:schemeClr val="accent1">
                <a:shade val="15000"/>
                <a:alpha val="6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36126960"/>
        <c:crosses val="autoZero"/>
        <c:auto val="1"/>
        <c:lblAlgn val="ctr"/>
        <c:lblOffset val="100"/>
        <c:noMultiLvlLbl val="0"/>
      </c:catAx>
      <c:valAx>
        <c:axId val="836126960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accent1">
                  <a:shade val="15000"/>
                  <a:alpha val="16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accent1">
                <a:shade val="15000"/>
                <a:alpha val="64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3612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21537787695559"/>
          <c:y val="0.95453396180841488"/>
          <c:w val="0.76695718397694101"/>
          <c:h val="4.32236703641605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61534601160257"/>
          <c:y val="2.2900906287063861E-2"/>
          <c:w val="0.8993846539883974"/>
          <c:h val="0.582657185205080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Sheet6!$K$1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2F5597"/>
            </a:solidFill>
            <a:ln>
              <a:noFill/>
            </a:ln>
            <a:effectLst/>
          </c:spPr>
          <c:invertIfNegative val="0"/>
          <c:cat>
            <c:multiLvlStrRef>
              <c:f>Sheet6!$I$2:$J$13</c:f>
              <c:multiLvlStrCache>
                <c:ptCount val="12"/>
                <c:lvl>
                  <c:pt idx="0">
                    <c:v>Clinicians</c:v>
                  </c:pt>
                  <c:pt idx="1">
                    <c:v>Pharmacists</c:v>
                  </c:pt>
                  <c:pt idx="2">
                    <c:v>Nurses</c:v>
                  </c:pt>
                  <c:pt idx="3">
                    <c:v>Other </c:v>
                  </c:pt>
                  <c:pt idx="4">
                    <c:v>Clinicians</c:v>
                  </c:pt>
                  <c:pt idx="5">
                    <c:v>Pharmacists</c:v>
                  </c:pt>
                  <c:pt idx="6">
                    <c:v>Nurses</c:v>
                  </c:pt>
                  <c:pt idx="7">
                    <c:v>Other </c:v>
                  </c:pt>
                  <c:pt idx="8">
                    <c:v>Clinicians</c:v>
                  </c:pt>
                  <c:pt idx="9">
                    <c:v>Pharmacists</c:v>
                  </c:pt>
                  <c:pt idx="10">
                    <c:v>Nurses</c:v>
                  </c:pt>
                  <c:pt idx="11">
                    <c:v>Other </c:v>
                  </c:pt>
                </c:lvl>
                <c:lvl>
                  <c:pt idx="0">
                    <c:v> I am aware of bispecific trial data in multiple myeloma</c:v>
                  </c:pt>
                  <c:pt idx="4">
                    <c:v> I am aware of the future use of bispecific antibodies (i.e. which line to use it)</c:v>
                  </c:pt>
                  <c:pt idx="8">
                    <c:v>I am aware of the adverse events associated with bispecific antibodies</c:v>
                  </c:pt>
                </c:lvl>
              </c:multiLvlStrCache>
            </c:multiLvlStrRef>
          </c:cat>
          <c:val>
            <c:numRef>
              <c:f>Sheet6!$K$2:$K$13</c:f>
              <c:numCache>
                <c:formatCode>0%</c:formatCode>
                <c:ptCount val="12"/>
                <c:pt idx="0">
                  <c:v>2.564102564102564E-2</c:v>
                </c:pt>
                <c:pt idx="1">
                  <c:v>3.5714285714285712E-2</c:v>
                </c:pt>
                <c:pt idx="2">
                  <c:v>0.23529411764705882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0.11764705882352941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4B-49EE-9E7F-28A3219B1BB8}"/>
            </c:ext>
          </c:extLst>
        </c:ser>
        <c:ser>
          <c:idx val="1"/>
          <c:order val="1"/>
          <c:tx>
            <c:strRef>
              <c:f>Sheet6!$L$1</c:f>
              <c:strCache>
                <c:ptCount val="1"/>
                <c:pt idx="0">
                  <c:v>Somewhat disagree</c:v>
                </c:pt>
              </c:strCache>
            </c:strRef>
          </c:tx>
          <c:spPr>
            <a:solidFill>
              <a:srgbClr val="B6C8E8"/>
            </a:solidFill>
            <a:ln>
              <a:noFill/>
            </a:ln>
            <a:effectLst/>
          </c:spPr>
          <c:invertIfNegative val="0"/>
          <c:cat>
            <c:multiLvlStrRef>
              <c:f>Sheet6!$I$2:$J$13</c:f>
              <c:multiLvlStrCache>
                <c:ptCount val="12"/>
                <c:lvl>
                  <c:pt idx="0">
                    <c:v>Clinicians</c:v>
                  </c:pt>
                  <c:pt idx="1">
                    <c:v>Pharmacists</c:v>
                  </c:pt>
                  <c:pt idx="2">
                    <c:v>Nurses</c:v>
                  </c:pt>
                  <c:pt idx="3">
                    <c:v>Other </c:v>
                  </c:pt>
                  <c:pt idx="4">
                    <c:v>Clinicians</c:v>
                  </c:pt>
                  <c:pt idx="5">
                    <c:v>Pharmacists</c:v>
                  </c:pt>
                  <c:pt idx="6">
                    <c:v>Nurses</c:v>
                  </c:pt>
                  <c:pt idx="7">
                    <c:v>Other </c:v>
                  </c:pt>
                  <c:pt idx="8">
                    <c:v>Clinicians</c:v>
                  </c:pt>
                  <c:pt idx="9">
                    <c:v>Pharmacists</c:v>
                  </c:pt>
                  <c:pt idx="10">
                    <c:v>Nurses</c:v>
                  </c:pt>
                  <c:pt idx="11">
                    <c:v>Other </c:v>
                  </c:pt>
                </c:lvl>
                <c:lvl>
                  <c:pt idx="0">
                    <c:v> I am aware of bispecific trial data in multiple myeloma</c:v>
                  </c:pt>
                  <c:pt idx="4">
                    <c:v> I am aware of the future use of bispecific antibodies (i.e. which line to use it)</c:v>
                  </c:pt>
                  <c:pt idx="8">
                    <c:v>I am aware of the adverse events associated with bispecific antibodies</c:v>
                  </c:pt>
                </c:lvl>
              </c:multiLvlStrCache>
            </c:multiLvlStrRef>
          </c:cat>
          <c:val>
            <c:numRef>
              <c:f>Sheet6!$L$2:$L$13</c:f>
              <c:numCache>
                <c:formatCode>0%</c:formatCode>
                <c:ptCount val="12"/>
                <c:pt idx="0">
                  <c:v>2.564102564102564E-2</c:v>
                </c:pt>
                <c:pt idx="1">
                  <c:v>3.5714285714285712E-2</c:v>
                </c:pt>
                <c:pt idx="2">
                  <c:v>0.35294117647058826</c:v>
                </c:pt>
                <c:pt idx="3">
                  <c:v>1</c:v>
                </c:pt>
                <c:pt idx="4">
                  <c:v>2.564102564102564E-2</c:v>
                </c:pt>
                <c:pt idx="5">
                  <c:v>3.5714285714285712E-2</c:v>
                </c:pt>
                <c:pt idx="6">
                  <c:v>0.11764705882352941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0.11764705882352941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4B-49EE-9E7F-28A3219B1BB8}"/>
            </c:ext>
          </c:extLst>
        </c:ser>
        <c:ser>
          <c:idx val="2"/>
          <c:order val="2"/>
          <c:tx>
            <c:strRef>
              <c:f>Sheet6!$M$1</c:f>
              <c:strCache>
                <c:ptCount val="1"/>
                <c:pt idx="0">
                  <c:v>Neither agree nor disagree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Sheet6!$I$2:$J$13</c:f>
              <c:multiLvlStrCache>
                <c:ptCount val="12"/>
                <c:lvl>
                  <c:pt idx="0">
                    <c:v>Clinicians</c:v>
                  </c:pt>
                  <c:pt idx="1">
                    <c:v>Pharmacists</c:v>
                  </c:pt>
                  <c:pt idx="2">
                    <c:v>Nurses</c:v>
                  </c:pt>
                  <c:pt idx="3">
                    <c:v>Other </c:v>
                  </c:pt>
                  <c:pt idx="4">
                    <c:v>Clinicians</c:v>
                  </c:pt>
                  <c:pt idx="5">
                    <c:v>Pharmacists</c:v>
                  </c:pt>
                  <c:pt idx="6">
                    <c:v>Nurses</c:v>
                  </c:pt>
                  <c:pt idx="7">
                    <c:v>Other </c:v>
                  </c:pt>
                  <c:pt idx="8">
                    <c:v>Clinicians</c:v>
                  </c:pt>
                  <c:pt idx="9">
                    <c:v>Pharmacists</c:v>
                  </c:pt>
                  <c:pt idx="10">
                    <c:v>Nurses</c:v>
                  </c:pt>
                  <c:pt idx="11">
                    <c:v>Other </c:v>
                  </c:pt>
                </c:lvl>
                <c:lvl>
                  <c:pt idx="0">
                    <c:v> I am aware of bispecific trial data in multiple myeloma</c:v>
                  </c:pt>
                  <c:pt idx="4">
                    <c:v> I am aware of the future use of bispecific antibodies (i.e. which line to use it)</c:v>
                  </c:pt>
                  <c:pt idx="8">
                    <c:v>I am aware of the adverse events associated with bispecific antibodies</c:v>
                  </c:pt>
                </c:lvl>
              </c:multiLvlStrCache>
            </c:multiLvlStrRef>
          </c:cat>
          <c:val>
            <c:numRef>
              <c:f>Sheet6!$M$2:$M$13</c:f>
              <c:numCache>
                <c:formatCode>0%</c:formatCode>
                <c:ptCount val="12"/>
                <c:pt idx="0">
                  <c:v>7.6923076923076927E-2</c:v>
                </c:pt>
                <c:pt idx="1">
                  <c:v>0.21428571428571427</c:v>
                </c:pt>
                <c:pt idx="2">
                  <c:v>0.41176470588235292</c:v>
                </c:pt>
                <c:pt idx="3">
                  <c:v>0.5</c:v>
                </c:pt>
                <c:pt idx="4">
                  <c:v>0.25641025641025639</c:v>
                </c:pt>
                <c:pt idx="5">
                  <c:v>0.14285714285714285</c:v>
                </c:pt>
                <c:pt idx="6">
                  <c:v>0.82352941176470584</c:v>
                </c:pt>
                <c:pt idx="7">
                  <c:v>0</c:v>
                </c:pt>
                <c:pt idx="8">
                  <c:v>0.15384615384615385</c:v>
                </c:pt>
                <c:pt idx="9">
                  <c:v>0.21428571428571427</c:v>
                </c:pt>
                <c:pt idx="10">
                  <c:v>0.82352941176470584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4B-49EE-9E7F-28A3219B1BB8}"/>
            </c:ext>
          </c:extLst>
        </c:ser>
        <c:ser>
          <c:idx val="3"/>
          <c:order val="3"/>
          <c:tx>
            <c:strRef>
              <c:f>Sheet6!$N$1</c:f>
              <c:strCache>
                <c:ptCount val="1"/>
                <c:pt idx="0">
                  <c:v>Somewhat agree</c:v>
                </c:pt>
              </c:strCache>
            </c:strRef>
          </c:tx>
          <c:spPr>
            <a:solidFill>
              <a:srgbClr val="B9E5DA"/>
            </a:solidFill>
            <a:ln>
              <a:noFill/>
            </a:ln>
            <a:effectLst/>
          </c:spPr>
          <c:invertIfNegative val="0"/>
          <c:cat>
            <c:multiLvlStrRef>
              <c:f>Sheet6!$I$2:$J$13</c:f>
              <c:multiLvlStrCache>
                <c:ptCount val="12"/>
                <c:lvl>
                  <c:pt idx="0">
                    <c:v>Clinicians</c:v>
                  </c:pt>
                  <c:pt idx="1">
                    <c:v>Pharmacists</c:v>
                  </c:pt>
                  <c:pt idx="2">
                    <c:v>Nurses</c:v>
                  </c:pt>
                  <c:pt idx="3">
                    <c:v>Other </c:v>
                  </c:pt>
                  <c:pt idx="4">
                    <c:v>Clinicians</c:v>
                  </c:pt>
                  <c:pt idx="5">
                    <c:v>Pharmacists</c:v>
                  </c:pt>
                  <c:pt idx="6">
                    <c:v>Nurses</c:v>
                  </c:pt>
                  <c:pt idx="7">
                    <c:v>Other </c:v>
                  </c:pt>
                  <c:pt idx="8">
                    <c:v>Clinicians</c:v>
                  </c:pt>
                  <c:pt idx="9">
                    <c:v>Pharmacists</c:v>
                  </c:pt>
                  <c:pt idx="10">
                    <c:v>Nurses</c:v>
                  </c:pt>
                  <c:pt idx="11">
                    <c:v>Other </c:v>
                  </c:pt>
                </c:lvl>
                <c:lvl>
                  <c:pt idx="0">
                    <c:v> I am aware of bispecific trial data in multiple myeloma</c:v>
                  </c:pt>
                  <c:pt idx="4">
                    <c:v> I am aware of the future use of bispecific antibodies (i.e. which line to use it)</c:v>
                  </c:pt>
                  <c:pt idx="8">
                    <c:v>I am aware of the adverse events associated with bispecific antibodies</c:v>
                  </c:pt>
                </c:lvl>
              </c:multiLvlStrCache>
            </c:multiLvlStrRef>
          </c:cat>
          <c:val>
            <c:numRef>
              <c:f>Sheet6!$N$2:$N$13</c:f>
              <c:numCache>
                <c:formatCode>0%</c:formatCode>
                <c:ptCount val="12"/>
                <c:pt idx="0">
                  <c:v>0.41025641025641024</c:v>
                </c:pt>
                <c:pt idx="1">
                  <c:v>0.42857142857142855</c:v>
                </c:pt>
                <c:pt idx="2">
                  <c:v>0.35294117647058826</c:v>
                </c:pt>
                <c:pt idx="3">
                  <c:v>0</c:v>
                </c:pt>
                <c:pt idx="4">
                  <c:v>0.35897435897435898</c:v>
                </c:pt>
                <c:pt idx="5">
                  <c:v>0.6071428571428571</c:v>
                </c:pt>
                <c:pt idx="6">
                  <c:v>0.52941176470588236</c:v>
                </c:pt>
                <c:pt idx="7">
                  <c:v>0.5</c:v>
                </c:pt>
                <c:pt idx="8">
                  <c:v>0.33333333333333331</c:v>
                </c:pt>
                <c:pt idx="9">
                  <c:v>0.42857142857142855</c:v>
                </c:pt>
                <c:pt idx="10">
                  <c:v>0.52941176470588236</c:v>
                </c:pt>
                <c:pt idx="1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4B-49EE-9E7F-28A3219B1BB8}"/>
            </c:ext>
          </c:extLst>
        </c:ser>
        <c:ser>
          <c:idx val="4"/>
          <c:order val="4"/>
          <c:tx>
            <c:strRef>
              <c:f>Sheet6!$O$1</c:f>
              <c:strCache>
                <c:ptCount val="1"/>
                <c:pt idx="0">
                  <c:v>Stongly agree</c:v>
                </c:pt>
              </c:strCache>
            </c:strRef>
          </c:tx>
          <c:spPr>
            <a:solidFill>
              <a:srgbClr val="3CA28A"/>
            </a:solidFill>
            <a:ln>
              <a:noFill/>
            </a:ln>
            <a:effectLst/>
          </c:spPr>
          <c:invertIfNegative val="0"/>
          <c:cat>
            <c:multiLvlStrRef>
              <c:f>Sheet6!$I$2:$J$13</c:f>
              <c:multiLvlStrCache>
                <c:ptCount val="12"/>
                <c:lvl>
                  <c:pt idx="0">
                    <c:v>Clinicians</c:v>
                  </c:pt>
                  <c:pt idx="1">
                    <c:v>Pharmacists</c:v>
                  </c:pt>
                  <c:pt idx="2">
                    <c:v>Nurses</c:v>
                  </c:pt>
                  <c:pt idx="3">
                    <c:v>Other </c:v>
                  </c:pt>
                  <c:pt idx="4">
                    <c:v>Clinicians</c:v>
                  </c:pt>
                  <c:pt idx="5">
                    <c:v>Pharmacists</c:v>
                  </c:pt>
                  <c:pt idx="6">
                    <c:v>Nurses</c:v>
                  </c:pt>
                  <c:pt idx="7">
                    <c:v>Other </c:v>
                  </c:pt>
                  <c:pt idx="8">
                    <c:v>Clinicians</c:v>
                  </c:pt>
                  <c:pt idx="9">
                    <c:v>Pharmacists</c:v>
                  </c:pt>
                  <c:pt idx="10">
                    <c:v>Nurses</c:v>
                  </c:pt>
                  <c:pt idx="11">
                    <c:v>Other </c:v>
                  </c:pt>
                </c:lvl>
                <c:lvl>
                  <c:pt idx="0">
                    <c:v> I am aware of bispecific trial data in multiple myeloma</c:v>
                  </c:pt>
                  <c:pt idx="4">
                    <c:v> I am aware of the future use of bispecific antibodies (i.e. which line to use it)</c:v>
                  </c:pt>
                  <c:pt idx="8">
                    <c:v>I am aware of the adverse events associated with bispecific antibodies</c:v>
                  </c:pt>
                </c:lvl>
              </c:multiLvlStrCache>
            </c:multiLvlStrRef>
          </c:cat>
          <c:val>
            <c:numRef>
              <c:f>Sheet6!$O$2:$O$13</c:f>
              <c:numCache>
                <c:formatCode>0%</c:formatCode>
                <c:ptCount val="12"/>
                <c:pt idx="0">
                  <c:v>0.38461538461538464</c:v>
                </c:pt>
                <c:pt idx="1">
                  <c:v>0.14285714285714285</c:v>
                </c:pt>
                <c:pt idx="2">
                  <c:v>0.23529411764705882</c:v>
                </c:pt>
                <c:pt idx="3">
                  <c:v>0</c:v>
                </c:pt>
                <c:pt idx="4">
                  <c:v>0.28205128205128205</c:v>
                </c:pt>
                <c:pt idx="5">
                  <c:v>7.1428571428571425E-2</c:v>
                </c:pt>
                <c:pt idx="6">
                  <c:v>0.23529411764705882</c:v>
                </c:pt>
                <c:pt idx="7">
                  <c:v>0</c:v>
                </c:pt>
                <c:pt idx="8">
                  <c:v>0.4358974358974359</c:v>
                </c:pt>
                <c:pt idx="9">
                  <c:v>0.25</c:v>
                </c:pt>
                <c:pt idx="10">
                  <c:v>0.11764705882352941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4B-49EE-9E7F-28A3219B1B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2422536"/>
        <c:axId val="885384352"/>
        <c:extLst>
          <c:ext xmlns:c15="http://schemas.microsoft.com/office/drawing/2012/chart" uri="{02D57815-91ED-43cb-92C2-25804820EDAC}">
            <c15:filteredBarSeries>
              <c15:ser>
                <c:idx val="5"/>
                <c:order val="5"/>
                <c:tx>
                  <c:strRef>
                    <c:extLst>
                      <c:ext uri="{02D57815-91ED-43cb-92C2-25804820EDAC}">
                        <c15:formulaRef>
                          <c15:sqref>Sheet6!$P$1</c15:sqref>
                        </c15:formulaRef>
                      </c:ext>
                    </c:extLst>
                    <c:strCache>
                      <c:ptCount val="1"/>
                      <c:pt idx="0">
                        <c:v>Not completed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>
                      <c:ext uri="{02D57815-91ED-43cb-92C2-25804820EDAC}">
                        <c15:formulaRef>
                          <c15:sqref>Sheet6!$I$2:$J$13</c15:sqref>
                        </c15:formulaRef>
                      </c:ext>
                    </c:extLst>
                    <c:multiLvlStrCache>
                      <c:ptCount val="12"/>
                      <c:lvl>
                        <c:pt idx="0">
                          <c:v>Clinicians</c:v>
                        </c:pt>
                        <c:pt idx="1">
                          <c:v>Pharmacists</c:v>
                        </c:pt>
                        <c:pt idx="2">
                          <c:v>Nurses</c:v>
                        </c:pt>
                        <c:pt idx="3">
                          <c:v>Other </c:v>
                        </c:pt>
                        <c:pt idx="4">
                          <c:v>Clinicians</c:v>
                        </c:pt>
                        <c:pt idx="5">
                          <c:v>Pharmacists</c:v>
                        </c:pt>
                        <c:pt idx="6">
                          <c:v>Nurses</c:v>
                        </c:pt>
                        <c:pt idx="7">
                          <c:v>Other </c:v>
                        </c:pt>
                        <c:pt idx="8">
                          <c:v>Clinicians</c:v>
                        </c:pt>
                        <c:pt idx="9">
                          <c:v>Pharmacists</c:v>
                        </c:pt>
                        <c:pt idx="10">
                          <c:v>Nurses</c:v>
                        </c:pt>
                        <c:pt idx="11">
                          <c:v>Other </c:v>
                        </c:pt>
                      </c:lvl>
                      <c:lvl>
                        <c:pt idx="0">
                          <c:v> I am aware of bispecific trial data in multiple myeloma</c:v>
                        </c:pt>
                        <c:pt idx="4">
                          <c:v> I am aware of the future use of bispecific antibodies (i.e. which line to use it)</c:v>
                        </c:pt>
                        <c:pt idx="8">
                          <c:v>I am aware of the adverse events associated with bispecific antibodies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Sheet6!$P$2:$P$13</c15:sqref>
                        </c15:formulaRef>
                      </c:ext>
                    </c:extLst>
                    <c:numCache>
                      <c:formatCode>0%</c:formatCode>
                      <c:ptCount val="12"/>
                      <c:pt idx="0">
                        <c:v>7.6923076923076927E-2</c:v>
                      </c:pt>
                      <c:pt idx="1">
                        <c:v>0.14285714285714285</c:v>
                      </c:pt>
                      <c:pt idx="2">
                        <c:v>0.35294117647058826</c:v>
                      </c:pt>
                      <c:pt idx="3">
                        <c:v>0</c:v>
                      </c:pt>
                      <c:pt idx="4">
                        <c:v>7.6923076923076927E-2</c:v>
                      </c:pt>
                      <c:pt idx="5">
                        <c:v>0.14285714285714285</c:v>
                      </c:pt>
                      <c:pt idx="6">
                        <c:v>0.23529411764705882</c:v>
                      </c:pt>
                      <c:pt idx="7">
                        <c:v>0</c:v>
                      </c:pt>
                      <c:pt idx="8">
                        <c:v>7.6923076923076927E-2</c:v>
                      </c:pt>
                      <c:pt idx="9">
                        <c:v>0.10714285714285714</c:v>
                      </c:pt>
                      <c:pt idx="10">
                        <c:v>0.23529411764705882</c:v>
                      </c:pt>
                      <c:pt idx="11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5-934B-49EE-9E7F-28A3219B1BB8}"/>
                  </c:ext>
                </c:extLst>
              </c15:ser>
            </c15:filteredBarSeries>
          </c:ext>
        </c:extLst>
      </c:barChart>
      <c:catAx>
        <c:axId val="88242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>
                <a:shade val="15000"/>
                <a:alpha val="6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85384352"/>
        <c:crosses val="autoZero"/>
        <c:auto val="1"/>
        <c:lblAlgn val="ctr"/>
        <c:lblOffset val="100"/>
        <c:noMultiLvlLbl val="0"/>
      </c:catAx>
      <c:valAx>
        <c:axId val="885384352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alpha val="33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accent1">
                <a:shade val="15000"/>
                <a:alpha val="64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8242253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D7D58-38A5-45BC-AB31-0794713BA5A3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BF7E4A-BEAB-4DA2-B213-A2AB0A292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668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 you UKMS committee, UKMS and The Binding Site for the opportunity to present our work at IMS in Rio. </a:t>
            </a:r>
          </a:p>
          <a:p>
            <a:endParaRPr lang="en-GB" dirty="0"/>
          </a:p>
          <a:p>
            <a:r>
              <a:rPr lang="en-GB" dirty="0"/>
              <a:t>Bispecific T cell antibodies (</a:t>
            </a:r>
            <a:r>
              <a:rPr lang="en-GB" dirty="0" err="1"/>
              <a:t>BsAb</a:t>
            </a:r>
            <a:r>
              <a:rPr lang="en-GB" dirty="0"/>
              <a:t>) are an important treatment for patients with Relapsed Refractory Multiple Myeloma (RRMM). </a:t>
            </a:r>
          </a:p>
          <a:p>
            <a:r>
              <a:rPr lang="en-GB" dirty="0"/>
              <a:t>Implementation poses challenges which may lead to inequities in access. </a:t>
            </a:r>
          </a:p>
          <a:p>
            <a:r>
              <a:rPr lang="en-GB" dirty="0"/>
              <a:t>To address these, a UK national multi-professional steering group was formed improve patient access to bispecific antibodies.</a:t>
            </a:r>
          </a:p>
          <a:p>
            <a:r>
              <a:rPr lang="en-GB" dirty="0"/>
              <a:t>This project sought to understand the key barriers to </a:t>
            </a:r>
            <a:r>
              <a:rPr lang="en-GB" dirty="0" err="1"/>
              <a:t>BsAb</a:t>
            </a:r>
            <a:r>
              <a:rPr lang="en-GB" dirty="0"/>
              <a:t> treatment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F7E4A-BEAB-4DA2-B213-A2AB0A29294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70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ea typeface="+mn-lt"/>
                <a:cs typeface="Angsana New" panose="02020603050405020304" pitchFamily="18" charset="-34"/>
              </a:rPr>
              <a:t>on-line questionnaire of 22 questions was developed to allow quantitative and qualitative data collection. </a:t>
            </a:r>
          </a:p>
          <a:p>
            <a:r>
              <a:rPr lang="en-US" sz="1200" dirty="0">
                <a:ea typeface="+mn-lt"/>
                <a:cs typeface="Angsana New" panose="02020603050405020304" pitchFamily="18" charset="-34"/>
              </a:rPr>
              <a:t>The questionnaire was distributed between January to March 2024 via the UK Myeloma Society and the British Oncology Pharmacy Association. </a:t>
            </a:r>
          </a:p>
          <a:p>
            <a:endParaRPr lang="en-US" sz="1200" dirty="0">
              <a:ea typeface="+mn-lt"/>
              <a:cs typeface="Angsana New" panose="02020603050405020304" pitchFamily="18" charset="-34"/>
            </a:endParaRPr>
          </a:p>
          <a:p>
            <a:r>
              <a:rPr lang="en-US" sz="1200" dirty="0">
                <a:ea typeface="+mn-lt"/>
                <a:cs typeface="Angsana New" panose="02020603050405020304" pitchFamily="18" charset="-34"/>
              </a:rPr>
              <a:t>Transplant </a:t>
            </a:r>
            <a:r>
              <a:rPr lang="en-US" sz="1200" dirty="0" err="1">
                <a:ea typeface="+mn-lt"/>
                <a:cs typeface="Angsana New" panose="02020603050405020304" pitchFamily="18" charset="-34"/>
              </a:rPr>
              <a:t>centres</a:t>
            </a:r>
            <a:r>
              <a:rPr lang="en-US" sz="1200" dirty="0">
                <a:ea typeface="+mn-lt"/>
                <a:cs typeface="Angsana New" panose="02020603050405020304" pitchFamily="18" charset="-34"/>
              </a:rPr>
              <a:t> – L3</a:t>
            </a:r>
          </a:p>
          <a:p>
            <a:r>
              <a:rPr lang="en-US" sz="1200" dirty="0">
                <a:ea typeface="+mn-lt"/>
                <a:cs typeface="Angsana New" panose="02020603050405020304" pitchFamily="18" charset="-34"/>
              </a:rPr>
              <a:t>Community </a:t>
            </a:r>
            <a:r>
              <a:rPr lang="en-US" sz="1200" dirty="0" err="1">
                <a:ea typeface="+mn-lt"/>
                <a:cs typeface="Angsana New" panose="02020603050405020304" pitchFamily="18" charset="-34"/>
              </a:rPr>
              <a:t>centres</a:t>
            </a:r>
            <a:r>
              <a:rPr lang="en-US" sz="1200" dirty="0">
                <a:ea typeface="+mn-lt"/>
                <a:cs typeface="Angsana New" panose="02020603050405020304" pitchFamily="18" charset="-34"/>
              </a:rPr>
              <a:t> – L2a/2b</a:t>
            </a:r>
          </a:p>
          <a:p>
            <a:endParaRPr lang="en-US" sz="1200" dirty="0">
              <a:ea typeface="+mn-lt"/>
              <a:cs typeface="Angsana New" panose="02020603050405020304" pitchFamily="18" charset="-34"/>
            </a:endParaRPr>
          </a:p>
          <a:p>
            <a:r>
              <a:rPr lang="en-US" sz="1200" dirty="0">
                <a:ea typeface="+mn-lt"/>
                <a:cs typeface="Angsana New" panose="02020603050405020304" pitchFamily="18" charset="-34"/>
              </a:rPr>
              <a:t>9 unknown – we’re not sure if Level of care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F7E4A-BEAB-4DA2-B213-A2AB0A29294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949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Majority of Level 2a and Level 2b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centres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have limited experience with bispecific antibodies (both trials and non-trials), however are generally aware of the trial data, adverse events and place in treatment in multiple myeloma.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Doesn’t seem like e-prescribing support is a barrier to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F7E4A-BEAB-4DA2-B213-A2AB0A29294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298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Interested to know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F7E4A-BEAB-4DA2-B213-A2AB0A29294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797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Controlled environment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F7E4A-BEAB-4DA2-B213-A2AB0A29294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50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Explore challenges around Immunoglobulin – largely due to meeting criteria for immunoglobulin use and complexity around approval process.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F7E4A-BEAB-4DA2-B213-A2AB0A29294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108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further comments or areas that will need to be addressed in our national quality improvement initiative</a:t>
            </a:r>
          </a:p>
          <a:p>
            <a:r>
              <a:rPr lang="en-GB" dirty="0"/>
              <a:t>Mentioning of capacity issues with both inpatient and </a:t>
            </a:r>
            <a:r>
              <a:rPr lang="en-GB" dirty="0" err="1"/>
              <a:t>dayunit</a:t>
            </a:r>
            <a:r>
              <a:rPr lang="en-GB" dirty="0"/>
              <a:t> abilities; requirement on guidelines and pathways to manage Bispecific patients; </a:t>
            </a:r>
          </a:p>
          <a:p>
            <a:r>
              <a:rPr lang="en-GB" dirty="0"/>
              <a:t>Educating and training the workforce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F7E4A-BEAB-4DA2-B213-A2AB0A29294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910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Limited experience</a:t>
            </a:r>
          </a:p>
          <a:p>
            <a:r>
              <a:rPr lang="en-GB" dirty="0"/>
              <a:t>To explore E&amp;T needs, especially in nursing workforce</a:t>
            </a:r>
          </a:p>
          <a:p>
            <a:r>
              <a:rPr lang="en-GB" dirty="0"/>
              <a:t>Review IVIg process </a:t>
            </a:r>
          </a:p>
          <a:p>
            <a:r>
              <a:rPr lang="en-GB" dirty="0"/>
              <a:t>Development of shared-care protocol / guidance on managing patients</a:t>
            </a:r>
          </a:p>
          <a:p>
            <a:endParaRPr lang="en-GB" dirty="0"/>
          </a:p>
          <a:p>
            <a:r>
              <a:rPr lang="en-GB" dirty="0"/>
              <a:t>Task groups form – pathway redesign, IVIg, PPIE and E&amp;T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F7E4A-BEAB-4DA2-B213-A2AB0A29294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99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Published consensus framework for the optimal delivery of </a:t>
            </a:r>
            <a:r>
              <a:rPr lang="en-GB" dirty="0" err="1"/>
              <a:t>BsAb</a:t>
            </a:r>
            <a:r>
              <a:rPr lang="en-GB" dirty="0"/>
              <a:t> </a:t>
            </a:r>
          </a:p>
          <a:p>
            <a:r>
              <a:rPr lang="en-GB" dirty="0"/>
              <a:t>Other task groups within the project group – IVIg, PPIE, nursing education</a:t>
            </a:r>
          </a:p>
          <a:p>
            <a:r>
              <a:rPr lang="en-GB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 to write a BSH best practice document for </a:t>
            </a:r>
            <a:r>
              <a:rPr lang="en-GB" sz="18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bispecs</a:t>
            </a:r>
            <a:r>
              <a:rPr lang="en-GB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collaboration with the British Society for Immunology to include IVIG guidance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F7E4A-BEAB-4DA2-B213-A2AB0A29294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881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Collaborative work from multi-professional network, chaired by UCL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F7E4A-BEAB-4DA2-B213-A2AB0A29294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905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F7E4A-BEAB-4DA2-B213-A2AB0A29294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448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A70EE-3238-AD90-A058-DF0CEDAA9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9EE69C-1A3E-1F20-8741-791F209BC9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15152-CAF5-1A1C-BD94-C00125B25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7845-FA18-4DDB-A555-22C251E7141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E4CEF-A079-EE90-5E79-2AFDCC69E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07B33-3C02-DC97-65CD-D8A8EA5D5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A000-0813-4C03-91D4-C9D51C320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919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1FE7C-51DD-CA96-7E24-E085F0535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52A10-EC94-76EA-AA52-DCF1FD8EA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827A6-F5E1-C61D-1C8B-B412FF619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7845-FA18-4DDB-A555-22C251E7141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201FC-0759-562D-F515-C311CDB57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E8CC6-FD57-6FBC-D726-ACB51B107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A000-0813-4C03-91D4-C9D51C320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418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E3C67-D267-D3C6-1C11-E3AF4259A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36857-896A-3E70-9A82-FD6CC87D8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F4D62-B857-56E0-0BD0-DDBDCDE9D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7845-FA18-4DDB-A555-22C251E7141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C719D-75E9-49B2-CCE8-036293258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997EE-4B2A-D399-15EB-1035252E0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A000-0813-4C03-91D4-C9D51C320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137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0E911-8595-F308-9A58-DF48248D5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6C10D-193C-2E2F-6A03-CBC05E2145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171BFE-8E81-297E-23FF-1B2BEBF46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7F8DEF-52CE-627E-A840-79F90853D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7845-FA18-4DDB-A555-22C251E7141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8A706-FF27-6BAE-3678-434FF3C27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22ED84-2B00-41FD-D10A-B24D5A5A8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A000-0813-4C03-91D4-C9D51C320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087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9573E-7C92-4823-CBEC-2BD3FFC67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F4C8FC-340F-7863-59D7-41B46AAD5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FB89B1-A6B0-C8F3-E847-E0D8E3677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E885F7-1964-6A1C-1854-7C1FF81D0B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88A2CB-8532-0D75-2E55-D64162A0BA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C7306B-01D0-4F2C-3097-5DCDED93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7845-FA18-4DDB-A555-22C251E7141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F8777E-8BB7-897B-373D-1E8C7059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2EE59C-1DDD-B621-5048-21724BFE0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A000-0813-4C03-91D4-C9D51C320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044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04270-AC97-A63F-5D57-7F0AC5AF5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4E2D6D-B79E-42C7-9990-B3E08B73D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7845-FA18-4DDB-A555-22C251E7141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923103-A622-C74D-3E59-F1648BBA1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8AAA66-A0C3-7733-4C1A-02D041E7E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A000-0813-4C03-91D4-C9D51C320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2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14A6BB-9E90-D9E2-62F8-C72DEAC30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7845-FA18-4DDB-A555-22C251E7141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3D1E19-E480-7CF7-9798-F6A007EBB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20054E-4400-B42A-6FFA-1D8970DA3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A000-0813-4C03-91D4-C9D51C320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84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0E198-00DB-03AA-48B2-29B1D2C94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A0AF1-6376-A790-874D-5BD1087C3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19CF6-8395-7972-6DFC-F083F58FDA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FDDCB-1814-AC8A-EBCF-E1A864804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7845-FA18-4DDB-A555-22C251E7141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749596-F754-04C8-B954-EC4F6CAAE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CB46A0-8BAC-2262-1765-B186B6664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A000-0813-4C03-91D4-C9D51C320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84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B8DDF-9421-FFC5-449F-9F048C879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CA61DB-A870-7B3D-5512-2EC8E03E76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7FC28-20FD-DB9C-4B3F-6E4222644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3A9C5-D907-0E23-1915-A6ADB9C05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7845-FA18-4DDB-A555-22C251E7141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66786D-D666-9757-FDE0-730027C0A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CA7177-1C28-7CCB-B58A-2BBF5DAF3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A000-0813-4C03-91D4-C9D51C320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77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814F4-F2FD-4F83-0414-17C55C110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8C8C48-08C8-306B-B898-805CBFA83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20F90-FC01-EFC4-E666-C36DE1A19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7845-FA18-4DDB-A555-22C251E7141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A8C77-FF66-2678-21C5-ED47942B3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3B97B-4FA9-9702-9D99-C74349496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A000-0813-4C03-91D4-C9D51C320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714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FCEB69-1B26-D9A5-EA85-D87BD5EB33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C686AB-5CAC-48DF-5CC5-B2009262FF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A3373D-CF0B-20CE-48F0-4DAA4BB74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7845-FA18-4DDB-A555-22C251E7141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1F408-3F60-14A4-7F8F-E48AF633B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EC64D-E229-4DA7-9E75-4206BB4B6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A000-0813-4C03-91D4-C9D51C320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846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61EE11-0970-F3B5-6819-DEBB80E90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7CCB8-3FFA-5E8E-22D7-0409C471E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4001D-80E6-033D-2ABD-693CBE46C9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E7845-FA18-4DDB-A555-22C251E7141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634E2-B3B6-FBB0-3E73-AF06F4001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DB718-F3FB-7618-9F58-695B4F0B43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7A000-0813-4C03-91D4-C9D51C320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178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ucl.ac.uk/lifesciences-faculty/research/emmbrace-project" TargetMode="Externa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FDC763-67A0-A71F-4FAA-DA7638C147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2392" y="965647"/>
            <a:ext cx="10053763" cy="2928470"/>
          </a:xfrm>
        </p:spPr>
        <p:txBody>
          <a:bodyPr anchor="ctr">
            <a:normAutofit/>
          </a:bodyPr>
          <a:lstStyle/>
          <a:p>
            <a:pPr algn="l"/>
            <a:r>
              <a:rPr lang="en-GB" sz="4100" kern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Barriers to the Implementation of Bispecific Antibodies for Patients with Relapsed/Refractory Myeloma: Results of a UK National Survey</a:t>
            </a:r>
            <a:endParaRPr lang="en-GB" sz="4100" dirty="0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E00D89-77F1-AB42-A816-2FA99943BA30}"/>
              </a:ext>
            </a:extLst>
          </p:cNvPr>
          <p:cNvSpPr txBox="1"/>
          <p:nvPr/>
        </p:nvSpPr>
        <p:spPr>
          <a:xfrm>
            <a:off x="541490" y="4572001"/>
            <a:ext cx="10204665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May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Low,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Senior Haematology Pharmacist</a:t>
            </a:r>
          </a:p>
          <a:p>
            <a:pPr>
              <a:lnSpc>
                <a:spcPct val="15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November 2024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941DE3-DB91-6C31-CEC1-D8D6E839B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6081" y="-23120"/>
            <a:ext cx="3195916" cy="69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92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9F705DF-3351-4016-EC66-8469004058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833976"/>
              </p:ext>
            </p:extLst>
          </p:nvPr>
        </p:nvGraphicFramePr>
        <p:xfrm>
          <a:off x="0" y="46175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23958523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1221873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92996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Method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Summary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737654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BC2A3054-9D87-D0DB-298B-7DE64E5B453F}"/>
              </a:ext>
            </a:extLst>
          </p:cNvPr>
          <p:cNvGrpSpPr/>
          <p:nvPr/>
        </p:nvGrpSpPr>
        <p:grpSpPr>
          <a:xfrm>
            <a:off x="441551" y="1110447"/>
            <a:ext cx="11254144" cy="2097293"/>
            <a:chOff x="488090" y="1139306"/>
            <a:chExt cx="11976913" cy="245225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825B85B-3FF5-FE41-DEF5-72220BEE3D1A}"/>
                </a:ext>
              </a:extLst>
            </p:cNvPr>
            <p:cNvGrpSpPr/>
            <p:nvPr/>
          </p:nvGrpSpPr>
          <p:grpSpPr>
            <a:xfrm>
              <a:off x="488090" y="1139306"/>
              <a:ext cx="11976913" cy="2452251"/>
              <a:chOff x="704014" y="8962864"/>
              <a:chExt cx="19145728" cy="630283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FEB2E03-B0AF-C2B1-5E57-76E74C14223E}"/>
                  </a:ext>
                </a:extLst>
              </p:cNvPr>
              <p:cNvSpPr/>
              <p:nvPr/>
            </p:nvSpPr>
            <p:spPr>
              <a:xfrm>
                <a:off x="704014" y="8962864"/>
                <a:ext cx="19145728" cy="6302830"/>
              </a:xfrm>
              <a:prstGeom prst="rect">
                <a:avLst/>
              </a:prstGeom>
              <a:noFill/>
              <a:ln>
                <a:solidFill>
                  <a:srgbClr val="8FAAD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D2777AC-6098-AE19-C9DA-1A519AA13666}"/>
                  </a:ext>
                </a:extLst>
              </p:cNvPr>
              <p:cNvSpPr/>
              <p:nvPr/>
            </p:nvSpPr>
            <p:spPr>
              <a:xfrm>
                <a:off x="704014" y="8979005"/>
                <a:ext cx="19145728" cy="882197"/>
              </a:xfrm>
              <a:prstGeom prst="rect">
                <a:avLst/>
              </a:prstGeom>
              <a:solidFill>
                <a:srgbClr val="8FAADC"/>
              </a:solidFill>
              <a:ln>
                <a:solidFill>
                  <a:srgbClr val="8FAAD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Methods</a:t>
                </a:r>
              </a:p>
            </p:txBody>
          </p:sp>
        </p:grpSp>
        <p:pic>
          <p:nvPicPr>
            <p:cNvPr id="18" name="Graphic 17" descr="Clipboard with solid fill">
              <a:extLst>
                <a:ext uri="{FF2B5EF4-FFF2-40B4-BE49-F238E27FC236}">
                  <a16:creationId xmlns:a16="http://schemas.microsoft.com/office/drawing/2014/main" id="{31204387-5B9C-062A-AC75-50C06ED86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4546" y="1658514"/>
              <a:ext cx="572446" cy="572446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64F6865-E6BD-4E89-96C9-072A71025EBB}"/>
                </a:ext>
              </a:extLst>
            </p:cNvPr>
            <p:cNvGrpSpPr/>
            <p:nvPr/>
          </p:nvGrpSpPr>
          <p:grpSpPr>
            <a:xfrm>
              <a:off x="1169192" y="1589984"/>
              <a:ext cx="2637988" cy="1885506"/>
              <a:chOff x="12161338" y="10376161"/>
              <a:chExt cx="9289687" cy="117511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670DEA7-4B39-60F6-9916-F562F884B8D2}"/>
                  </a:ext>
                </a:extLst>
              </p:cNvPr>
              <p:cNvSpPr txBox="1"/>
              <p:nvPr/>
            </p:nvSpPr>
            <p:spPr>
              <a:xfrm>
                <a:off x="12494846" y="10376161"/>
                <a:ext cx="8956179" cy="3812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Online questionnaire - 22 questions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4A6CC41-7DEE-BAB6-4F6A-A7EF9BE397C5}"/>
                  </a:ext>
                </a:extLst>
              </p:cNvPr>
              <p:cNvSpPr txBox="1"/>
              <p:nvPr/>
            </p:nvSpPr>
            <p:spPr>
              <a:xfrm>
                <a:off x="12161338" y="10699005"/>
                <a:ext cx="8367342" cy="852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GB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Single and multiple-choice questions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GB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Close and open-ended formats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GB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Likert scale questions</a:t>
                </a: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4568535-6F6A-32A5-F7C8-0A8B78544DF9}"/>
                </a:ext>
              </a:extLst>
            </p:cNvPr>
            <p:cNvSpPr txBox="1"/>
            <p:nvPr/>
          </p:nvSpPr>
          <p:spPr>
            <a:xfrm>
              <a:off x="4792543" y="1765892"/>
              <a:ext cx="3343548" cy="1115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Distributed between January to March 2024 </a:t>
              </a:r>
              <a:r>
                <a:rPr lang="en-GB" sz="1400" kern="1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via the UK Myeloma Society and the British Oncology Pharmacy Association</a:t>
              </a:r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72E5348-9142-6E74-B44C-E38FA73F5860}"/>
                </a:ext>
              </a:extLst>
            </p:cNvPr>
            <p:cNvSpPr txBox="1"/>
            <p:nvPr/>
          </p:nvSpPr>
          <p:spPr>
            <a:xfrm>
              <a:off x="8931084" y="1924329"/>
              <a:ext cx="3187523" cy="863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Results analysed using Microsoft Excel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Thematic analysis performed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67D99FD-6015-4B2D-F1DE-E6A8562518FC}"/>
                </a:ext>
              </a:extLst>
            </p:cNvPr>
            <p:cNvCxnSpPr>
              <a:cxnSpLocks/>
            </p:cNvCxnSpPr>
            <p:nvPr/>
          </p:nvCxnSpPr>
          <p:spPr>
            <a:xfrm>
              <a:off x="3740533" y="2230959"/>
              <a:ext cx="687778" cy="0"/>
            </a:xfrm>
            <a:prstGeom prst="straightConnector1">
              <a:avLst/>
            </a:prstGeom>
            <a:ln w="76200">
              <a:solidFill>
                <a:srgbClr val="76D0B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8858B7B3-FACE-DFD2-F629-CFBE3466FE80}"/>
                </a:ext>
              </a:extLst>
            </p:cNvPr>
            <p:cNvCxnSpPr>
              <a:cxnSpLocks/>
            </p:cNvCxnSpPr>
            <p:nvPr/>
          </p:nvCxnSpPr>
          <p:spPr>
            <a:xfrm>
              <a:off x="7967128" y="2323685"/>
              <a:ext cx="685168" cy="0"/>
            </a:xfrm>
            <a:prstGeom prst="straightConnector1">
              <a:avLst/>
            </a:prstGeom>
            <a:ln w="76200">
              <a:solidFill>
                <a:srgbClr val="76D0B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EEB39FD-DF94-5488-F1EF-97D76BCB1F31}"/>
              </a:ext>
            </a:extLst>
          </p:cNvPr>
          <p:cNvGrpSpPr/>
          <p:nvPr/>
        </p:nvGrpSpPr>
        <p:grpSpPr>
          <a:xfrm>
            <a:off x="486868" y="3485589"/>
            <a:ext cx="11163509" cy="2917932"/>
            <a:chOff x="1374140" y="17892093"/>
            <a:chExt cx="12326545" cy="526308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1FD63A1-5590-5C58-72C7-D453AD3EF31F}"/>
                </a:ext>
              </a:extLst>
            </p:cNvPr>
            <p:cNvSpPr txBox="1"/>
            <p:nvPr/>
          </p:nvSpPr>
          <p:spPr>
            <a:xfrm>
              <a:off x="1374140" y="17992412"/>
              <a:ext cx="3245988" cy="4972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85 responses</a:t>
              </a:r>
            </a:p>
          </p:txBody>
        </p:sp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195E3876-5881-F79F-7939-44137E8291D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10614548"/>
                </p:ext>
              </p:extLst>
            </p:nvPr>
          </p:nvGraphicFramePr>
          <p:xfrm>
            <a:off x="1374140" y="19118970"/>
            <a:ext cx="4489697" cy="40362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742C444-606B-6724-33F6-B7604A593BA3}"/>
                </a:ext>
              </a:extLst>
            </p:cNvPr>
            <p:cNvSpPr txBox="1"/>
            <p:nvPr/>
          </p:nvSpPr>
          <p:spPr>
            <a:xfrm>
              <a:off x="6241106" y="17892093"/>
              <a:ext cx="7459579" cy="1442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20406" indent="-320406">
                <a:spcAft>
                  <a:spcPts val="561"/>
                </a:spcAft>
                <a:buFont typeface="Arial" panose="020B0604020202020204" pitchFamily="34" charset="0"/>
                <a:buChar char="•"/>
              </a:pPr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41 Transplant centres </a:t>
              </a:r>
            </a:p>
            <a:p>
              <a:pPr marL="320406" indent="-320406">
                <a:spcAft>
                  <a:spcPts val="561"/>
                </a:spcAft>
                <a:buFont typeface="Arial" panose="020B0604020202020204" pitchFamily="34" charset="0"/>
                <a:buChar char="•"/>
              </a:pPr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35 Community centres delivering chemotherapy</a:t>
              </a:r>
            </a:p>
            <a:p>
              <a:pPr marL="320406" indent="-320406">
                <a:spcAft>
                  <a:spcPts val="561"/>
                </a:spcAft>
                <a:buFont typeface="Arial" panose="020B0604020202020204" pitchFamily="34" charset="0"/>
                <a:buChar char="•"/>
              </a:pPr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No response from centres delivering limited out-patient treatment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A554AE0-0EB3-C696-0750-FD4A7FF95A45}"/>
                </a:ext>
              </a:extLst>
            </p:cNvPr>
            <p:cNvSpPr txBox="1"/>
            <p:nvPr/>
          </p:nvSpPr>
          <p:spPr>
            <a:xfrm>
              <a:off x="6202744" y="20047243"/>
              <a:ext cx="7459580" cy="2044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20406" indent="-320406">
                <a:spcAft>
                  <a:spcPts val="748"/>
                </a:spcAft>
                <a:buFont typeface="Arial" panose="020B0604020202020204" pitchFamily="34" charset="0"/>
                <a:buChar char="•"/>
              </a:pPr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All centres had access to in-patient beds (median 10-30; range 1-&gt;50)</a:t>
              </a:r>
            </a:p>
            <a:p>
              <a:pPr marL="320406" indent="-320406">
                <a:spcAft>
                  <a:spcPts val="748"/>
                </a:spcAft>
                <a:buFont typeface="Arial" panose="020B0604020202020204" pitchFamily="34" charset="0"/>
                <a:buChar char="•"/>
              </a:pPr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29% patients travelled &gt;60 minutes to reach specialist centres</a:t>
              </a:r>
            </a:p>
            <a:p>
              <a:pPr marL="320406" indent="-320406">
                <a:spcAft>
                  <a:spcPts val="748"/>
                </a:spcAft>
                <a:buFont typeface="Arial" panose="020B0604020202020204" pitchFamily="34" charset="0"/>
                <a:buChar char="•"/>
              </a:pPr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93% of centres have access to chemotherapy hotline service, A&amp;E department and Critical Care Unit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49BF99F-0A98-87F7-8C76-505F0CBD7FBA}"/>
              </a:ext>
            </a:extLst>
          </p:cNvPr>
          <p:cNvSpPr txBox="1"/>
          <p:nvPr/>
        </p:nvSpPr>
        <p:spPr>
          <a:xfrm>
            <a:off x="431034" y="6425546"/>
            <a:ext cx="117609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 err="1"/>
              <a:t>Low,</a:t>
            </a:r>
            <a:r>
              <a:rPr lang="en-GB" sz="800" dirty="0"/>
              <a:t> M, Choudhuri S, Steventon L et al . Barriers to the Implementation of Bispecific Antibodies for Patient With Relapsed and Refractory Myeloma in the UK: Results of a National Survey. Clinical Lymphoma Myeloma and </a:t>
            </a:r>
            <a:r>
              <a:rPr lang="en-GB" sz="800" dirty="0" err="1"/>
              <a:t>Leukemia</a:t>
            </a:r>
            <a:r>
              <a:rPr lang="en-GB" sz="800" dirty="0"/>
              <a:t>, Volume 24, Supplement 2,2024, doi.org/10.1016/S2152-2650(24)01951-7.</a:t>
            </a:r>
          </a:p>
        </p:txBody>
      </p:sp>
    </p:spTree>
    <p:extLst>
      <p:ext uri="{BB962C8B-B14F-4D97-AF65-F5344CB8AC3E}">
        <p14:creationId xmlns:p14="http://schemas.microsoft.com/office/powerpoint/2010/main" val="3257784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9F705DF-3351-4016-EC66-8469004058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859776"/>
              </p:ext>
            </p:extLst>
          </p:nvPr>
        </p:nvGraphicFramePr>
        <p:xfrm>
          <a:off x="0" y="46175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23958523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1221873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92996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Method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Summary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737654"/>
                  </a:ext>
                </a:extLst>
              </a:tr>
            </a:tbl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D16B58C-0C91-494C-C8E2-1EE099010E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556868"/>
              </p:ext>
            </p:extLst>
          </p:nvPr>
        </p:nvGraphicFramePr>
        <p:xfrm>
          <a:off x="374634" y="998401"/>
          <a:ext cx="11274027" cy="5663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F09313A-C81A-FDB3-4B22-5844F7A41F57}"/>
              </a:ext>
            </a:extLst>
          </p:cNvPr>
          <p:cNvSpPr txBox="1"/>
          <p:nvPr/>
        </p:nvSpPr>
        <p:spPr>
          <a:xfrm>
            <a:off x="9296088" y="1265736"/>
            <a:ext cx="2352573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15000"/>
                <a:alpha val="58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COM  - Community Centres</a:t>
            </a:r>
          </a:p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ASCT - Transplant Centres</a:t>
            </a:r>
          </a:p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UNK   - Unknown</a:t>
            </a:r>
          </a:p>
        </p:txBody>
      </p:sp>
    </p:spTree>
    <p:extLst>
      <p:ext uri="{BB962C8B-B14F-4D97-AF65-F5344CB8AC3E}">
        <p14:creationId xmlns:p14="http://schemas.microsoft.com/office/powerpoint/2010/main" val="30493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9F705DF-3351-4016-EC66-8469004058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312052"/>
              </p:ext>
            </p:extLst>
          </p:nvPr>
        </p:nvGraphicFramePr>
        <p:xfrm>
          <a:off x="0" y="46175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23958523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1221873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92996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Method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Summary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737654"/>
                  </a:ext>
                </a:extLst>
              </a:tr>
            </a:tbl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96E1C41-55E7-E064-D04B-3A1960801D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7367540"/>
              </p:ext>
            </p:extLst>
          </p:nvPr>
        </p:nvGraphicFramePr>
        <p:xfrm>
          <a:off x="324453" y="1449539"/>
          <a:ext cx="11005186" cy="4946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88965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9F705DF-3351-4016-EC66-8469004058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292275"/>
              </p:ext>
            </p:extLst>
          </p:nvPr>
        </p:nvGraphicFramePr>
        <p:xfrm>
          <a:off x="0" y="46175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23958523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1221873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92996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Method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Summary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737654"/>
                  </a:ext>
                </a:extLst>
              </a:tr>
            </a:tbl>
          </a:graphicData>
        </a:graphic>
      </p:graphicFrame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9865CDB1-2315-27AD-657E-128EFD0AD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623199"/>
              </p:ext>
            </p:extLst>
          </p:nvPr>
        </p:nvGraphicFramePr>
        <p:xfrm>
          <a:off x="978388" y="2013182"/>
          <a:ext cx="9612750" cy="3445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6375">
                  <a:extLst>
                    <a:ext uri="{9D8B030D-6E8A-4147-A177-3AD203B41FA5}">
                      <a16:colId xmlns:a16="http://schemas.microsoft.com/office/drawing/2014/main" val="2196486488"/>
                    </a:ext>
                  </a:extLst>
                </a:gridCol>
                <a:gridCol w="4806375">
                  <a:extLst>
                    <a:ext uri="{9D8B030D-6E8A-4147-A177-3AD203B41FA5}">
                      <a16:colId xmlns:a16="http://schemas.microsoft.com/office/drawing/2014/main" val="2046912775"/>
                    </a:ext>
                  </a:extLst>
                </a:gridCol>
              </a:tblGrid>
              <a:tr h="583288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Positive aspects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Negative aspects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857567"/>
                  </a:ext>
                </a:extLst>
              </a:tr>
              <a:tr h="954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Successful management of complications</a:t>
                      </a:r>
                    </a:p>
                    <a:p>
                      <a:endParaRPr lang="en-GB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Capacity and resource challenges</a:t>
                      </a:r>
                      <a:br>
                        <a:rPr lang="en-GB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GB" sz="1600" b="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e.g. ward and day unit capacity; trial set-up time, access to ophthalmology service; IVIg access</a:t>
                      </a:r>
                      <a:endParaRPr lang="en-GB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2998671"/>
                  </a:ext>
                </a:extLst>
              </a:tr>
              <a:tr h="954030">
                <a:tc>
                  <a:txBody>
                    <a:bodyPr/>
                    <a:lstStyle/>
                    <a:p>
                      <a:r>
                        <a:rPr lang="en-GB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Well-co-ordinated approach in patient care and management of treatment toxicities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Training and support constraints</a:t>
                      </a:r>
                      <a:br>
                        <a:rPr lang="en-GB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GB" sz="1600" b="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e.g. </a:t>
                      </a:r>
                      <a:r>
                        <a:rPr lang="en-GB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Time-consuming to train across disciplines</a:t>
                      </a:r>
                      <a:endParaRPr lang="en-GB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9147235"/>
                  </a:ext>
                </a:extLst>
              </a:tr>
              <a:tr h="954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Clinical monitoring and timely intervention</a:t>
                      </a:r>
                      <a:br>
                        <a:rPr lang="en-GB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GB" sz="16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e.g. </a:t>
                      </a:r>
                      <a:r>
                        <a:rPr lang="en-GB" sz="160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comprehensive monitoring during critical phases of treatment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Clinical management</a:t>
                      </a:r>
                      <a:b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600" b="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e.g. v</a:t>
                      </a:r>
                      <a:r>
                        <a:rPr lang="en-US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ariability of timing of CRS &amp; neurotoxicity; </a:t>
                      </a:r>
                      <a:r>
                        <a:rPr lang="en-US" sz="1600" b="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incidence and management of infections</a:t>
                      </a:r>
                      <a:endParaRPr lang="en-GB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74598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9181BA6-A98F-1DD6-90C8-6F0E4151767E}"/>
              </a:ext>
            </a:extLst>
          </p:cNvPr>
          <p:cNvSpPr txBox="1"/>
          <p:nvPr/>
        </p:nvSpPr>
        <p:spPr>
          <a:xfrm>
            <a:off x="882974" y="1399440"/>
            <a:ext cx="105373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Experiences shared about delivery of bispecific antibodies having participated in a clinical trial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187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6D336D-C5CA-A3C8-53A3-C2EC299C6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3060" y="1396156"/>
            <a:ext cx="8821462" cy="5000086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9F705DF-3351-4016-EC66-8469004058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296959"/>
              </p:ext>
            </p:extLst>
          </p:nvPr>
        </p:nvGraphicFramePr>
        <p:xfrm>
          <a:off x="0" y="46175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23958523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1221873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92996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Method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Summary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73765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1C43896-CB5A-A560-06DB-7072140F9A48}"/>
              </a:ext>
            </a:extLst>
          </p:cNvPr>
          <p:cNvSpPr txBox="1"/>
          <p:nvPr/>
        </p:nvSpPr>
        <p:spPr>
          <a:xfrm>
            <a:off x="349502" y="2268638"/>
            <a:ext cx="2960858" cy="2705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48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58%</a:t>
            </a: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48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had difficulty accessing immunoglobulin</a:t>
            </a:r>
          </a:p>
        </p:txBody>
      </p:sp>
    </p:spTree>
    <p:extLst>
      <p:ext uri="{BB962C8B-B14F-4D97-AF65-F5344CB8AC3E}">
        <p14:creationId xmlns:p14="http://schemas.microsoft.com/office/powerpoint/2010/main" val="1542871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9F705DF-3351-4016-EC66-8469004058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940537"/>
              </p:ext>
            </p:extLst>
          </p:nvPr>
        </p:nvGraphicFramePr>
        <p:xfrm>
          <a:off x="0" y="46175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23958523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1221873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92996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Method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Summary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737654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5CBC71E-A3CE-5F88-F0FA-B0FE401D5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96" y="1215482"/>
            <a:ext cx="11460959" cy="532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076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9F705DF-3351-4016-EC66-8469004058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693993"/>
              </p:ext>
            </p:extLst>
          </p:nvPr>
        </p:nvGraphicFramePr>
        <p:xfrm>
          <a:off x="0" y="46175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23958523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1221873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92996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Method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Summary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73765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A25BDE3-BC94-7231-C955-1894ACC2BC6A}"/>
              </a:ext>
            </a:extLst>
          </p:cNvPr>
          <p:cNvSpPr txBox="1"/>
          <p:nvPr/>
        </p:nvSpPr>
        <p:spPr>
          <a:xfrm>
            <a:off x="687026" y="1630501"/>
            <a:ext cx="11084427" cy="3830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495" marR="0" lvl="0" indent="-190495" algn="l" defTabSz="761979" rtl="0" eaLnBrk="1" fontAlgn="auto" latinLnBrk="0" hangingPunct="1">
              <a:lnSpc>
                <a:spcPct val="110000"/>
              </a:lnSpc>
              <a:spcBef>
                <a:spcPts val="834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Majority of Level 2a and Level 2b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centres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have limited experience with bispecific antibodies (both trials and non-trials), however are generally aware of the trial data, adverse events and place in treatment in multiple myeloma.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0495" marR="0" lvl="0" indent="-190495" algn="l" defTabSz="761979" rtl="0" eaLnBrk="1" fontAlgn="auto" latinLnBrk="0" hangingPunct="1">
              <a:lnSpc>
                <a:spcPct val="110000"/>
              </a:lnSpc>
              <a:spcBef>
                <a:spcPts val="834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Haematologists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Pharmacists and CNSs have more awareness of the trial data, adverse events and place in treatment in multiple myeloma.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0495" marR="0" lvl="0" indent="-190495" algn="l" defTabSz="761979" rtl="0" eaLnBrk="1" fontAlgn="auto" latinLnBrk="0" hangingPunct="1">
              <a:lnSpc>
                <a:spcPct val="110000"/>
              </a:lnSpc>
              <a:spcBef>
                <a:spcPts val="834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Need to further understand the awareness and learning needs from nursing team and other healthcare professionals.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0495" marR="0" lvl="0" indent="-190495" algn="l" defTabSz="761979" rtl="0" eaLnBrk="1" fontAlgn="auto" latinLnBrk="0" hangingPunct="1">
              <a:lnSpc>
                <a:spcPct val="110000"/>
              </a:lnSpc>
              <a:spcBef>
                <a:spcPts val="834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There is a clear need to streamline the IVIg approval processes, address capacity issues, and provide more flexibility to access IVIg in emergency situations.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0495" marR="0" lvl="0" indent="-190495" algn="l" defTabSz="761979" rtl="0" eaLnBrk="1" fontAlgn="auto" latinLnBrk="0" hangingPunct="1">
              <a:lnSpc>
                <a:spcPct val="110000"/>
              </a:lnSpc>
              <a:spcBef>
                <a:spcPts val="834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There is a need to develop outpatient or ambulatory pathways to overcome logistical and administrative challenge of delivering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BsAbs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560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9F705DF-3351-4016-EC66-846900405813}"/>
              </a:ext>
            </a:extLst>
          </p:cNvPr>
          <p:cNvGraphicFramePr>
            <a:graphicFrameLocks noGrp="1"/>
          </p:cNvGraphicFramePr>
          <p:nvPr/>
        </p:nvGraphicFramePr>
        <p:xfrm>
          <a:off x="0" y="46175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23958523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12218732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92996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Method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Summary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737654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B477C2D-71DA-2933-6D0E-D9F340C00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21" y="1076507"/>
            <a:ext cx="4529954" cy="53149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D41736-D08A-D985-4A40-B500F4D30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6816" y="1076507"/>
            <a:ext cx="5628884" cy="53149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41310F-8166-E71A-35EF-5C5DFD57D5D8}"/>
              </a:ext>
            </a:extLst>
          </p:cNvPr>
          <p:cNvSpPr txBox="1"/>
          <p:nvPr/>
        </p:nvSpPr>
        <p:spPr>
          <a:xfrm>
            <a:off x="857500" y="5383761"/>
            <a:ext cx="3643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https://www.ucl.ac.uk/lifesciences-faculty/research/emmbrace-project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361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9F705DF-3351-4016-EC66-8469004058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117315"/>
              </p:ext>
            </p:extLst>
          </p:nvPr>
        </p:nvGraphicFramePr>
        <p:xfrm>
          <a:off x="0" y="46175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1239585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  Acknowledgement – Equity in Multiple Myeloma Bispecific Research and Access (</a:t>
                      </a:r>
                      <a:r>
                        <a:rPr lang="en-GB" dirty="0" err="1">
                          <a:solidFill>
                            <a:schemeClr val="bg1"/>
                          </a:solidFill>
                        </a:rPr>
                        <a:t>EMMBRAce</a:t>
                      </a: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) group members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73765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158CDD9-14F6-A630-C3CB-C8B2DC305E0D}"/>
              </a:ext>
            </a:extLst>
          </p:cNvPr>
          <p:cNvSpPr txBox="1"/>
          <p:nvPr/>
        </p:nvSpPr>
        <p:spPr>
          <a:xfrm>
            <a:off x="389614" y="1948381"/>
            <a:ext cx="3068996" cy="707886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Patient and Charity Group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Antoinette Carr, Patient Representative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Suzanne Stainer, Patient Representative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Sandra Quinn, Myeloma UK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FD15E6D-99F2-C673-0A80-E9A2630F0F13}"/>
              </a:ext>
            </a:extLst>
          </p:cNvPr>
          <p:cNvGrpSpPr/>
          <p:nvPr/>
        </p:nvGrpSpPr>
        <p:grpSpPr>
          <a:xfrm>
            <a:off x="4342445" y="863347"/>
            <a:ext cx="3862873" cy="5697132"/>
            <a:chOff x="3568599" y="998401"/>
            <a:chExt cx="3862873" cy="569713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0B6585A-A005-3A68-E093-4F61E4EBDC38}"/>
                </a:ext>
              </a:extLst>
            </p:cNvPr>
            <p:cNvSpPr/>
            <p:nvPr/>
          </p:nvSpPr>
          <p:spPr>
            <a:xfrm>
              <a:off x="5887848" y="4906900"/>
              <a:ext cx="70339" cy="7033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573818E-C2CE-B4D8-72D6-CDCDCBF9FF63}"/>
                </a:ext>
              </a:extLst>
            </p:cNvPr>
            <p:cNvGrpSpPr/>
            <p:nvPr/>
          </p:nvGrpSpPr>
          <p:grpSpPr>
            <a:xfrm>
              <a:off x="3568599" y="998401"/>
              <a:ext cx="3862873" cy="5697132"/>
              <a:chOff x="5467738" y="943693"/>
              <a:chExt cx="3862873" cy="5697132"/>
            </a:xfrm>
          </p:grpSpPr>
          <p:pic>
            <p:nvPicPr>
              <p:cNvPr id="10" name="Picture 9" descr="A map of the united kingdom&#10;&#10;Description automatically generated">
                <a:extLst>
                  <a:ext uri="{FF2B5EF4-FFF2-40B4-BE49-F238E27FC236}">
                    <a16:creationId xmlns:a16="http://schemas.microsoft.com/office/drawing/2014/main" id="{02C770C2-6642-A283-46EE-944C903DF1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67738" y="943693"/>
                <a:ext cx="3862873" cy="5697132"/>
              </a:xfrm>
              <a:prstGeom prst="rect">
                <a:avLst/>
              </a:prstGeom>
            </p:spPr>
          </p:pic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70E71BC6-0A33-B141-F619-38D44C634DA2}"/>
                  </a:ext>
                </a:extLst>
              </p:cNvPr>
              <p:cNvSpPr/>
              <p:nvPr/>
            </p:nvSpPr>
            <p:spPr>
              <a:xfrm>
                <a:off x="8589108" y="5611445"/>
                <a:ext cx="70339" cy="7033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1A4ACFE-B63B-6087-5FD8-2C4B5281FE86}"/>
                  </a:ext>
                </a:extLst>
              </p:cNvPr>
              <p:cNvSpPr/>
              <p:nvPr/>
            </p:nvSpPr>
            <p:spPr>
              <a:xfrm>
                <a:off x="6735863" y="6287474"/>
                <a:ext cx="70339" cy="7033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A9B1A338-91D3-89A8-89C3-C1FC7FDB186D}"/>
                  </a:ext>
                </a:extLst>
              </p:cNvPr>
              <p:cNvSpPr/>
              <p:nvPr/>
            </p:nvSpPr>
            <p:spPr>
              <a:xfrm>
                <a:off x="7617526" y="5752121"/>
                <a:ext cx="70339" cy="7033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38C00C71-9314-E6D3-9D3D-746928658528}"/>
                  </a:ext>
                </a:extLst>
              </p:cNvPr>
              <p:cNvSpPr/>
              <p:nvPr/>
            </p:nvSpPr>
            <p:spPr>
              <a:xfrm>
                <a:off x="7328835" y="5541106"/>
                <a:ext cx="70339" cy="7033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0CEC0C7B-772F-B36D-2B8D-798FADEC0149}"/>
                  </a:ext>
                </a:extLst>
              </p:cNvPr>
              <p:cNvSpPr/>
              <p:nvPr/>
            </p:nvSpPr>
            <p:spPr>
              <a:xfrm>
                <a:off x="8035648" y="3808045"/>
                <a:ext cx="70339" cy="7033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3F14EA76-5579-C75D-49DE-2F2BC0AFFD26}"/>
                  </a:ext>
                </a:extLst>
              </p:cNvPr>
              <p:cNvSpPr/>
              <p:nvPr/>
            </p:nvSpPr>
            <p:spPr>
              <a:xfrm>
                <a:off x="7362090" y="3038228"/>
                <a:ext cx="70339" cy="7033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05327F90-35D5-50DB-CE97-CDB39429D839}"/>
                  </a:ext>
                </a:extLst>
              </p:cNvPr>
              <p:cNvSpPr/>
              <p:nvPr/>
            </p:nvSpPr>
            <p:spPr>
              <a:xfrm>
                <a:off x="7328835" y="5632259"/>
                <a:ext cx="70339" cy="7033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A451826F-524A-F82E-F256-4FC6AC1C21ED}"/>
                  </a:ext>
                </a:extLst>
              </p:cNvPr>
              <p:cNvSpPr/>
              <p:nvPr/>
            </p:nvSpPr>
            <p:spPr>
              <a:xfrm>
                <a:off x="6283569" y="3843215"/>
                <a:ext cx="70339" cy="7033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8FF2AE5E-C854-9A92-7E14-113F0AA8C860}"/>
                  </a:ext>
                </a:extLst>
              </p:cNvPr>
              <p:cNvSpPr/>
              <p:nvPr/>
            </p:nvSpPr>
            <p:spPr>
              <a:xfrm>
                <a:off x="7751154" y="4572394"/>
                <a:ext cx="70339" cy="7033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0C71E986-2B1A-AE28-95A6-3D3439A7CF15}"/>
                  </a:ext>
                </a:extLst>
              </p:cNvPr>
              <p:cNvSpPr/>
              <p:nvPr/>
            </p:nvSpPr>
            <p:spPr>
              <a:xfrm>
                <a:off x="6880208" y="5406291"/>
                <a:ext cx="70339" cy="7033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D3E30639-BADF-F8FE-3617-01353D7FBDCC}"/>
                  </a:ext>
                </a:extLst>
              </p:cNvPr>
              <p:cNvSpPr/>
              <p:nvPr/>
            </p:nvSpPr>
            <p:spPr>
              <a:xfrm>
                <a:off x="7809001" y="6082321"/>
                <a:ext cx="70339" cy="7033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00F80E26-76D4-6CC5-F05B-403948201397}"/>
                  </a:ext>
                </a:extLst>
              </p:cNvPr>
              <p:cNvSpPr/>
              <p:nvPr/>
            </p:nvSpPr>
            <p:spPr>
              <a:xfrm>
                <a:off x="8035648" y="4362936"/>
                <a:ext cx="70339" cy="7033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51E31C45-7C86-14C1-CFF3-D41A3A061FDD}"/>
                  </a:ext>
                </a:extLst>
              </p:cNvPr>
              <p:cNvSpPr/>
              <p:nvPr/>
            </p:nvSpPr>
            <p:spPr>
              <a:xfrm>
                <a:off x="7751818" y="4292597"/>
                <a:ext cx="70339" cy="7033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080F2244-C753-24C0-C4B1-EB2BABE2EDA0}"/>
                  </a:ext>
                </a:extLst>
              </p:cNvPr>
              <p:cNvSpPr/>
              <p:nvPr/>
            </p:nvSpPr>
            <p:spPr>
              <a:xfrm>
                <a:off x="8007814" y="5589272"/>
                <a:ext cx="70339" cy="7033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37D16CEA-B225-DC0F-29DC-1CE127861013}"/>
              </a:ext>
            </a:extLst>
          </p:cNvPr>
          <p:cNvSpPr txBox="1"/>
          <p:nvPr/>
        </p:nvSpPr>
        <p:spPr>
          <a:xfrm>
            <a:off x="8486881" y="4209233"/>
            <a:ext cx="3326594" cy="1477328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University College London Hospital NHS Foundation Trust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Rakesh Popat, Co-chair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Pinkie Chambers, Co-chair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Anish Tailor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May Low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Dunsi </a:t>
            </a:r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Bolarinwa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Chantelle Hughes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Luke Steventon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7A5CFAE-BEEC-8134-09C7-3477BC8DE31F}"/>
              </a:ext>
            </a:extLst>
          </p:cNvPr>
          <p:cNvSpPr txBox="1"/>
          <p:nvPr/>
        </p:nvSpPr>
        <p:spPr>
          <a:xfrm>
            <a:off x="8162746" y="5808023"/>
            <a:ext cx="3449780" cy="400110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Great Western Hospitals NHS Foundation Trust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Tiffany Chan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1BB9518-E997-B9DC-D275-93BE63D03937}"/>
              </a:ext>
            </a:extLst>
          </p:cNvPr>
          <p:cNvSpPr txBox="1"/>
          <p:nvPr/>
        </p:nvSpPr>
        <p:spPr>
          <a:xfrm>
            <a:off x="235709" y="4074585"/>
            <a:ext cx="1552623" cy="1477328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University Hospitals Birmingham NHS Foundation Trust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Adrian Shields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Bhuvan Kishore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Hayder Hussein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Helen Parry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Nicola Lawton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Nicola Parry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1DEFAC7-BF03-1B6A-7D30-91DF8290172A}"/>
              </a:ext>
            </a:extLst>
          </p:cNvPr>
          <p:cNvSpPr txBox="1"/>
          <p:nvPr/>
        </p:nvSpPr>
        <p:spPr>
          <a:xfrm>
            <a:off x="7632772" y="2613367"/>
            <a:ext cx="3748308" cy="861774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The Newcastle Upon Tyne Hospitals NHS Foundation Trust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Jane Aston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Jennifer Young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Michelle Amos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Sumantha Gabriel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94D5B8B-D599-B543-6F4D-4D0F7EA59758}"/>
              </a:ext>
            </a:extLst>
          </p:cNvPr>
          <p:cNvSpPr txBox="1"/>
          <p:nvPr/>
        </p:nvSpPr>
        <p:spPr>
          <a:xfrm>
            <a:off x="7632772" y="3666621"/>
            <a:ext cx="2843741" cy="400110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Nottingham University Hospitals NHS Trust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Sarah Henshaw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2E0FBF9-A25D-50B7-81CC-A790DA7E349B}"/>
              </a:ext>
            </a:extLst>
          </p:cNvPr>
          <p:cNvSpPr txBox="1"/>
          <p:nvPr/>
        </p:nvSpPr>
        <p:spPr>
          <a:xfrm>
            <a:off x="6917690" y="1983055"/>
            <a:ext cx="3456735" cy="400110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The Northern Care Alliance NHS Foundation Trust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Satarupa Choudhuri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0B7E6E-708B-465E-D02A-FEF4E51F8C36}"/>
              </a:ext>
            </a:extLst>
          </p:cNvPr>
          <p:cNvSpPr txBox="1"/>
          <p:nvPr/>
        </p:nvSpPr>
        <p:spPr>
          <a:xfrm>
            <a:off x="6546818" y="6278555"/>
            <a:ext cx="3702414" cy="400110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University Hospitals Dorset NHS Foundation Trust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Rachel Hall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9A687A6-3498-4667-88CA-E6D0C821BF0D}"/>
              </a:ext>
            </a:extLst>
          </p:cNvPr>
          <p:cNvSpPr txBox="1"/>
          <p:nvPr/>
        </p:nvSpPr>
        <p:spPr>
          <a:xfrm>
            <a:off x="2182741" y="6201686"/>
            <a:ext cx="2650759" cy="400110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Royal Cornwall Hospitals NHS Trust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Adam Forbes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589100-8FB1-A2AA-2BE7-45CDE74D6062}"/>
              </a:ext>
            </a:extLst>
          </p:cNvPr>
          <p:cNvSpPr txBox="1"/>
          <p:nvPr/>
        </p:nvSpPr>
        <p:spPr>
          <a:xfrm>
            <a:off x="1527174" y="5693681"/>
            <a:ext cx="3862873" cy="400110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University Hospitals Bristol &amp; Weston NHS Foundation Trust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Andrea Preston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AAA3D65-3FDA-DC78-9A72-4B07475EF061}"/>
              </a:ext>
            </a:extLst>
          </p:cNvPr>
          <p:cNvSpPr txBox="1"/>
          <p:nvPr/>
        </p:nvSpPr>
        <p:spPr>
          <a:xfrm>
            <a:off x="3287638" y="2804525"/>
            <a:ext cx="1483234" cy="415498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Belfast City Hospital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Jackie Quinn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142A932-67BE-B2C8-6BFB-88F40ADC0D20}"/>
              </a:ext>
            </a:extLst>
          </p:cNvPr>
          <p:cNvSpPr txBox="1"/>
          <p:nvPr/>
        </p:nvSpPr>
        <p:spPr>
          <a:xfrm>
            <a:off x="6718877" y="1204029"/>
            <a:ext cx="2289257" cy="553998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NHS Lothian Scotland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Neil Storrar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Lesley Symington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55695AC-E742-88DC-EBCA-7B01FFCE183F}"/>
              </a:ext>
            </a:extLst>
          </p:cNvPr>
          <p:cNvSpPr txBox="1"/>
          <p:nvPr/>
        </p:nvSpPr>
        <p:spPr>
          <a:xfrm>
            <a:off x="2634506" y="4209233"/>
            <a:ext cx="2626845" cy="400110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Hywel Dda University Health Board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Peter Baker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4619654-CC51-9AF2-2A18-B45AC7EC21E3}"/>
              </a:ext>
            </a:extLst>
          </p:cNvPr>
          <p:cNvSpPr txBox="1"/>
          <p:nvPr/>
        </p:nvSpPr>
        <p:spPr>
          <a:xfrm>
            <a:off x="3744870" y="4717491"/>
            <a:ext cx="1620545" cy="553998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University Hospital of Wales </a:t>
            </a:r>
          </a:p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Ceri Bygrave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1DDA17C-D3DA-7192-8EBC-2FC2819140D8}"/>
              </a:ext>
            </a:extLst>
          </p:cNvPr>
          <p:cNvSpPr txBox="1"/>
          <p:nvPr/>
        </p:nvSpPr>
        <p:spPr>
          <a:xfrm>
            <a:off x="949321" y="3397928"/>
            <a:ext cx="3280773" cy="400110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University Hospitals of North Midlands NHS Trust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Kamaraj Karunanithi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E460A63-1101-7BAF-033D-F4033064A0D6}"/>
              </a:ext>
            </a:extLst>
          </p:cNvPr>
          <p:cNvSpPr txBox="1"/>
          <p:nvPr/>
        </p:nvSpPr>
        <p:spPr>
          <a:xfrm>
            <a:off x="1884713" y="4717491"/>
            <a:ext cx="1786568" cy="707886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Cardiff and Vale University Health Board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Emma Williams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Grant Mehrjou</a:t>
            </a:r>
          </a:p>
        </p:txBody>
      </p:sp>
    </p:spTree>
    <p:extLst>
      <p:ext uri="{BB962C8B-B14F-4D97-AF65-F5344CB8AC3E}">
        <p14:creationId xmlns:p14="http://schemas.microsoft.com/office/powerpoint/2010/main" val="4288692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F4E66A2-B227-2929-F580-1BA7DBEEF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51" y="4268922"/>
            <a:ext cx="12215202" cy="261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51C5697-8695-5F21-7186-60DD5A0CA3D9}"/>
              </a:ext>
            </a:extLst>
          </p:cNvPr>
          <p:cNvGrpSpPr/>
          <p:nvPr/>
        </p:nvGrpSpPr>
        <p:grpSpPr>
          <a:xfrm>
            <a:off x="693215" y="5713695"/>
            <a:ext cx="10250495" cy="707886"/>
            <a:chOff x="626308" y="3256720"/>
            <a:chExt cx="10250495" cy="707886"/>
          </a:xfrm>
        </p:grpSpPr>
        <p:sp>
          <p:nvSpPr>
            <p:cNvPr id="13" name="Rectangle 12" descr="Document">
              <a:extLst>
                <a:ext uri="{FF2B5EF4-FFF2-40B4-BE49-F238E27FC236}">
                  <a16:creationId xmlns:a16="http://schemas.microsoft.com/office/drawing/2014/main" id="{73790EA1-5339-2D30-6101-19B0A905D258}"/>
                </a:ext>
              </a:extLst>
            </p:cNvPr>
            <p:cNvSpPr/>
            <p:nvPr/>
          </p:nvSpPr>
          <p:spPr>
            <a:xfrm>
              <a:off x="626308" y="3294463"/>
              <a:ext cx="621851" cy="646331"/>
            </a:xfrm>
            <a:prstGeom prst="rect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265E224-F4F8-9FDE-65CC-0FF136A721FC}"/>
                </a:ext>
              </a:extLst>
            </p:cNvPr>
            <p:cNvSpPr txBox="1"/>
            <p:nvPr/>
          </p:nvSpPr>
          <p:spPr>
            <a:xfrm>
              <a:off x="1523988" y="3256720"/>
              <a:ext cx="935281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Consensus Framework: </a:t>
              </a:r>
            </a:p>
            <a:p>
              <a:r>
                <a:rPr lang="en-GB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https://www.ucl.ac.uk/lifesciences-faculty/research/emmbrace-project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8AE19A3-2E6E-627D-D728-2C34FB28DE7D}"/>
              </a:ext>
            </a:extLst>
          </p:cNvPr>
          <p:cNvGrpSpPr/>
          <p:nvPr/>
        </p:nvGrpSpPr>
        <p:grpSpPr>
          <a:xfrm>
            <a:off x="679026" y="5043359"/>
            <a:ext cx="10965632" cy="531714"/>
            <a:chOff x="589475" y="2296778"/>
            <a:chExt cx="10965632" cy="531714"/>
          </a:xfrm>
        </p:grpSpPr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96B32D43-1434-60C9-A3BC-CB9B6EBCAEBA}"/>
                </a:ext>
              </a:extLst>
            </p:cNvPr>
            <p:cNvSpPr txBox="1">
              <a:spLocks/>
            </p:cNvSpPr>
            <p:nvPr/>
          </p:nvSpPr>
          <p:spPr>
            <a:xfrm>
              <a:off x="1501344" y="2296778"/>
              <a:ext cx="10053763" cy="53144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  <a:spcAft>
                  <a:spcPts val="800"/>
                </a:spcAft>
              </a:pPr>
              <a:br>
                <a:rPr lang="en-GB" sz="2000" kern="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en-GB" sz="2000" kern="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Email contact: uclh.emmbrace.queries@nhs.net</a:t>
              </a:r>
              <a:br>
                <a:rPr lang="en-GB" sz="2000" u="sng" kern="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endParaRPr lang="en-GB" sz="20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 9" descr="Email">
              <a:extLst>
                <a:ext uri="{FF2B5EF4-FFF2-40B4-BE49-F238E27FC236}">
                  <a16:creationId xmlns:a16="http://schemas.microsoft.com/office/drawing/2014/main" id="{39792972-7328-DF16-F61E-AF1640D072E1}"/>
                </a:ext>
              </a:extLst>
            </p:cNvPr>
            <p:cNvSpPr/>
            <p:nvPr/>
          </p:nvSpPr>
          <p:spPr>
            <a:xfrm>
              <a:off x="589475" y="2297045"/>
              <a:ext cx="677235" cy="531447"/>
            </a:xfrm>
            <a:prstGeom prst="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9550CA72-78B2-431A-5B7C-F326A4B9EB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947" y="1312984"/>
            <a:ext cx="10053763" cy="2928470"/>
          </a:xfrm>
        </p:spPr>
        <p:txBody>
          <a:bodyPr anchor="ctr">
            <a:normAutofit/>
          </a:bodyPr>
          <a:lstStyle/>
          <a:p>
            <a:pPr algn="l"/>
            <a:r>
              <a:rPr lang="en-GB" sz="4800" b="1" kern="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Thank you</a:t>
            </a:r>
            <a:endParaRPr lang="en-GB" sz="4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510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5205</TotalTime>
  <Words>1061</Words>
  <Application>Microsoft Office PowerPoint</Application>
  <PresentationFormat>Widescreen</PresentationFormat>
  <Paragraphs>160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Office Theme</vt:lpstr>
      <vt:lpstr>Barriers to the Implementation of Bispecific Antibodies for Patients with Relapsed/Refractory Myeloma: Results of a UK National Survey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Equity in Multiple Myeloma Bispecific Research and Access  Bispecific Antibody Implementation Group</dc:title>
  <dc:creator>LOW, May (UNIVERSITY COLLEGE LONDON HOSPITALS NHS FOUNDATION TRUST)</dc:creator>
  <cp:lastModifiedBy>LOW, May (UNIVERSITY COLLEGE LONDON HOSPITALS NHS FOUNDATION TRUST)</cp:lastModifiedBy>
  <cp:revision>34</cp:revision>
  <dcterms:created xsi:type="dcterms:W3CDTF">2024-10-16T13:09:24Z</dcterms:created>
  <dcterms:modified xsi:type="dcterms:W3CDTF">2024-11-13T22:44:38Z</dcterms:modified>
</cp:coreProperties>
</file>