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9" r:id="rId5"/>
    <p:sldId id="260" r:id="rId6"/>
    <p:sldId id="271" r:id="rId7"/>
    <p:sldId id="272" r:id="rId8"/>
    <p:sldId id="273" r:id="rId9"/>
    <p:sldId id="269" r:id="rId10"/>
    <p:sldId id="274" r:id="rId11"/>
    <p:sldId id="275" r:id="rId12"/>
    <p:sldId id="276" r:id="rId13"/>
  </p:sldIdLst>
  <p:sldSz cx="12192000" cy="6858000"/>
  <p:notesSz cx="6888163" cy="9671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182E57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9" autoAdjust="0"/>
    <p:restoredTop sz="94490" autoAdjust="0"/>
  </p:normalViewPr>
  <p:slideViewPr>
    <p:cSldViewPr snapToGrid="0">
      <p:cViewPr varScale="1">
        <p:scale>
          <a:sx n="86" d="100"/>
          <a:sy n="86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485232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485232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>
              <a:defRPr sz="1200"/>
            </a:lvl1pPr>
          </a:lstStyle>
          <a:p>
            <a:fld id="{82FD734F-F5B2-814D-B594-8284881C74FE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22" tIns="47311" rIns="94622" bIns="473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654193"/>
            <a:ext cx="5510530" cy="3807976"/>
          </a:xfrm>
          <a:prstGeom prst="rect">
            <a:avLst/>
          </a:prstGeom>
        </p:spPr>
        <p:txBody>
          <a:bodyPr vert="horz" lIns="94622" tIns="47311" rIns="94622" bIns="47311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85820"/>
            <a:ext cx="2984871" cy="485231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185820"/>
            <a:ext cx="2984871" cy="485231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r">
              <a:defRPr sz="1200"/>
            </a:lvl1pPr>
          </a:lstStyle>
          <a:p>
            <a:fld id="{32479C1D-2C4B-CF47-9B4D-55FE81F98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6F4D7D41-32EF-BE01-7880-37EF60AF02D4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F002BC-E540-8C15-821D-160E05DF8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CD842-9CE3-907B-BF4B-64023766B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68D12-37FD-8694-B5CF-B6332C8B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AA411-1A47-3CA8-FF77-6BD51174A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D156B-3DBE-39FF-7CDD-2786D9E0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A61574-0D1B-1F57-4DAB-D96E11B8B0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020877" y="4671094"/>
            <a:ext cx="3332923" cy="136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2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F643-DCBF-6893-03D8-BC56E6E6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CEA32-DA79-6DE1-79C0-24D40F8B9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FC6A1-B3A7-A5E7-FDA0-A703161A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0123-5D4D-3A91-F9FB-96F9EF4F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3190A4-F3F6-95B2-BAB2-35C6C9A460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29191" y="5916225"/>
            <a:ext cx="2094641" cy="94177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153D325F-0357-34CF-5047-2D98F5EB25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0"/>
            <a:ext cx="1390650" cy="269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6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64B-8686-C754-72CE-E641BAE8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17608-D473-215E-43E7-C610874BF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B20A6-EE8C-A1C8-8A5C-211AC060C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BBB4-D8A3-35B8-196C-1D90AD0B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043B0-89BF-3484-407B-D6FF0C60A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04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6F91-91BF-1987-5748-1F10F2C9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33ED0-955A-0477-533F-06C1A1577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8F7B3-82C5-D8C5-7F6A-E56A2C52C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2D349-1392-984B-20E5-273546B7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1A844-5A7E-38C3-F63F-F91DC72C8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3F46E-E7BA-9A5C-3BBF-4DAEEDB76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77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5CF1-AF7F-506E-8E18-B5C8B13E3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A3D00-5821-F06F-BDE3-CD49D803A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2BDE7-C139-966E-20A0-A14A6E4CE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E3971-8BCB-D392-2632-20DAE73A5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554B-D75D-62DC-6B50-751E06260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60292-86CF-6AEA-F041-591A26BF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BC96F-0DD1-791B-AD1F-C469C65F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EBD4F-FB5A-FB03-7E9B-6695BDC2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35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8C0C-58C9-BCD9-F00A-CCC924B7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EA677-2BDD-7112-E92F-DCB96C39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5E6C98-ED53-4272-A65B-D41D9201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AD7B2-91F0-CA37-EC29-908C0F23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5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AF790-E790-A78E-D37E-C2D83D7E1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23F58-ED58-9E5B-C9D7-EB64C9DB2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6D8D2-B3C0-60A2-5267-9CC9B1C2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2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1680-774F-9F4E-3195-A974904D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94922-1F4C-6179-DD58-E098F90E0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D847C-AA20-F4E4-6D32-AA87DE5E2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AEFAC-A2FB-8857-0987-155C8FE1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2F708-2222-C895-97E6-08C6B96F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EE42F-0A23-039A-F1E1-59B497F0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1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AE7E-C2C5-CD6A-945A-4DC41F34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8D8ED-F365-5977-9D6E-94526BE54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B3B8D-B36E-F438-F77E-2BFF705F7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C4C2D-903A-0BC2-0AD7-552BA501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2E967-5BCA-D6EF-3ED2-BC907C00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1BDAC-9EB7-BE2D-72EE-CED3725A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6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C443-9C48-274E-BE2F-F5F6ED6C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EF822-086B-8FEF-5ECB-DD58C4254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8B8E7-026F-B5A9-A84D-2FBB266F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36A83-EB01-DB5C-A046-289C362B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05641-5B99-C92E-5FA6-7067AA4D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03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B0830-9EAF-6CA8-AAED-DC5101CB1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B919C-FB27-8225-DD0A-68AA6DB1A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E7533-7182-9911-48E4-3BFBAA69C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6103-F7C2-9765-1F0C-D38843423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DE92-B294-1FB0-76DC-531353FC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94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8BC25-5D16-9E46-AA22-12B5D28D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84499-D7C6-CF2C-EB46-C9AA93A7A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97768-A113-D506-E94F-D2CDF1F71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31BE5-2DA8-4F4C-97B0-49E2A7169E2A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5E38-E194-90CA-6416-DFD76FDCD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87B0F-C207-B779-ADEC-668A92CFB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87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3C5B16-E00F-4320-757D-F13540D36D83}"/>
              </a:ext>
            </a:extLst>
          </p:cNvPr>
          <p:cNvSpPr txBox="1"/>
          <p:nvPr/>
        </p:nvSpPr>
        <p:spPr>
          <a:xfrm>
            <a:off x="821914" y="489734"/>
            <a:ext cx="6604797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en-GB" sz="4400" b="1" dirty="0">
              <a:latin typeface="+mj-lt"/>
            </a:endParaRPr>
          </a:p>
          <a:p>
            <a:pPr marL="0" indent="0">
              <a:buNone/>
            </a:pPr>
            <a:r>
              <a:rPr lang="en-GB" sz="9600" b="1" dirty="0">
                <a:solidFill>
                  <a:schemeClr val="bg1"/>
                </a:solidFill>
                <a:latin typeface="+mj-lt"/>
              </a:rPr>
              <a:t>‘Doing Well’</a:t>
            </a:r>
          </a:p>
          <a:p>
            <a:pPr marL="0" indent="0">
              <a:buNone/>
            </a:pPr>
            <a:r>
              <a:rPr lang="en-GB" sz="9600" b="1" dirty="0">
                <a:solidFill>
                  <a:schemeClr val="bg1"/>
                </a:solidFill>
                <a:latin typeface="+mj-lt"/>
              </a:rPr>
              <a:t>is not</a:t>
            </a:r>
          </a:p>
          <a:p>
            <a:pPr marL="0" indent="0">
              <a:buNone/>
            </a:pPr>
            <a:r>
              <a:rPr lang="en-GB" sz="9600" b="1" dirty="0">
                <a:solidFill>
                  <a:schemeClr val="bg1"/>
                </a:solidFill>
                <a:latin typeface="+mj-lt"/>
              </a:rPr>
              <a:t>“Well”</a:t>
            </a:r>
          </a:p>
          <a:p>
            <a:pPr marL="0" indent="0" algn="ctr">
              <a:buNone/>
            </a:pPr>
            <a:endParaRPr lang="en-GB" sz="44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179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monkey with long hair eating grass&#10;&#10;Description automatically generated">
            <a:extLst>
              <a:ext uri="{FF2B5EF4-FFF2-40B4-BE49-F238E27FC236}">
                <a16:creationId xmlns:a16="http://schemas.microsoft.com/office/drawing/2014/main" id="{31AC76B3-9D4B-6B5E-85E7-78026C232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07" y="-7944"/>
            <a:ext cx="5631365" cy="6871035"/>
          </a:xfrm>
        </p:spPr>
      </p:pic>
    </p:spTree>
    <p:extLst>
      <p:ext uri="{BB962C8B-B14F-4D97-AF65-F5344CB8AC3E}">
        <p14:creationId xmlns:p14="http://schemas.microsoft.com/office/powerpoint/2010/main" val="55724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8AC75-CD36-DBE7-661C-86670BDF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person holding a cup and a cast&#10;&#10;Description automatically generated">
            <a:extLst>
              <a:ext uri="{FF2B5EF4-FFF2-40B4-BE49-F238E27FC236}">
                <a16:creationId xmlns:a16="http://schemas.microsoft.com/office/drawing/2014/main" id="{D6AB4EC0-4D75-5621-6A96-16516694D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13" y="242810"/>
            <a:ext cx="2148473" cy="4351338"/>
          </a:xfrm>
        </p:spPr>
      </p:pic>
    </p:spTree>
    <p:extLst>
      <p:ext uri="{BB962C8B-B14F-4D97-AF65-F5344CB8AC3E}">
        <p14:creationId xmlns:p14="http://schemas.microsoft.com/office/powerpoint/2010/main" val="22701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CE5A4-9D5A-801B-4609-AD816C5D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person holding a cup and a cast&#10;&#10;Description automatically generated">
            <a:extLst>
              <a:ext uri="{FF2B5EF4-FFF2-40B4-BE49-F238E27FC236}">
                <a16:creationId xmlns:a16="http://schemas.microsoft.com/office/drawing/2014/main" id="{9A51442A-53D3-C539-C554-46B7B6EA4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13" y="242810"/>
            <a:ext cx="2148473" cy="4351338"/>
          </a:xfrm>
        </p:spPr>
      </p:pic>
      <p:pic>
        <p:nvPicPr>
          <p:cNvPr id="13" name="Picture 12" descr="A person taking a selfie&#10;&#10;Description automatically generated">
            <a:extLst>
              <a:ext uri="{FF2B5EF4-FFF2-40B4-BE49-F238E27FC236}">
                <a16:creationId xmlns:a16="http://schemas.microsoft.com/office/drawing/2014/main" id="{E9D6243A-B7D8-944F-C66C-96DE7A82D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29" y="716989"/>
            <a:ext cx="2962914" cy="296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42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34AEE-490F-7E01-F0D0-F2C42FA42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person holding a cup and a cast&#10;&#10;Description automatically generated">
            <a:extLst>
              <a:ext uri="{FF2B5EF4-FFF2-40B4-BE49-F238E27FC236}">
                <a16:creationId xmlns:a16="http://schemas.microsoft.com/office/drawing/2014/main" id="{BEB5C51B-27B1-4355-5531-0547BD14AB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13" y="242810"/>
            <a:ext cx="2148473" cy="4351338"/>
          </a:xfrm>
        </p:spPr>
      </p:pic>
      <p:pic>
        <p:nvPicPr>
          <p:cNvPr id="13" name="Picture 12" descr="A person taking a selfie&#10;&#10;Description automatically generated">
            <a:extLst>
              <a:ext uri="{FF2B5EF4-FFF2-40B4-BE49-F238E27FC236}">
                <a16:creationId xmlns:a16="http://schemas.microsoft.com/office/drawing/2014/main" id="{C521531C-1E44-765B-7636-C5ACD548A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29" y="716989"/>
            <a:ext cx="2962914" cy="2962914"/>
          </a:xfrm>
          <a:prstGeom prst="rect">
            <a:avLst/>
          </a:prstGeom>
        </p:spPr>
      </p:pic>
      <p:pic>
        <p:nvPicPr>
          <p:cNvPr id="15" name="Picture 14" descr="A person taking a selfie&#10;&#10;Description automatically generated">
            <a:extLst>
              <a:ext uri="{FF2B5EF4-FFF2-40B4-BE49-F238E27FC236}">
                <a16:creationId xmlns:a16="http://schemas.microsoft.com/office/drawing/2014/main" id="{5DC7C1EC-89D0-14C3-BEE5-9F75D7031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537" y="1282390"/>
            <a:ext cx="4752277" cy="475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10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576EA33-DC61-31A7-7E9A-261BF1E10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964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13700" b="1" dirty="0">
                <a:solidFill>
                  <a:srgbClr val="000066"/>
                </a:solidFill>
                <a:latin typeface="+mj-lt"/>
              </a:rPr>
              <a:t>‘Doing Well’</a:t>
            </a:r>
          </a:p>
          <a:p>
            <a:pPr marL="0" indent="0" algn="ctr">
              <a:buNone/>
            </a:pPr>
            <a:r>
              <a:rPr lang="en-GB" sz="13700" b="1" dirty="0">
                <a:solidFill>
                  <a:srgbClr val="000066"/>
                </a:solidFill>
                <a:latin typeface="+mj-lt"/>
              </a:rPr>
              <a:t>is not</a:t>
            </a:r>
          </a:p>
          <a:p>
            <a:pPr marL="0" indent="0" algn="ctr">
              <a:buNone/>
            </a:pPr>
            <a:r>
              <a:rPr lang="en-GB" sz="13700" b="1" dirty="0">
                <a:solidFill>
                  <a:srgbClr val="000066"/>
                </a:solidFill>
                <a:latin typeface="+mj-lt"/>
              </a:rPr>
              <a:t>“Well”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699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7F8D5-2CFF-310E-A0FF-7F961ECE4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1DEB0F7E-E0CB-8D84-C72A-9067ED651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8370" y="1064957"/>
            <a:ext cx="6225595" cy="4669195"/>
          </a:xfrm>
        </p:spPr>
      </p:pic>
    </p:spTree>
    <p:extLst>
      <p:ext uri="{BB962C8B-B14F-4D97-AF65-F5344CB8AC3E}">
        <p14:creationId xmlns:p14="http://schemas.microsoft.com/office/powerpoint/2010/main" val="3016152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F768E-1F04-E0F2-7BB9-76839FCAC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926" y="365125"/>
            <a:ext cx="9736873" cy="1325563"/>
          </a:xfrm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000066"/>
                </a:solidFill>
              </a:rPr>
              <a:t>What do we need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314DB-6937-6791-566A-A4E2E5583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926" y="1825625"/>
            <a:ext cx="9736874" cy="3147819"/>
          </a:xfrm>
        </p:spPr>
        <p:txBody>
          <a:bodyPr>
            <a:normAutofit fontScale="92500"/>
          </a:bodyPr>
          <a:lstStyle/>
          <a:p>
            <a:r>
              <a:rPr lang="en-GB" sz="3600" dirty="0">
                <a:solidFill>
                  <a:srgbClr val="000066"/>
                </a:solidFill>
              </a:rPr>
              <a:t>Better drugs with fewer side effects</a:t>
            </a:r>
          </a:p>
          <a:p>
            <a:r>
              <a:rPr lang="en-GB" sz="3600" dirty="0">
                <a:solidFill>
                  <a:srgbClr val="000066"/>
                </a:solidFill>
              </a:rPr>
              <a:t>Newer and more effective drugs at line one or two</a:t>
            </a:r>
          </a:p>
          <a:p>
            <a:r>
              <a:rPr lang="en-GB" sz="3600" dirty="0">
                <a:solidFill>
                  <a:srgbClr val="000066"/>
                </a:solidFill>
              </a:rPr>
              <a:t>Personalised treatment plans for younger patients</a:t>
            </a:r>
          </a:p>
          <a:p>
            <a:r>
              <a:rPr lang="en-GB" sz="3600" dirty="0">
                <a:solidFill>
                  <a:srgbClr val="000066"/>
                </a:solidFill>
              </a:rPr>
              <a:t>More emotional and practical support</a:t>
            </a:r>
          </a:p>
          <a:p>
            <a:r>
              <a:rPr lang="en-GB" sz="3600" dirty="0">
                <a:solidFill>
                  <a:srgbClr val="000066"/>
                </a:solidFill>
              </a:rPr>
              <a:t>Prescriptions when we need them</a:t>
            </a:r>
          </a:p>
          <a:p>
            <a:pPr marL="0" indent="0">
              <a:buNone/>
            </a:pPr>
            <a:endParaRPr lang="en-GB" sz="3600" dirty="0">
              <a:solidFill>
                <a:srgbClr val="000066"/>
              </a:solidFill>
            </a:endParaRPr>
          </a:p>
          <a:p>
            <a:pPr marL="0" indent="0">
              <a:buNone/>
            </a:pPr>
            <a:endParaRPr lang="en-GB" sz="3600" dirty="0">
              <a:solidFill>
                <a:srgbClr val="000066"/>
              </a:solidFill>
            </a:endParaRPr>
          </a:p>
          <a:p>
            <a:endParaRPr lang="en-GB" sz="3600" dirty="0">
              <a:solidFill>
                <a:srgbClr val="000066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86F7BF-307E-B1AB-3734-D4413F4E7D42}"/>
              </a:ext>
            </a:extLst>
          </p:cNvPr>
          <p:cNvSpPr txBox="1">
            <a:spLocks/>
          </p:cNvSpPr>
          <p:nvPr/>
        </p:nvSpPr>
        <p:spPr>
          <a:xfrm>
            <a:off x="412595" y="5426076"/>
            <a:ext cx="10941205" cy="1055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6000" dirty="0">
                <a:solidFill>
                  <a:srgbClr val="000066"/>
                </a:solidFill>
              </a:rPr>
              <a:t>Because we’re alive TODAY!</a:t>
            </a:r>
            <a:endParaRPr lang="en-GB" sz="6000" dirty="0"/>
          </a:p>
          <a:p>
            <a:endParaRPr lang="en-GB" sz="3600" dirty="0">
              <a:solidFill>
                <a:srgbClr val="000066"/>
              </a:solidFill>
            </a:endParaRPr>
          </a:p>
          <a:p>
            <a:endParaRPr lang="en-GB" sz="36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91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itting on a bench looking at a field of cows&#10;&#10;Description automatically generated">
            <a:extLst>
              <a:ext uri="{FF2B5EF4-FFF2-40B4-BE49-F238E27FC236}">
                <a16:creationId xmlns:a16="http://schemas.microsoft.com/office/drawing/2014/main" id="{0EA4D0C5-6776-D9EF-4236-2D7FD385B6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7" b="31046"/>
          <a:stretch/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2630532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589776-a6e9-47f6-b29d-6cb7706879f7" xsi:nil="true"/>
    <lcf76f155ced4ddcb4097134ff3c332f xmlns="4e0dc7e0-d52d-44e7-9e24-2a1253bdd29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AD99B45886BC47A000508F13129C76" ma:contentTypeVersion="15" ma:contentTypeDescription="Create a new document." ma:contentTypeScope="" ma:versionID="164535d4899fc38c0a24f47afcb6859b">
  <xsd:schema xmlns:xsd="http://www.w3.org/2001/XMLSchema" xmlns:xs="http://www.w3.org/2001/XMLSchema" xmlns:p="http://schemas.microsoft.com/office/2006/metadata/properties" xmlns:ns2="d3589776-a6e9-47f6-b29d-6cb7706879f7" xmlns:ns3="4e0dc7e0-d52d-44e7-9e24-2a1253bdd292" targetNamespace="http://schemas.microsoft.com/office/2006/metadata/properties" ma:root="true" ma:fieldsID="e567d5afcfde4198f3211e5b9c484425" ns2:_="" ns3:_="">
    <xsd:import namespace="d3589776-a6e9-47f6-b29d-6cb7706879f7"/>
    <xsd:import namespace="4e0dc7e0-d52d-44e7-9e24-2a1253bdd29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89776-a6e9-47f6-b29d-6cb7706879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f73f4fe-ae9d-4354-8b41-4fd9abadcd16}" ma:internalName="TaxCatchAll" ma:showField="CatchAllData" ma:web="d3589776-a6e9-47f6-b29d-6cb7706879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0dc7e0-d52d-44e7-9e24-2a1253bdd2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e61c988-076a-48c0-80de-1ec4c958c6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EB377E-9674-4B80-BA18-1841540B57F2}">
  <ds:schemaRefs>
    <ds:schemaRef ds:uri="http://schemas.openxmlformats.org/package/2006/metadata/core-properties"/>
    <ds:schemaRef ds:uri="http://www.w3.org/XML/1998/namespace"/>
    <ds:schemaRef ds:uri="http://purl.org/dc/elements/1.1/"/>
    <ds:schemaRef ds:uri="d3589776-a6e9-47f6-b29d-6cb7706879f7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4e0dc7e0-d52d-44e7-9e24-2a1253bdd29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D299F5F-7A03-46D1-A20B-DE2BCD213A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589776-a6e9-47f6-b29d-6cb7706879f7"/>
    <ds:schemaRef ds:uri="4e0dc7e0-d52d-44e7-9e24-2a1253bdd2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9C4491-B19E-4976-A820-14CAC36C9E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61</Words>
  <Application>Microsoft Office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we need NOW?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Cox</dc:creator>
  <cp:lastModifiedBy>Chantal Cornelius</cp:lastModifiedBy>
  <cp:revision>34</cp:revision>
  <cp:lastPrinted>2024-10-12T11:34:00Z</cp:lastPrinted>
  <dcterms:created xsi:type="dcterms:W3CDTF">2022-12-19T18:34:31Z</dcterms:created>
  <dcterms:modified xsi:type="dcterms:W3CDTF">2024-10-23T13:14:13Z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0x010100E4AD99B45886BC47A000508F13129C76</vt:lpwstr>
  </property>
</Properties>
</file>