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3" r:id="rId3"/>
    <p:sldId id="284" r:id="rId4"/>
    <p:sldId id="286" r:id="rId5"/>
    <p:sldId id="298" r:id="rId6"/>
    <p:sldId id="291" r:id="rId7"/>
    <p:sldId id="297" r:id="rId8"/>
    <p:sldId id="259" r:id="rId9"/>
    <p:sldId id="261" r:id="rId1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nifer  Travers" initials="JT" lastIdx="2" clrIdx="0">
    <p:extLst>
      <p:ext uri="{19B8F6BF-5375-455C-9EA6-DF929625EA0E}">
        <p15:presenceInfo xmlns:p15="http://schemas.microsoft.com/office/powerpoint/2012/main" userId="S-1-5-21-155252513-1967951128-3498227145-156206" providerId="AD"/>
      </p:ext>
    </p:extLst>
  </p:cmAuthor>
  <p:cmAuthor id="2" name="Mathieson, Lara [S3A]" initials="" lastIdx="1" clrIdx="1">
    <p:extLst>
      <p:ext uri="{19B8F6BF-5375-455C-9EA6-DF929625EA0E}">
        <p15:presenceInfo xmlns:p15="http://schemas.microsoft.com/office/powerpoint/2012/main" userId="S::MathiesonL15@hutchesons.org::0e4d8e3f-84f7-433a-b78f-0432466045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639" autoAdjust="0"/>
    <p:restoredTop sz="96395"/>
  </p:normalViewPr>
  <p:slideViewPr>
    <p:cSldViewPr snapToGrid="0">
      <p:cViewPr varScale="1">
        <p:scale>
          <a:sx n="88" d="100"/>
          <a:sy n="88" d="100"/>
        </p:scale>
        <p:origin x="114" y="7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08122DA5-EB38-6024-6BC4-89EC158646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154BF8C-27AE-1934-2A1D-6F5E7D67D62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04454A-A5AF-EB4F-8409-E6A5B7136D88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="" xmlns:a16="http://schemas.microsoft.com/office/drawing/2014/main" id="{EF42E674-C635-3D82-F739-29684DB1F9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="" xmlns:a16="http://schemas.microsoft.com/office/drawing/2014/main" id="{BBBC7B6A-B216-84C2-A20F-F59C6E9DEF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76D2D0F-25AF-9C8B-42D7-B1AAE0758A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417937E-6582-7462-1FBD-1CA6BB4FE6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2D7D38C-DBA0-6F44-BCC8-14436FEE3AC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1191041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D7D38C-DBA0-6F44-BCC8-14436FEE3ACC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4424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7D38C-DBA0-6F44-BCC8-14436FEE3ACC}" type="slidenum">
              <a:rPr lang="en-GB" altLang="en-US" smtClean="0"/>
              <a:pPr/>
              <a:t>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44029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7D38C-DBA0-6F44-BCC8-14436FEE3ACC}" type="slidenum">
              <a:rPr lang="en-GB" altLang="en-US" smtClean="0"/>
              <a:pPr/>
              <a:t>5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83928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7D38C-DBA0-6F44-BCC8-14436FEE3ACC}" type="slidenum">
              <a:rPr lang="en-GB" altLang="en-US" smtClean="0"/>
              <a:pPr/>
              <a:t>9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08314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6DF4C09-CDD3-F9F5-E5A1-0DA5F8742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773C0-168B-494B-AAD1-EF3B0AE9AE44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5F2F32-1968-3508-6035-669DF1F71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F68E35F-10AF-6D62-800A-F8C31D607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D8327-CAAD-144C-B8EF-908B4E8801A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1866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A830067-ABE0-9D98-7D47-BBA8477D6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B186C-1656-E045-8EF6-16399A20C0DC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F3E9BCC-A1A1-F392-97F8-FC4CE7AC7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DA9A619-BAE5-0F43-39B6-E60FA612B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44254-8553-7B4D-9EA3-29FCD79872B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8124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64A80DF-9BA1-E329-5BD9-C5EA79507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CD91-1054-7B48-B47D-F89C75444C2C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B26F6EF-4133-A1A4-89BF-36DFF992B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A5BB70-AA31-E8B7-BE97-C7A30C4D4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224829-25B6-5645-AF91-AE2C33244EB6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4215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7EDDC2E7-3C4F-872F-A840-3B0CCC80D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F93CC-F49E-6F48-8401-B33A0267425B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E1560B7E-FDDD-AAAA-7048-83D525B08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4B6CA5C8-4920-9A99-BF71-44D851D6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F652D-F45A-A848-8B06-87083A88F8BE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614580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F541376F-CB7C-495C-5F28-4235E1790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EE5A2-F5F9-6149-BF2F-3964777590A7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4C52ECA5-B4FB-6322-C7C0-349F3A074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E0647F62-3D70-9B7F-E26F-830CBBFBB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703BB-474E-8E44-A3C7-904E96366CDF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92480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="" xmlns:a16="http://schemas.microsoft.com/office/drawing/2014/main" id="{3E6DABBF-9F64-CAB9-C11E-345D567CD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91327-1B1B-AC44-9673-CDBD0AF811BC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="" xmlns:a16="http://schemas.microsoft.com/office/drawing/2014/main" id="{7ABED6F5-41A7-3CB2-6697-7A16518C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="" xmlns:a16="http://schemas.microsoft.com/office/drawing/2014/main" id="{AFA83019-497B-DB42-5339-BDDC0B04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C17F9A-0FA4-8C4F-81C2-A3E305CE649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1667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="" xmlns:a16="http://schemas.microsoft.com/office/drawing/2014/main" id="{834FB6ED-328A-96A2-AF98-B69040475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64D63-91F0-2C4E-9279-FC8BBF4980A3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EC3765B4-E12E-3A0A-AD7F-62D4C081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9049B0EC-89FE-BC42-AECE-84397CB43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0AF3E-255D-1447-BC09-A248FC25DF3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13117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2025BA7D-6D27-3DCA-146E-CDF92532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B979A-7722-DA4E-8544-59A1C8A406EA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B3B08AFB-5711-12CE-6D00-A2C5AFC42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1B761470-81A2-65FE-FBAA-650E09D0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6D930-E353-914D-9ECE-60DFDB4D1FA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56250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DD49622F-FF49-774A-9B28-0ED23A66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9E478-3C5C-4148-ABBF-A260037B8F22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9B0A9F7E-3286-1EE2-CA67-9294519C6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2C5061C5-A0F1-27C2-D24A-69ECDC98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B8C48-B4E1-F74A-A98F-BD8B0E0B417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19790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2B0FAF1-4FC7-9B66-6A65-BBBEDB5DF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730B9-D3B4-034D-B623-8F813F910898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49B9D9-7D03-B6F6-41DB-E2C79A256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E0CC6E5-F3DD-A4BE-16D8-E4C387F97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600A7-3D1A-E64D-8786-2FBBE59082C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465264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D6396C9-1A0F-0598-37B2-594695DEB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ADF88-1F81-8248-A217-5DABAFC9E01A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3ACBFE-2DC3-C37A-07C7-905E57B8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A489EA8-B4AE-6BA2-5BDA-F2E554112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D1335D-830C-3842-87E0-7028AE34B2A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8574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="" xmlns:a16="http://schemas.microsoft.com/office/drawing/2014/main" id="{0AD3A579-07D9-77AB-8BB5-6205E2882C8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="" xmlns:a16="http://schemas.microsoft.com/office/drawing/2014/main" id="{E82D7BD4-4B68-8AFE-963E-39B8E0793A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094A712-0B1F-B464-C73C-D2E0E0B6B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9CF7BC-C2E4-B047-A9F2-EC73F35EF25E}" type="datetimeFigureOut">
              <a:rPr lang="en-GB"/>
              <a:pPr>
                <a:defRPr/>
              </a:pPr>
              <a:t>12/11/2024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148B130-B6DE-C7A0-885F-38CDC0676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5BB62AD-5C7C-E58D-1916-02D6790D3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BFE713A-997D-5549-BB85-E7D18C9F5D5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="" xmlns:a16="http://schemas.microsoft.com/office/drawing/2014/main" id="{E0D509DE-A67D-6E5C-0DFC-E82B5ED2A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227262"/>
          </a:xfrm>
        </p:spPr>
        <p:txBody>
          <a:bodyPr/>
          <a:lstStyle/>
          <a:p>
            <a:r>
              <a:rPr lang="en-GB" altLang="en-US" dirty="0"/>
              <a:t>Myeloma Treatment Pathway </a:t>
            </a:r>
            <a:br>
              <a:rPr lang="en-GB" altLang="en-US" dirty="0"/>
            </a:br>
            <a:r>
              <a:rPr lang="en-GB" altLang="en-US" dirty="0"/>
              <a:t>NHS Scotland</a:t>
            </a:r>
          </a:p>
        </p:txBody>
      </p:sp>
      <p:sp>
        <p:nvSpPr>
          <p:cNvPr id="3075" name="Subtitle 2">
            <a:extLst>
              <a:ext uri="{FF2B5EF4-FFF2-40B4-BE49-F238E27FC236}">
                <a16:creationId xmlns="" xmlns:a16="http://schemas.microsoft.com/office/drawing/2014/main" id="{ADCCA692-82FF-BD48-271E-BBC742A55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8014" y="7287167"/>
            <a:ext cx="1838355" cy="337208"/>
          </a:xfrm>
        </p:spPr>
        <p:txBody>
          <a:bodyPr/>
          <a:lstStyle/>
          <a:p>
            <a:endParaRPr lang="en-GB" alt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D568A534-D4CB-BCAD-FB10-FB26E832D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80" y="5224461"/>
            <a:ext cx="2636417" cy="128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HMPPS Scotland Outdoor Quality Flag - MrFlag">
            <a:extLst>
              <a:ext uri="{FF2B5EF4-FFF2-40B4-BE49-F238E27FC236}">
                <a16:creationId xmlns="" xmlns:a16="http://schemas.microsoft.com/office/drawing/2014/main" id="{708E8365-F262-F609-1223-0FA10D985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7191" y="105814"/>
            <a:ext cx="2212570" cy="145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="" xmlns:a16="http://schemas.microsoft.com/office/drawing/2014/main" id="{4D0B8024-941A-B1E8-7A37-EF3DE8F661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843" y="5427660"/>
            <a:ext cx="45624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NHS National Services Scotland (NSS)">
            <a:extLst>
              <a:ext uri="{FF2B5EF4-FFF2-40B4-BE49-F238E27FC236}">
                <a16:creationId xmlns="" xmlns:a16="http://schemas.microsoft.com/office/drawing/2014/main" id="{687E8906-EA7E-AF52-0ABB-DA0AC6EBB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964" y="5224461"/>
            <a:ext cx="2636417" cy="125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Plasma cell myeloma (multiple myeloma ...">
            <a:extLst>
              <a:ext uri="{FF2B5EF4-FFF2-40B4-BE49-F238E27FC236}">
                <a16:creationId xmlns="" xmlns:a16="http://schemas.microsoft.com/office/drawing/2014/main" id="{3A5C479F-7A31-4A6C-BCF5-518C71C5B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14" y="115888"/>
            <a:ext cx="2384261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6230" y="3602037"/>
            <a:ext cx="2061655" cy="1655763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828800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                                                 Dr Jennifer Travers</a:t>
            </a:r>
          </a:p>
          <a:p>
            <a:r>
              <a:rPr lang="en-GB" dirty="0"/>
              <a:t>                                                         Beatson, West of Scotland Cancer Centre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E0A6EB-ACFA-CFB0-E68B-9D661B0F0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Approvals of medicines for use in NHS Scotland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FE3DAB-688E-C89D-30ED-C5C4408B40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Scottish Medicines Consortium SMC</a:t>
            </a:r>
          </a:p>
          <a:p>
            <a:pPr marL="0" indent="0">
              <a:buNone/>
            </a:pPr>
            <a:r>
              <a:rPr lang="en-US" dirty="0"/>
              <a:t>           NICE</a:t>
            </a:r>
          </a:p>
          <a:p>
            <a:pPr marL="0" indent="0">
              <a:buNone/>
            </a:pPr>
            <a:r>
              <a:rPr lang="en-US" dirty="0"/>
              <a:t>          Cancer Drug Fund</a:t>
            </a:r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dirty="0" err="1"/>
              <a:t>Blueteq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Multiply 5">
            <a:extLst>
              <a:ext uri="{FF2B5EF4-FFF2-40B4-BE49-F238E27FC236}">
                <a16:creationId xmlns="" xmlns:a16="http://schemas.microsoft.com/office/drawing/2014/main" id="{C9FC69F3-3255-232B-7C68-5785B14CE2E2}"/>
              </a:ext>
            </a:extLst>
          </p:cNvPr>
          <p:cNvSpPr/>
          <p:nvPr/>
        </p:nvSpPr>
        <p:spPr>
          <a:xfrm>
            <a:off x="957262" y="2663428"/>
            <a:ext cx="795337" cy="53657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y 6">
            <a:extLst>
              <a:ext uri="{FF2B5EF4-FFF2-40B4-BE49-F238E27FC236}">
                <a16:creationId xmlns="" xmlns:a16="http://schemas.microsoft.com/office/drawing/2014/main" id="{D48393EA-6534-5768-B359-011C81349031}"/>
              </a:ext>
            </a:extLst>
          </p:cNvPr>
          <p:cNvSpPr/>
          <p:nvPr/>
        </p:nvSpPr>
        <p:spPr>
          <a:xfrm>
            <a:off x="963421" y="3242591"/>
            <a:ext cx="795338" cy="53657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Multiply 7">
            <a:extLst>
              <a:ext uri="{FF2B5EF4-FFF2-40B4-BE49-F238E27FC236}">
                <a16:creationId xmlns="" xmlns:a16="http://schemas.microsoft.com/office/drawing/2014/main" id="{C2982534-F757-81D0-78C6-BD00EA6964E9}"/>
              </a:ext>
            </a:extLst>
          </p:cNvPr>
          <p:cNvSpPr/>
          <p:nvPr/>
        </p:nvSpPr>
        <p:spPr>
          <a:xfrm>
            <a:off x="957262" y="3767867"/>
            <a:ext cx="795338" cy="42068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1">
            <a:extLst>
              <a:ext uri="{FF2B5EF4-FFF2-40B4-BE49-F238E27FC236}">
                <a16:creationId xmlns="" xmlns:a16="http://schemas.microsoft.com/office/drawing/2014/main" id="{5E7FA5EB-8103-080B-D7BC-EBFDDEA62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638" y="1755774"/>
            <a:ext cx="47371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0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9625E3-386D-BD3B-1E62-830C3DE44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62" name="Picture 2" descr="Barra airport">
            <a:extLst>
              <a:ext uri="{FF2B5EF4-FFF2-40B4-BE49-F238E27FC236}">
                <a16:creationId xmlns="" xmlns:a16="http://schemas.microsoft.com/office/drawing/2014/main" id="{19B50789-2540-0B67-979B-373D73F8379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82915"/>
            <a:ext cx="5181600" cy="303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>
            <a:extLst>
              <a:ext uri="{FF2B5EF4-FFF2-40B4-BE49-F238E27FC236}">
                <a16:creationId xmlns="" xmlns:a16="http://schemas.microsoft.com/office/drawing/2014/main" id="{EA8E98AC-5842-B5CC-3D53-2168380031D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498292"/>
            <a:ext cx="5181600" cy="300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98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329A73-E186-F00C-02B6-EE380A9C9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151" y="373603"/>
            <a:ext cx="10515600" cy="13160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11641D2-6DB6-D650-705C-4846F776A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360612" y="322803"/>
            <a:ext cx="5157787" cy="7503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B545EB5-24E9-5C20-508E-DC3115B9C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4151" y="1875574"/>
            <a:ext cx="6885807" cy="414422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Assessment of comparative clinical effectiveness and cost effectiveness and accept those that represent good value of money for NHS Scotland </a:t>
            </a:r>
          </a:p>
          <a:p>
            <a:pPr marL="0" indent="0">
              <a:buNone/>
            </a:pPr>
            <a:r>
              <a:rPr lang="en-US" sz="1800" dirty="0"/>
              <a:t>Before a medicine can be prescribed routinely in Scotland it has to be accepted for use by SMC</a:t>
            </a:r>
          </a:p>
          <a:p>
            <a:pPr marL="0" indent="0">
              <a:buNone/>
            </a:pPr>
            <a:r>
              <a:rPr lang="en-US" sz="1800" dirty="0"/>
              <a:t>Provides a quick, uniform introduction of beneficial treatments across NHS Scotland</a:t>
            </a:r>
          </a:p>
          <a:p>
            <a:pPr marL="0" indent="0">
              <a:buNone/>
            </a:pPr>
            <a:r>
              <a:rPr lang="en-US" sz="1800" dirty="0"/>
              <a:t>Patient and Clinician Engagement Process ( PACE)</a:t>
            </a:r>
          </a:p>
          <a:p>
            <a:pPr marL="0" indent="0">
              <a:buNone/>
            </a:pPr>
            <a:r>
              <a:rPr lang="en-US" sz="1800" dirty="0"/>
              <a:t>PACE provides a wider opinion and may act as a ‘modifier’ of  certainty </a:t>
            </a:r>
          </a:p>
          <a:p>
            <a:pPr marL="0" indent="0">
              <a:buNone/>
            </a:pPr>
            <a:r>
              <a:rPr lang="en-US" sz="1800" dirty="0"/>
              <a:t>22 weeks timeline for advice published with PACE included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6B2C185-9F07-2E53-26ED-FB50DE4BD1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3406" y="1571625"/>
            <a:ext cx="5052355" cy="747518"/>
          </a:xfrm>
          <a:noFill/>
        </p:spPr>
        <p:txBody>
          <a:bodyPr/>
          <a:lstStyle/>
          <a:p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4582985-4804-C554-9BD4-1D540D0783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3407" y="2505075"/>
            <a:ext cx="5052355" cy="3979322"/>
          </a:xfrm>
          <a:noFill/>
        </p:spPr>
        <p:txBody>
          <a:bodyPr/>
          <a:lstStyle/>
          <a:p>
            <a:pPr marL="0" indent="0">
              <a:buNone/>
            </a:pPr>
            <a:endParaRPr lang="en-US" sz="1400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="" xmlns:a16="http://schemas.microsoft.com/office/drawing/2014/main" id="{6A8F0EDC-BE88-1035-74FF-9BD9EDEF7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936" y="405542"/>
            <a:ext cx="20288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="" xmlns:a16="http://schemas.microsoft.com/office/drawing/2014/main" id="{78B2FF1D-ED25-A72F-8592-47220383A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51" y="383501"/>
            <a:ext cx="2883558" cy="106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709" y="488392"/>
            <a:ext cx="135201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0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85ACC127-AE75-AD5E-3540-36F901CD00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89407"/>
              </p:ext>
            </p:extLst>
          </p:nvPr>
        </p:nvGraphicFramePr>
        <p:xfrm>
          <a:off x="1072055" y="27184"/>
          <a:ext cx="7651815" cy="6886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1815">
                  <a:extLst>
                    <a:ext uri="{9D8B030D-6E8A-4147-A177-3AD203B41FA5}">
                      <a16:colId xmlns="" xmlns:a16="http://schemas.microsoft.com/office/drawing/2014/main" val="3843664137"/>
                    </a:ext>
                  </a:extLst>
                </a:gridCol>
              </a:tblGrid>
              <a:tr h="1617081"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0000"/>
                          </a:highlight>
                        </a:rPr>
                        <a:t>First Line Treatment</a:t>
                      </a:r>
                    </a:p>
                    <a:p>
                      <a:r>
                        <a:rPr lang="en-US" sz="1200" dirty="0">
                          <a:highlight>
                            <a:srgbClr val="800080"/>
                          </a:highlight>
                        </a:rPr>
                        <a:t>Transplant Eligible                                                 Transplant Ineligible</a:t>
                      </a:r>
                    </a:p>
                    <a:p>
                      <a:r>
                        <a:rPr lang="en-US" sz="1200" dirty="0"/>
                        <a:t>Dara – VTD x 4                                                        DRD continuous</a:t>
                      </a:r>
                    </a:p>
                    <a:p>
                      <a:r>
                        <a:rPr lang="en-US" sz="1200" dirty="0"/>
                        <a:t>Autograft 1                                                              Lenalidomide </a:t>
                      </a:r>
                      <a:r>
                        <a:rPr lang="en-US" sz="1200" dirty="0" err="1"/>
                        <a:t>Dex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Dara- VTD x 2                                                          Bortezomib </a:t>
                      </a:r>
                      <a:r>
                        <a:rPr lang="en-US" sz="1200" dirty="0" err="1"/>
                        <a:t>dex</a:t>
                      </a:r>
                      <a:r>
                        <a:rPr lang="en-US" sz="1200" dirty="0"/>
                        <a:t> (AKI risk)</a:t>
                      </a:r>
                    </a:p>
                    <a:p>
                      <a:r>
                        <a:rPr lang="en-US" sz="1200" dirty="0"/>
                        <a:t>Maintenance Lenalidomide    </a:t>
                      </a:r>
                    </a:p>
                    <a:p>
                      <a:r>
                        <a:rPr lang="en-US" sz="1200" dirty="0"/>
                        <a:t>Tandem Autograft in selected cases</a:t>
                      </a:r>
                    </a:p>
                    <a:p>
                      <a:r>
                        <a:rPr lang="en-US" sz="1200" dirty="0"/>
                        <a:t>                           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4088843"/>
                  </a:ext>
                </a:extLst>
              </a:tr>
              <a:tr h="1617081"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0000"/>
                          </a:highlight>
                        </a:rPr>
                        <a:t>Second Line</a:t>
                      </a:r>
                    </a:p>
                    <a:p>
                      <a:r>
                        <a:rPr lang="en-US" sz="1200" dirty="0"/>
                        <a:t>Carfilzomib lenalidomide Dexamethasone </a:t>
                      </a:r>
                      <a:r>
                        <a:rPr lang="en-US" sz="1200" dirty="0" err="1"/>
                        <a:t>KRd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Daratumumab Bortezomib Dexamethasone </a:t>
                      </a:r>
                      <a:r>
                        <a:rPr lang="en-US" sz="1200" dirty="0" err="1"/>
                        <a:t>Dvd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Carfilzomib Dexamethasone </a:t>
                      </a:r>
                      <a:r>
                        <a:rPr lang="en-US" sz="1200" dirty="0" err="1"/>
                        <a:t>Kd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Bortezomib Dexamethasone Bd</a:t>
                      </a:r>
                    </a:p>
                    <a:p>
                      <a:r>
                        <a:rPr lang="en-US" sz="1200" dirty="0"/>
                        <a:t>Lenalidomide Dexamethasone Rd</a:t>
                      </a:r>
                    </a:p>
                    <a:p>
                      <a:r>
                        <a:rPr lang="en-US" sz="1200" dirty="0"/>
                        <a:t>Selinexor Bortezomib Dexamethasone </a:t>
                      </a:r>
                      <a:r>
                        <a:rPr lang="en-US" sz="1200" dirty="0" err="1"/>
                        <a:t>SVd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2</a:t>
                      </a:r>
                      <a:r>
                        <a:rPr lang="en-US" sz="1200" baseline="30000" dirty="0"/>
                        <a:t>nd</a:t>
                      </a:r>
                      <a:r>
                        <a:rPr lang="en-US" sz="1200" dirty="0"/>
                        <a:t> Autograft in selected patients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88983728"/>
                  </a:ext>
                </a:extLst>
              </a:tr>
              <a:tr h="1241552"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0000"/>
                          </a:highlight>
                        </a:rPr>
                        <a:t>Third Line</a:t>
                      </a:r>
                    </a:p>
                    <a:p>
                      <a:r>
                        <a:rPr lang="en-US" sz="1200" dirty="0"/>
                        <a:t>Carfilzomib Dexamethasone </a:t>
                      </a:r>
                      <a:r>
                        <a:rPr lang="en-US" sz="1200" dirty="0" err="1"/>
                        <a:t>Kd</a:t>
                      </a:r>
                      <a:r>
                        <a:rPr lang="en-US" sz="1200" dirty="0"/>
                        <a:t>                                                           *No </a:t>
                      </a:r>
                      <a:r>
                        <a:rPr lang="en-US" sz="1200" dirty="0" err="1"/>
                        <a:t>Ixazomib</a:t>
                      </a:r>
                      <a:r>
                        <a:rPr lang="en-US" sz="1200" dirty="0"/>
                        <a:t> Lenalidomide </a:t>
                      </a:r>
                      <a:r>
                        <a:rPr lang="en-US" sz="1200" dirty="0" err="1"/>
                        <a:t>Dex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Pomalidomide Dexamethasone Pd                                                      * Carfilzomib </a:t>
                      </a:r>
                      <a:r>
                        <a:rPr lang="en-US" sz="1200" dirty="0" err="1"/>
                        <a:t>Dex</a:t>
                      </a:r>
                      <a:r>
                        <a:rPr lang="en-US" sz="1200" dirty="0"/>
                        <a:t> 2</a:t>
                      </a:r>
                      <a:r>
                        <a:rPr lang="en-US" sz="1200" baseline="30000" dirty="0"/>
                        <a:t>nd</a:t>
                      </a:r>
                      <a:r>
                        <a:rPr lang="en-US" sz="1200" dirty="0"/>
                        <a:t> line onwards</a:t>
                      </a:r>
                    </a:p>
                    <a:p>
                      <a:r>
                        <a:rPr lang="en-US" sz="1200" dirty="0"/>
                        <a:t>Panobinostat Bortezomib Dexamethasone </a:t>
                      </a:r>
                      <a:r>
                        <a:rPr lang="en-US" sz="1200" dirty="0" err="1"/>
                        <a:t>PVd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Bortezomib Dexamethasone Bd</a:t>
                      </a:r>
                    </a:p>
                    <a:p>
                      <a:r>
                        <a:rPr lang="en-US" sz="1200" dirty="0"/>
                        <a:t>Lenalidomide Dexamethasone 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3028972"/>
                  </a:ext>
                </a:extLst>
              </a:tr>
              <a:tr h="1499000"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0000"/>
                          </a:highlight>
                        </a:rPr>
                        <a:t>Fourth Line </a:t>
                      </a:r>
                    </a:p>
                    <a:p>
                      <a:r>
                        <a:rPr lang="en-US" sz="1200" dirty="0" err="1"/>
                        <a:t>Isatuximab</a:t>
                      </a:r>
                      <a:r>
                        <a:rPr lang="en-US" sz="1200" dirty="0"/>
                        <a:t> Pomalidomide </a:t>
                      </a:r>
                      <a:r>
                        <a:rPr lang="en-US" sz="1200" dirty="0" err="1"/>
                        <a:t>Dex</a:t>
                      </a:r>
                      <a:r>
                        <a:rPr lang="en-US" sz="1200" dirty="0"/>
                        <a:t>   </a:t>
                      </a:r>
                      <a:r>
                        <a:rPr lang="en-US" sz="1200" dirty="0" err="1" smtClean="0"/>
                        <a:t>IsaPd</a:t>
                      </a:r>
                      <a:endParaRPr lang="en-US" sz="1200" dirty="0" smtClean="0"/>
                    </a:p>
                    <a:p>
                      <a:r>
                        <a:rPr lang="en-US" sz="1200" dirty="0" err="1" smtClean="0"/>
                        <a:t>Pomalidomide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Dex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Pd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Daratumumab Monotherapy</a:t>
                      </a:r>
                    </a:p>
                    <a:p>
                      <a:r>
                        <a:rPr lang="en-US" sz="1200" dirty="0" err="1"/>
                        <a:t>Elranatamab</a:t>
                      </a:r>
                      <a:r>
                        <a:rPr lang="en-US" sz="1200" dirty="0"/>
                        <a:t> </a:t>
                      </a:r>
                    </a:p>
                    <a:p>
                      <a:r>
                        <a:rPr lang="en-US" sz="1200" dirty="0" err="1"/>
                        <a:t>Teclistamab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Panobinostat Bortezomib Dexamethasone </a:t>
                      </a:r>
                      <a:r>
                        <a:rPr lang="en-US" sz="1200" dirty="0" err="1"/>
                        <a:t>PVd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Carfilzomib </a:t>
                      </a:r>
                      <a:r>
                        <a:rPr lang="en-US" sz="1200" dirty="0" err="1"/>
                        <a:t>Dex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Kd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90210524"/>
                  </a:ext>
                </a:extLst>
              </a:tr>
              <a:tr h="856101">
                <a:tc>
                  <a:txBody>
                    <a:bodyPr/>
                    <a:lstStyle/>
                    <a:p>
                      <a:r>
                        <a:rPr lang="en-US" sz="1200" dirty="0">
                          <a:highlight>
                            <a:srgbClr val="FF0000"/>
                          </a:highlight>
                        </a:rPr>
                        <a:t>Fifth Line </a:t>
                      </a:r>
                    </a:p>
                    <a:p>
                      <a:r>
                        <a:rPr lang="en-US" sz="1200" dirty="0" err="1"/>
                        <a:t>Elranatamab</a:t>
                      </a:r>
                      <a:endParaRPr lang="en-US" sz="1200" dirty="0"/>
                    </a:p>
                    <a:p>
                      <a:r>
                        <a:rPr lang="en-US" sz="1200" dirty="0" err="1"/>
                        <a:t>Teclistamab</a:t>
                      </a:r>
                      <a:endParaRPr lang="en-US" sz="1200" dirty="0"/>
                    </a:p>
                    <a:p>
                      <a:r>
                        <a:rPr lang="en-US" sz="1200" dirty="0"/>
                        <a:t>Selinexor </a:t>
                      </a:r>
                      <a:r>
                        <a:rPr lang="en-US" sz="1200" dirty="0" err="1"/>
                        <a:t>Dex</a:t>
                      </a:r>
                      <a:r>
                        <a:rPr lang="en-US" sz="1200" dirty="0"/>
                        <a:t> Sd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11533625"/>
                  </a:ext>
                </a:extLst>
              </a:tr>
            </a:tbl>
          </a:graphicData>
        </a:graphic>
      </p:graphicFrame>
      <p:sp>
        <p:nvSpPr>
          <p:cNvPr id="3" name="Down Arrow 2">
            <a:extLst>
              <a:ext uri="{FF2B5EF4-FFF2-40B4-BE49-F238E27FC236}">
                <a16:creationId xmlns="" xmlns:a16="http://schemas.microsoft.com/office/drawing/2014/main" id="{ADE3987E-F555-BD8F-250E-F3D2F3B29639}"/>
              </a:ext>
            </a:extLst>
          </p:cNvPr>
          <p:cNvSpPr/>
          <p:nvPr/>
        </p:nvSpPr>
        <p:spPr>
          <a:xfrm flipH="1">
            <a:off x="5333179" y="1334531"/>
            <a:ext cx="144572" cy="45719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>
            <a:extLst>
              <a:ext uri="{FF2B5EF4-FFF2-40B4-BE49-F238E27FC236}">
                <a16:creationId xmlns="" xmlns:a16="http://schemas.microsoft.com/office/drawing/2014/main" id="{53E33FFE-9B35-99EA-162B-A6CF0D3B7DFE}"/>
              </a:ext>
            </a:extLst>
          </p:cNvPr>
          <p:cNvSpPr/>
          <p:nvPr/>
        </p:nvSpPr>
        <p:spPr>
          <a:xfrm>
            <a:off x="3335093" y="1334531"/>
            <a:ext cx="144572" cy="45719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3B35A66-3888-0BFD-F62E-695401719B9C}"/>
              </a:ext>
            </a:extLst>
          </p:cNvPr>
          <p:cNvSpPr txBox="1"/>
          <p:nvPr/>
        </p:nvSpPr>
        <p:spPr>
          <a:xfrm>
            <a:off x="9484660" y="1791730"/>
            <a:ext cx="28224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NHS Scotland </a:t>
            </a:r>
          </a:p>
          <a:p>
            <a:r>
              <a:rPr lang="en-US" sz="2400" b="1" u="sng" dirty="0"/>
              <a:t>Myeloma </a:t>
            </a:r>
          </a:p>
          <a:p>
            <a:r>
              <a:rPr lang="en-US" sz="2400" b="1" u="sng" dirty="0"/>
              <a:t>Treatment </a:t>
            </a:r>
          </a:p>
          <a:p>
            <a:r>
              <a:rPr lang="en-US" sz="2400" b="1" u="sng" dirty="0"/>
              <a:t>Pathway </a:t>
            </a:r>
          </a:p>
          <a:p>
            <a:r>
              <a:rPr lang="en-US" sz="2400" dirty="0"/>
              <a:t>Nov 2024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="" xmlns:a16="http://schemas.microsoft.com/office/drawing/2014/main" id="{3519752C-7642-E1E9-1320-4769149C5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557" y="5308477"/>
            <a:ext cx="2636417" cy="128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68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3F6FA5-8DE5-7FF4-B9BB-EF1348284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close-up of a document&#10;&#10;Description automatically generated">
            <a:extLst>
              <a:ext uri="{FF2B5EF4-FFF2-40B4-BE49-F238E27FC236}">
                <a16:creationId xmlns="" xmlns:a16="http://schemas.microsoft.com/office/drawing/2014/main" id="{285A9C56-7869-E3EE-E91E-560DFB2273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6125"/>
            <a:ext cx="4080641" cy="5957970"/>
          </a:xfrm>
        </p:spPr>
      </p:pic>
      <p:pic>
        <p:nvPicPr>
          <p:cNvPr id="7" name="Picture 6" descr="A screenshot of a document&#10;&#10;Description automatically generated">
            <a:extLst>
              <a:ext uri="{FF2B5EF4-FFF2-40B4-BE49-F238E27FC236}">
                <a16:creationId xmlns="" xmlns:a16="http://schemas.microsoft.com/office/drawing/2014/main" id="{7EB1E8BE-2B87-D32B-FFAD-C957ED39B2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565" y="183275"/>
            <a:ext cx="4319751" cy="584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4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78D2CE-64AF-E7CA-6935-7D3198EC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FFFF"/>
                </a:highlight>
              </a:rPr>
              <a:t>NATIONAL CANCER MEDICINES ADVISORY GROUP (NCMAG)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B9B9C37-DCFC-39BA-44D2-94249B4C6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FCBE43D-4FCF-789E-8E07-96D3903498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C03EAE5-57DC-CBDC-E525-FAB611951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33269E7-DADD-68D6-8903-38DB287B836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12D225E-68A8-47B2-172F-6265FF7DBD79}"/>
              </a:ext>
            </a:extLst>
          </p:cNvPr>
          <p:cNvSpPr txBox="1"/>
          <p:nvPr/>
        </p:nvSpPr>
        <p:spPr>
          <a:xfrm>
            <a:off x="709447" y="1997839"/>
            <a:ext cx="944354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/>
              <a:t> Established during Covid 19 Pandemic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Introduced NCMAG business as usual to NHS Scotland in 2021</a:t>
            </a:r>
          </a:p>
          <a:p>
            <a:endParaRPr lang="en-US" sz="1800" dirty="0"/>
          </a:p>
          <a:p>
            <a:r>
              <a:rPr lang="en-US" sz="1800" dirty="0"/>
              <a:t>A ‘Once for Scotland’ proposal seeking support for routine use of a treatment in the following categories;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-off-label uses of a licensed medicine ( branded, generic or biosimilar) for a patient population not specified within the marketing authorization</a:t>
            </a:r>
          </a:p>
          <a:p>
            <a:pPr marL="0" indent="0">
              <a:buNone/>
            </a:pPr>
            <a:r>
              <a:rPr lang="en-US" sz="1800" dirty="0"/>
              <a:t>-off patent use of licensed, generic or biosimilar medicines previously not approved by SMC, where patent has expired since SMC advice given and cost effectiveness is unknown </a:t>
            </a:r>
            <a:endParaRPr lang="en-US" dirty="0"/>
          </a:p>
        </p:txBody>
      </p:sp>
      <p:pic>
        <p:nvPicPr>
          <p:cNvPr id="9" name="Content Placeholder 3">
            <a:extLst>
              <a:ext uri="{FF2B5EF4-FFF2-40B4-BE49-F238E27FC236}">
                <a16:creationId xmlns="" xmlns:a16="http://schemas.microsoft.com/office/drawing/2014/main" id="{FD028FDA-4768-C468-6DEB-7ED186B6E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920" y="1027906"/>
            <a:ext cx="2028825" cy="1477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96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="" xmlns:a16="http://schemas.microsoft.com/office/drawing/2014/main" id="{2A44A10C-A7F8-B6B2-8223-CA6459802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dirty="0"/>
          </a:p>
        </p:txBody>
      </p:sp>
      <p:pic>
        <p:nvPicPr>
          <p:cNvPr id="9219" name="Content Placeholder 3">
            <a:extLst>
              <a:ext uri="{FF2B5EF4-FFF2-40B4-BE49-F238E27FC236}">
                <a16:creationId xmlns="" xmlns:a16="http://schemas.microsoft.com/office/drawing/2014/main" id="{D7C6E00C-ADD1-7EC5-9809-EBD95C8E79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2" y="179388"/>
            <a:ext cx="3659187" cy="6034088"/>
          </a:xfr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10E421D-608D-C29D-9B4A-317F25DBB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3" y="179389"/>
            <a:ext cx="4037012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">
            <a:extLst>
              <a:ext uri="{FF2B5EF4-FFF2-40B4-BE49-F238E27FC236}">
                <a16:creationId xmlns="" xmlns:a16="http://schemas.microsoft.com/office/drawing/2014/main" id="{4A319BB4-3739-B64D-4BF7-1FCA8AC00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8" y="179388"/>
            <a:ext cx="3800477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>
            <a:extLst>
              <a:ext uri="{FF2B5EF4-FFF2-40B4-BE49-F238E27FC236}">
                <a16:creationId xmlns="" xmlns:a16="http://schemas.microsoft.com/office/drawing/2014/main" id="{51D611A5-88A3-AF5B-6AF1-FB065D239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0"/>
            <a:ext cx="6178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yeloma Treatment Pathway final 2 " id="{062563BE-69D4-904F-955D-DD7807D0693F}" vid="{9A1ABEF2-F602-A948-B1FD-6A91B1A684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1391</TotalTime>
  <Words>346</Words>
  <Application>Microsoft Office PowerPoint</Application>
  <PresentationFormat>Widescreen</PresentationFormat>
  <Paragraphs>71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Myeloma Treatment Pathway  NHS Scotland</vt:lpstr>
      <vt:lpstr>Approvals of medicines for use in NHS Scotland</vt:lpstr>
      <vt:lpstr>PowerPoint Presentation</vt:lpstr>
      <vt:lpstr>PowerPoint Presentation</vt:lpstr>
      <vt:lpstr>PowerPoint Presentation</vt:lpstr>
      <vt:lpstr>PowerPoint Presentation</vt:lpstr>
      <vt:lpstr>NATIONAL CANCER MEDICINES ADVISORY GROUP (NCMAG)</vt:lpstr>
      <vt:lpstr>PowerPoint Presentation</vt:lpstr>
      <vt:lpstr>PowerPoint Presentation</vt:lpstr>
    </vt:vector>
  </TitlesOfParts>
  <Company>NHS Greater Glasgow &amp; Clyde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Myeloma Treatment Pathway  Scotland</dc:title>
  <dc:creator>Jennifer  Travers</dc:creator>
  <cp:lastModifiedBy>Travers, Jennifer</cp:lastModifiedBy>
  <cp:revision>57</cp:revision>
  <dcterms:created xsi:type="dcterms:W3CDTF">2024-10-29T11:19:46Z</dcterms:created>
  <dcterms:modified xsi:type="dcterms:W3CDTF">2024-11-12T15:48:33Z</dcterms:modified>
</cp:coreProperties>
</file>