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4"/>
  </p:sldMasterIdLst>
  <p:notesMasterIdLst>
    <p:notesMasterId r:id="rId21"/>
  </p:notesMasterIdLst>
  <p:sldIdLst>
    <p:sldId id="256" r:id="rId5"/>
    <p:sldId id="2147471170" r:id="rId6"/>
    <p:sldId id="2147471172" r:id="rId7"/>
    <p:sldId id="2147471140" r:id="rId8"/>
    <p:sldId id="2147471139" r:id="rId9"/>
    <p:sldId id="2147471150" r:id="rId10"/>
    <p:sldId id="2147471160" r:id="rId11"/>
    <p:sldId id="2147471161" r:id="rId12"/>
    <p:sldId id="2147471166" r:id="rId13"/>
    <p:sldId id="2147471168" r:id="rId14"/>
    <p:sldId id="2147471169" r:id="rId15"/>
    <p:sldId id="2147471180" r:id="rId16"/>
    <p:sldId id="2147471181" r:id="rId17"/>
    <p:sldId id="2147471182" r:id="rId18"/>
    <p:sldId id="2147471183" r:id="rId19"/>
    <p:sldId id="214747117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1164816-F3AC-0FEB-583B-D19D7966784A}" name="Gerry Reilly" initials="GR" userId="S::Gerry.Reilly@hdruk.ac.uk::acdc02e3-cebf-4314-843b-d9fe0441cb96" providerId="AD"/>
  <p188:author id="{C17CB644-B0C5-BC7A-B0E1-D9EEFCE96957}" name="Helen" initials="He" userId="pAeVLj/urGCoFD96vxiEnbaXZ+BXts5K1u/e4GZBhcM=" providerId="None"/>
  <p188:author id="{D073F0A9-9069-FFF6-6F3E-1B3B9BFEA839}" name="Neil Postlethwaite" initials="NP" userId="Neil Postlethwaite" providerId="None"/>
  <p188:author id="{21E9D1BC-ED58-3B3E-730C-E7B4B4F0EB19}" name="Neil Postlethwaite" initials="NP" userId="lVdv0yC7Bv8b3YBhlmSo9B18n+6gyAZhtkxXFJEYQNs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EC"/>
    <a:srgbClr val="475DA7"/>
    <a:srgbClr val="F8F8F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69" autoAdjust="0"/>
    <p:restoredTop sz="94626"/>
  </p:normalViewPr>
  <p:slideViewPr>
    <p:cSldViewPr snapToGrid="0" snapToObjects="1">
      <p:cViewPr varScale="1">
        <p:scale>
          <a:sx n="110" d="100"/>
          <a:sy n="110" d="100"/>
        </p:scale>
        <p:origin x="4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34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7323E1-404A-9047-805A-AD9065F2C140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310F6-1553-0B42-9D97-1194B94B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84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37870" indent="-457200">
              <a:spcAft>
                <a:spcPts val="1200"/>
              </a:spcAft>
              <a:buFont typeface="Arial"/>
              <a:buChar char="•"/>
            </a:pPr>
            <a:r>
              <a:rPr lang="en-GB" dirty="0"/>
              <a:t>Programme Overview &amp; Approach</a:t>
            </a:r>
          </a:p>
          <a:p>
            <a:pPr marL="737870" indent="-457200">
              <a:spcAft>
                <a:spcPts val="1200"/>
              </a:spcAft>
              <a:buFont typeface="Arial"/>
              <a:buChar char="•"/>
            </a:pPr>
            <a:r>
              <a:rPr lang="en-GB" dirty="0"/>
              <a:t>Recent Highlights</a:t>
            </a:r>
            <a:endParaRPr lang="en-GB" dirty="0">
              <a:cs typeface="Calibri"/>
            </a:endParaRPr>
          </a:p>
          <a:p>
            <a:pPr marL="737870" indent="-457200">
              <a:spcAft>
                <a:spcPts val="1200"/>
              </a:spcAft>
              <a:buFont typeface="Arial"/>
              <a:buChar char="•"/>
            </a:pPr>
            <a:r>
              <a:rPr lang="en-GB" dirty="0"/>
              <a:t>Programme Impact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310F6-1553-0B42-9D97-1194B94BC2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0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D8CEB-D036-4786-8EA6-0554908E52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798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D8CEB-D036-4786-8EA6-0554908E52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109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D8CEB-D036-4786-8EA6-0554908E52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167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37870" indent="-457200">
              <a:spcAft>
                <a:spcPts val="1200"/>
              </a:spcAft>
              <a:buFont typeface="Arial"/>
              <a:buChar char="•"/>
            </a:pPr>
            <a:r>
              <a:rPr lang="en-GB" dirty="0"/>
              <a:t>Programme Overview &amp; Approach</a:t>
            </a:r>
          </a:p>
          <a:p>
            <a:pPr marL="737870" indent="-457200">
              <a:spcAft>
                <a:spcPts val="1200"/>
              </a:spcAft>
              <a:buFont typeface="Arial"/>
              <a:buChar char="•"/>
            </a:pPr>
            <a:r>
              <a:rPr lang="en-GB" dirty="0"/>
              <a:t>Recent Highlights</a:t>
            </a:r>
            <a:endParaRPr lang="en-GB" dirty="0">
              <a:cs typeface="Calibri"/>
            </a:endParaRPr>
          </a:p>
          <a:p>
            <a:pPr marL="737870" indent="-457200">
              <a:spcAft>
                <a:spcPts val="1200"/>
              </a:spcAft>
              <a:buFont typeface="Arial"/>
              <a:buChar char="•"/>
            </a:pPr>
            <a:r>
              <a:rPr lang="en-GB" dirty="0"/>
              <a:t>Programme Impact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310F6-1553-0B42-9D97-1194B94BC2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8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8914C-F5C8-4445-8022-325056B6C05D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2473290"/>
            <a:ext cx="7515936" cy="2387600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9" y="5097990"/>
            <a:ext cx="7515936" cy="350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FA491AA-FFCE-C043-8E57-3D1E24DB82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237" y="6014836"/>
            <a:ext cx="6077484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</p:spTree>
    <p:extLst>
      <p:ext uri="{BB962C8B-B14F-4D97-AF65-F5344CB8AC3E}">
        <p14:creationId xmlns:p14="http://schemas.microsoft.com/office/powerpoint/2010/main" val="374123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8914C-F5C8-4445-8022-325056B6C05D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2473290"/>
            <a:ext cx="6428115" cy="2387600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5097990"/>
            <a:ext cx="6341399" cy="350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FA491AA-FFCE-C043-8E57-3D1E24DB82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237" y="6014836"/>
            <a:ext cx="4902948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DA0C8FC-F8BC-E14C-8491-8D49BB273A52}"/>
              </a:ext>
            </a:extLst>
          </p:cNvPr>
          <p:cNvCxnSpPr>
            <a:cxnSpLocks/>
          </p:cNvCxnSpPr>
          <p:nvPr userDrawn="1"/>
        </p:nvCxnSpPr>
        <p:spPr>
          <a:xfrm>
            <a:off x="2044847" y="5976000"/>
            <a:ext cx="0" cy="231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ate Placeholder 39">
            <a:extLst>
              <a:ext uri="{FF2B5EF4-FFF2-40B4-BE49-F238E27FC236}">
                <a16:creationId xmlns:a16="http://schemas.microsoft.com/office/drawing/2014/main" id="{866C7F25-BB19-B84F-BB91-34AB7A58EF3E}"/>
              </a:ext>
            </a:extLst>
          </p:cNvPr>
          <p:cNvSpPr txBox="1">
            <a:spLocks/>
          </p:cNvSpPr>
          <p:nvPr userDrawn="1"/>
        </p:nvSpPr>
        <p:spPr>
          <a:xfrm>
            <a:off x="839788" y="5990983"/>
            <a:ext cx="1339724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AE0E71-E2E3-4A44-8360-1EDD7E4079BA}" type="datetime1">
              <a:rPr lang="en-GB" sz="1600" smtClean="0"/>
              <a:t>14/11/2024</a:t>
            </a:fld>
            <a:endParaRPr lang="en-US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B30D51-1C88-D84B-B986-A8AB4A7D69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26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E8914C-F5C8-4445-8022-325056B6C05D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2473290"/>
            <a:ext cx="6806488" cy="2387600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5097990"/>
            <a:ext cx="6609416" cy="350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FA491AA-FFCE-C043-8E57-3D1E24DB82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237" y="6014836"/>
            <a:ext cx="5115786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DA0C8FC-F8BC-E14C-8491-8D49BB273A52}"/>
              </a:ext>
            </a:extLst>
          </p:cNvPr>
          <p:cNvCxnSpPr>
            <a:cxnSpLocks/>
          </p:cNvCxnSpPr>
          <p:nvPr userDrawn="1"/>
        </p:nvCxnSpPr>
        <p:spPr>
          <a:xfrm>
            <a:off x="2044847" y="5976000"/>
            <a:ext cx="0" cy="231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ate Placeholder 39">
            <a:extLst>
              <a:ext uri="{FF2B5EF4-FFF2-40B4-BE49-F238E27FC236}">
                <a16:creationId xmlns:a16="http://schemas.microsoft.com/office/drawing/2014/main" id="{866C7F25-BB19-B84F-BB91-34AB7A58EF3E}"/>
              </a:ext>
            </a:extLst>
          </p:cNvPr>
          <p:cNvSpPr txBox="1">
            <a:spLocks/>
          </p:cNvSpPr>
          <p:nvPr userDrawn="1"/>
        </p:nvSpPr>
        <p:spPr>
          <a:xfrm>
            <a:off x="839788" y="5990983"/>
            <a:ext cx="1339724" cy="216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B89675-1F3E-8A49-A7D5-14AF1E428D44}" type="datetime1">
              <a:rPr lang="en-GB" sz="1600" smtClean="0"/>
              <a:t>14/11/2024</a:t>
            </a:fld>
            <a:endParaRPr lang="en-US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86E8EE-4B91-B84E-ADB0-4C4AD2DE40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45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DFB2CED1-F602-3443-891F-03DEDF624910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2473290"/>
            <a:ext cx="9752472" cy="2387600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5097990"/>
            <a:ext cx="9810661" cy="350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FA491AA-FFCE-C043-8E57-3D1E24DB82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237" y="6015328"/>
            <a:ext cx="8281900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sp>
        <p:nvSpPr>
          <p:cNvPr id="40" name="Date Placeholder 39">
            <a:extLst>
              <a:ext uri="{FF2B5EF4-FFF2-40B4-BE49-F238E27FC236}">
                <a16:creationId xmlns:a16="http://schemas.microsoft.com/office/drawing/2014/main" id="{D27978EC-FEED-D547-806F-8C9507BB2B4F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9788" y="5990748"/>
            <a:ext cx="1339724" cy="216000"/>
          </a:xfr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2F5E4B93-92A2-AE4B-8FB5-D5357F295E92}" type="datetime1">
              <a:rPr lang="en-GB" smtClean="0"/>
              <a:t>14/11/2024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474A81-573F-054D-92FA-1528243B4B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AF761A-0D65-FF44-AFC3-73EC32F63A4E}"/>
              </a:ext>
            </a:extLst>
          </p:cNvPr>
          <p:cNvCxnSpPr>
            <a:cxnSpLocks/>
          </p:cNvCxnSpPr>
          <p:nvPr userDrawn="1"/>
        </p:nvCxnSpPr>
        <p:spPr>
          <a:xfrm>
            <a:off x="2044847" y="5976000"/>
            <a:ext cx="0" cy="231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342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DFB2CED1-F602-3443-891F-03DEDF624910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1806" y="1"/>
            <a:ext cx="12188386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2473290"/>
            <a:ext cx="7689357" cy="2387600"/>
          </a:xfrm>
        </p:spPr>
        <p:txBody>
          <a:bodyPr anchor="b"/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9" y="5097990"/>
            <a:ext cx="7381928" cy="350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FA491AA-FFCE-C043-8E57-3D1E24DB82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237" y="6015328"/>
            <a:ext cx="6250904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sp>
        <p:nvSpPr>
          <p:cNvPr id="40" name="Date Placeholder 39">
            <a:extLst>
              <a:ext uri="{FF2B5EF4-FFF2-40B4-BE49-F238E27FC236}">
                <a16:creationId xmlns:a16="http://schemas.microsoft.com/office/drawing/2014/main" id="{D27978EC-FEED-D547-806F-8C9507BB2B4F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9788" y="5990748"/>
            <a:ext cx="1339724" cy="216000"/>
          </a:xfr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09B8066E-8C2A-8A47-85CC-0B477FE4A559}" type="datetime1">
              <a:rPr lang="en-GB" smtClean="0"/>
              <a:t>14/11/2024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474A81-573F-054D-92FA-1528243B4B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F544B9-31AD-3D41-BB4A-D601B1976454}"/>
              </a:ext>
            </a:extLst>
          </p:cNvPr>
          <p:cNvCxnSpPr>
            <a:cxnSpLocks/>
          </p:cNvCxnSpPr>
          <p:nvPr userDrawn="1"/>
        </p:nvCxnSpPr>
        <p:spPr>
          <a:xfrm>
            <a:off x="2044847" y="5976000"/>
            <a:ext cx="0" cy="231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182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DFB2CED1-F602-3443-891F-03DEDF624910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2473290"/>
            <a:ext cx="7689357" cy="2387600"/>
          </a:xfrm>
        </p:spPr>
        <p:txBody>
          <a:bodyPr anchor="b"/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9" y="5097990"/>
            <a:ext cx="7381928" cy="350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FA491AA-FFCE-C043-8E57-3D1E24DB82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237" y="6015328"/>
            <a:ext cx="6250904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sp>
        <p:nvSpPr>
          <p:cNvPr id="40" name="Date Placeholder 39">
            <a:extLst>
              <a:ext uri="{FF2B5EF4-FFF2-40B4-BE49-F238E27FC236}">
                <a16:creationId xmlns:a16="http://schemas.microsoft.com/office/drawing/2014/main" id="{D27978EC-FEED-D547-806F-8C9507BB2B4F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9788" y="5990748"/>
            <a:ext cx="1339724" cy="216000"/>
          </a:xfr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09B8066E-8C2A-8A47-85CC-0B477FE4A559}" type="datetime1">
              <a:rPr lang="en-GB" smtClean="0"/>
              <a:t>14/11/2024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474A81-573F-054D-92FA-1528243B4B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C48384-EFB8-C847-B614-B51B78272A7F}"/>
              </a:ext>
            </a:extLst>
          </p:cNvPr>
          <p:cNvCxnSpPr>
            <a:cxnSpLocks/>
          </p:cNvCxnSpPr>
          <p:nvPr userDrawn="1"/>
        </p:nvCxnSpPr>
        <p:spPr>
          <a:xfrm>
            <a:off x="2044847" y="5976000"/>
            <a:ext cx="0" cy="231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15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DFB2CED1-F602-3443-891F-03DEDF624910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2473290"/>
            <a:ext cx="6049743" cy="2387600"/>
          </a:xfrm>
        </p:spPr>
        <p:txBody>
          <a:bodyPr anchor="b"/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5097990"/>
            <a:ext cx="6443879" cy="350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FA491AA-FFCE-C043-8E57-3D1E24DB82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237" y="6015328"/>
            <a:ext cx="6101135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sp>
        <p:nvSpPr>
          <p:cNvPr id="40" name="Date Placeholder 39">
            <a:extLst>
              <a:ext uri="{FF2B5EF4-FFF2-40B4-BE49-F238E27FC236}">
                <a16:creationId xmlns:a16="http://schemas.microsoft.com/office/drawing/2014/main" id="{D27978EC-FEED-D547-806F-8C9507BB2B4F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9788" y="5990748"/>
            <a:ext cx="1339724" cy="216000"/>
          </a:xfr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E39C396C-E9B4-F84D-A5A0-82A30B0D72CD}" type="datetime1">
              <a:rPr lang="en-GB" smtClean="0"/>
              <a:t>14/11/2024</a:t>
            </a:fld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DA0C8FC-F8BC-E14C-8491-8D49BB273A52}"/>
              </a:ext>
            </a:extLst>
          </p:cNvPr>
          <p:cNvCxnSpPr>
            <a:cxnSpLocks/>
          </p:cNvCxnSpPr>
          <p:nvPr userDrawn="1"/>
        </p:nvCxnSpPr>
        <p:spPr>
          <a:xfrm>
            <a:off x="2044847" y="5976000"/>
            <a:ext cx="0" cy="231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D474A81-573F-054D-92FA-1528243B4B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41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DFB2CED1-F602-3443-891F-03DEDF624910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2473290"/>
            <a:ext cx="6049743" cy="2387600"/>
          </a:xfrm>
        </p:spPr>
        <p:txBody>
          <a:bodyPr anchor="b"/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5097990"/>
            <a:ext cx="6443879" cy="350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FA491AA-FFCE-C043-8E57-3D1E24DB82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237" y="6015328"/>
            <a:ext cx="6101135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sp>
        <p:nvSpPr>
          <p:cNvPr id="40" name="Date Placeholder 39">
            <a:extLst>
              <a:ext uri="{FF2B5EF4-FFF2-40B4-BE49-F238E27FC236}">
                <a16:creationId xmlns:a16="http://schemas.microsoft.com/office/drawing/2014/main" id="{D27978EC-FEED-D547-806F-8C9507BB2B4F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9788" y="5990748"/>
            <a:ext cx="1339724" cy="216000"/>
          </a:xfr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E39C396C-E9B4-F84D-A5A0-82A30B0D72CD}" type="datetime1">
              <a:rPr lang="en-GB" smtClean="0"/>
              <a:t>14/11/2024</a:t>
            </a:fld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DA0C8FC-F8BC-E14C-8491-8D49BB273A52}"/>
              </a:ext>
            </a:extLst>
          </p:cNvPr>
          <p:cNvCxnSpPr>
            <a:cxnSpLocks/>
          </p:cNvCxnSpPr>
          <p:nvPr userDrawn="1"/>
        </p:nvCxnSpPr>
        <p:spPr>
          <a:xfrm>
            <a:off x="2044847" y="5976000"/>
            <a:ext cx="0" cy="2317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D474A81-573F-054D-92FA-1528243B4B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22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BE70A29-4179-264D-9F48-9195BB0FA175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1805" y="-1"/>
            <a:ext cx="12188390" cy="685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474A81-573F-054D-92FA-1528243B4B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01EE7FF-A399-B341-BFB9-2152074A0E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9388" y="195263"/>
            <a:ext cx="4910137" cy="6467475"/>
          </a:xfrm>
          <a:gradFill>
            <a:gsLst>
              <a:gs pos="0">
                <a:schemeClr val="tx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2700000" scaled="1"/>
          </a:gra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AEFD75-6203-094F-AC8F-DBA636DF48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8" y="2061148"/>
            <a:ext cx="3867123" cy="2047558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83CFA1D-A50E-784B-BC02-CED5B7984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4345806"/>
            <a:ext cx="3867121" cy="77815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38">
            <a:extLst>
              <a:ext uri="{FF2B5EF4-FFF2-40B4-BE49-F238E27FC236}">
                <a16:creationId xmlns:a16="http://schemas.microsoft.com/office/drawing/2014/main" id="{BFA942E4-110D-934B-9315-799FA9BF59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5361060"/>
            <a:ext cx="3957064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6856BAA-F8EE-0A43-A941-448CE94B3C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806208"/>
            <a:ext cx="2124921" cy="75218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F79D8683-BA36-C947-A418-71A7738D0E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8" y="5976319"/>
            <a:ext cx="1657350" cy="304800"/>
          </a:xfrm>
        </p:spPr>
        <p:txBody>
          <a:bodyPr/>
          <a:lstStyle>
            <a:lvl1pPr marL="0" indent="0" algn="l">
              <a:buFontTx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fld id="{2A1A54FD-037D-1646-A58B-27BCF297DCAB}" type="datetime1">
              <a:rPr lang="en-GB" smtClean="0"/>
              <a:t>07/11/2019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128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BE70A29-4179-264D-9F48-9195BB0FA175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1805" y="-1"/>
            <a:ext cx="1218839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474A81-573F-054D-92FA-1528243B4B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01EE7FF-A399-B341-BFB9-2152074A0E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9388" y="195263"/>
            <a:ext cx="4910137" cy="6467475"/>
          </a:xfrm>
          <a:gradFill>
            <a:gsLst>
              <a:gs pos="0">
                <a:schemeClr val="tx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2700000" scaled="1"/>
          </a:gra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AEFD75-6203-094F-AC8F-DBA636DF48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8" y="2061148"/>
            <a:ext cx="3867123" cy="2047558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83CFA1D-A50E-784B-BC02-CED5B7984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4345806"/>
            <a:ext cx="3867121" cy="77815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38">
            <a:extLst>
              <a:ext uri="{FF2B5EF4-FFF2-40B4-BE49-F238E27FC236}">
                <a16:creationId xmlns:a16="http://schemas.microsoft.com/office/drawing/2014/main" id="{BFA942E4-110D-934B-9315-799FA9BF59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5361060"/>
            <a:ext cx="3957064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6856BAA-F8EE-0A43-A941-448CE94B3C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806208"/>
            <a:ext cx="2124921" cy="75218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F79D8683-BA36-C947-A418-71A7738D0E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8" y="5976319"/>
            <a:ext cx="1657350" cy="304800"/>
          </a:xfrm>
        </p:spPr>
        <p:txBody>
          <a:bodyPr/>
          <a:lstStyle>
            <a:lvl1pPr marL="0" indent="0" algn="l">
              <a:buFontTx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fld id="{2A1A54FD-037D-1646-A58B-27BCF297DCAB}" type="datetime1">
              <a:rPr lang="en-GB" smtClean="0"/>
              <a:t>07/11/2019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12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BE70A29-4179-264D-9F48-9195BB0FA175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1806" y="-1"/>
            <a:ext cx="1218838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474A81-573F-054D-92FA-1528243B4B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01EE7FF-A399-B341-BFB9-2152074A0E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9388" y="195263"/>
            <a:ext cx="4910137" cy="6467475"/>
          </a:xfrm>
          <a:gradFill>
            <a:gsLst>
              <a:gs pos="0">
                <a:schemeClr val="tx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2700000" scaled="1"/>
          </a:gra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AEFD75-6203-094F-AC8F-DBA636DF48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8" y="2061148"/>
            <a:ext cx="3867123" cy="2047558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83CFA1D-A50E-784B-BC02-CED5B7984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4345806"/>
            <a:ext cx="3867121" cy="77815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38">
            <a:extLst>
              <a:ext uri="{FF2B5EF4-FFF2-40B4-BE49-F238E27FC236}">
                <a16:creationId xmlns:a16="http://schemas.microsoft.com/office/drawing/2014/main" id="{BFA942E4-110D-934B-9315-799FA9BF59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5361060"/>
            <a:ext cx="3957064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6856BAA-F8EE-0A43-A941-448CE94B3C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806208"/>
            <a:ext cx="2124921" cy="75218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F79D8683-BA36-C947-A418-71A7738D0E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8" y="5976319"/>
            <a:ext cx="1657350" cy="304800"/>
          </a:xfrm>
        </p:spPr>
        <p:txBody>
          <a:bodyPr/>
          <a:lstStyle>
            <a:lvl1pPr marL="0" indent="0" algn="l">
              <a:buFontTx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fld id="{2A1A54FD-037D-1646-A58B-27BCF297DCAB}" type="datetime1">
              <a:rPr lang="en-GB" smtClean="0"/>
              <a:t>07/11/2019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88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BE70A29-4179-264D-9F48-9195BB0FA175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1806" y="-1"/>
            <a:ext cx="12188388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474A81-573F-054D-92FA-1528243B4B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806208"/>
            <a:ext cx="2124921" cy="752184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01EE7FF-A399-B341-BFB9-2152074A0E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9388" y="195263"/>
            <a:ext cx="4910137" cy="6467475"/>
          </a:xfrm>
          <a:gradFill>
            <a:gsLst>
              <a:gs pos="0">
                <a:schemeClr val="tx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2700000" scaled="1"/>
          </a:gra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AEFD75-6203-094F-AC8F-DBA636DF48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8" y="2061148"/>
            <a:ext cx="3867123" cy="2047558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83CFA1D-A50E-784B-BC02-CED5B7984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4345806"/>
            <a:ext cx="3867121" cy="77815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38">
            <a:extLst>
              <a:ext uri="{FF2B5EF4-FFF2-40B4-BE49-F238E27FC236}">
                <a16:creationId xmlns:a16="http://schemas.microsoft.com/office/drawing/2014/main" id="{BFA942E4-110D-934B-9315-799FA9BF59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5361060"/>
            <a:ext cx="3957064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6856BAA-F8EE-0A43-A941-448CE94B3C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806208"/>
            <a:ext cx="2124921" cy="75218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F79D8683-BA36-C947-A418-71A7738D0E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8" y="5976319"/>
            <a:ext cx="1657350" cy="304800"/>
          </a:xfrm>
        </p:spPr>
        <p:txBody>
          <a:bodyPr/>
          <a:lstStyle>
            <a:lvl1pPr marL="0" indent="0" algn="l">
              <a:buFontTx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fld id="{2A1A54FD-037D-1646-A58B-27BCF297DCAB}" type="datetime1">
              <a:rPr lang="en-GB" smtClean="0"/>
              <a:t>07/11/2019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159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7 - Insert own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60CBDBE-653B-0E46-98D2-7967FA83715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Click to insert </a:t>
            </a:r>
            <a:br>
              <a:rPr lang="en-US" dirty="0"/>
            </a:br>
            <a:r>
              <a:rPr lang="en-US" dirty="0"/>
              <a:t>background picture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4ED97BF-6115-BD4B-993D-C8F2187EE7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9388" y="195263"/>
            <a:ext cx="4910137" cy="6467475"/>
          </a:xfrm>
          <a:gradFill>
            <a:gsLst>
              <a:gs pos="0">
                <a:schemeClr val="tx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2700000" scaled="1"/>
          </a:gra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9788" y="2061148"/>
            <a:ext cx="3867123" cy="2047558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4345806"/>
            <a:ext cx="3867121" cy="77815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FA491AA-FFCE-C043-8E57-3D1E24DB82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5361060"/>
            <a:ext cx="3957064" cy="216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180975" indent="0">
              <a:buFontTx/>
              <a:buNone/>
              <a:defRPr>
                <a:solidFill>
                  <a:schemeClr val="bg1"/>
                </a:solidFill>
              </a:defRPr>
            </a:lvl2pPr>
            <a:lvl3pPr marL="357188" indent="0">
              <a:buFontTx/>
              <a:buNone/>
              <a:defRPr>
                <a:solidFill>
                  <a:schemeClr val="bg1"/>
                </a:solidFill>
              </a:defRPr>
            </a:lvl3pPr>
            <a:lvl4pPr marL="533400" indent="0">
              <a:buFontTx/>
              <a:buNone/>
              <a:defRPr>
                <a:solidFill>
                  <a:schemeClr val="bg1"/>
                </a:solidFill>
              </a:defRPr>
            </a:lvl4pPr>
            <a:lvl5pPr marL="66992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 presentation by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4D073DA-84B7-4A42-88D8-9D284311B1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806208"/>
            <a:ext cx="2124921" cy="75218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904F43E-0FCE-6A46-8B17-A97CDC41E5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8" y="5976319"/>
            <a:ext cx="1657350" cy="304800"/>
          </a:xfrm>
        </p:spPr>
        <p:txBody>
          <a:bodyPr/>
          <a:lstStyle>
            <a:lvl1pPr marL="0" indent="0" algn="l">
              <a:buFontTx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fld id="{B172ACA8-D828-6340-96A9-ABAB73B36A0D}" type="datetime1">
              <a:rPr lang="en-GB" smtClean="0"/>
              <a:t>07/11/2019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732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pa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667385"/>
            <a:ext cx="8447087" cy="61277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</a:t>
            </a:r>
            <a:br>
              <a:rPr lang="en-GB" dirty="0"/>
            </a:br>
            <a:r>
              <a:rPr lang="en-GB" dirty="0"/>
              <a:t>Allowance for heading to span over 2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155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</a:t>
            </a:r>
            <a:br>
              <a:rPr lang="en-GB" dirty="0"/>
            </a:br>
            <a:r>
              <a:rPr lang="en-GB" dirty="0"/>
              <a:t>Allowance for heading to span over 2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788" y="1520826"/>
            <a:ext cx="5756397" cy="4638012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7ACEDF0-2317-7D49-BA0B-C229BA7FBF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70955" y="1520826"/>
            <a:ext cx="4762233" cy="3198813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786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</a:t>
            </a:r>
            <a:br>
              <a:rPr lang="en-GB" dirty="0"/>
            </a:br>
            <a:r>
              <a:rPr lang="en-GB" dirty="0"/>
              <a:t>Allowance for heading to span over 2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789" y="1520826"/>
            <a:ext cx="7569566" cy="4638012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7ACEDF0-2317-7D49-BA0B-C229BA7FBF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54720" y="1530774"/>
            <a:ext cx="2978468" cy="4638012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424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9261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761F4-9ADD-E84A-84E1-2821D3FA3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67385"/>
            <a:ext cx="8447087" cy="61277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</a:t>
            </a:r>
            <a:br>
              <a:rPr lang="en-GB" dirty="0"/>
            </a:br>
            <a:r>
              <a:rPr lang="en-GB" dirty="0"/>
              <a:t>Allowance for heading to span over 2 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577214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</a:t>
            </a:r>
            <a:br>
              <a:rPr lang="en-GB" dirty="0"/>
            </a:br>
            <a:r>
              <a:rPr lang="en-GB" dirty="0"/>
              <a:t>Allowance for heading to span over 2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788" y="1520826"/>
            <a:ext cx="5756397" cy="4638012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7ACEDF0-2317-7D49-BA0B-C229BA7FBF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70955" y="1520826"/>
            <a:ext cx="4762233" cy="3198813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616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</a:t>
            </a:r>
            <a:br>
              <a:rPr lang="en-GB" dirty="0"/>
            </a:br>
            <a:r>
              <a:rPr lang="en-GB" dirty="0"/>
              <a:t>Allowance for heading to span over 2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789" y="1520826"/>
            <a:ext cx="7569566" cy="4638012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7ACEDF0-2317-7D49-BA0B-C229BA7FBF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54720" y="1530774"/>
            <a:ext cx="2978468" cy="4638012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996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2230-362E-444A-BFE1-77023AC140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60098"/>
            <a:ext cx="8447087" cy="61277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</a:t>
            </a:r>
            <a:br>
              <a:rPr lang="en-GB" dirty="0"/>
            </a:br>
            <a:r>
              <a:rPr lang="en-GB" dirty="0"/>
              <a:t>Allowance for heading to span over 2 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455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1061E6-BAC7-B345-A5F9-B7365FB51AF5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7BEE7B2-EA63-0944-953E-A25B95FDF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8" y="1839450"/>
            <a:ext cx="9810660" cy="1589550"/>
          </a:xfr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0154B60-1327-B443-A57C-1B92E352F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666100"/>
            <a:ext cx="9810661" cy="77001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4E01EB-BAA4-6848-B4DC-82EAB6A133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90301" y="551516"/>
            <a:ext cx="1525132" cy="53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38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1061E6-BAC7-B345-A5F9-B7365FB51AF5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7BEE7B2-EA63-0944-953E-A25B95FDF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8" y="1839450"/>
            <a:ext cx="9810660" cy="1589550"/>
          </a:xfr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0154B60-1327-B443-A57C-1B92E352F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666100"/>
            <a:ext cx="9810661" cy="77001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4E01EB-BAA4-6848-B4DC-82EAB6A133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90301" y="551516"/>
            <a:ext cx="1525132" cy="53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10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1061E6-BAC7-B345-A5F9-B7365FB51AF5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7BEE7B2-EA63-0944-953E-A25B95FDF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8" y="1839450"/>
            <a:ext cx="9810660" cy="1589550"/>
          </a:xfr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0154B60-1327-B443-A57C-1B92E352F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666100"/>
            <a:ext cx="9810661" cy="77001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4E01EB-BAA4-6848-B4DC-82EAB6A133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90301" y="551516"/>
            <a:ext cx="1525132" cy="53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472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1061E6-BAC7-B345-A5F9-B7365FB51AF5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7BEE7B2-EA63-0944-953E-A25B95FDF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8" y="1839450"/>
            <a:ext cx="9810660" cy="1589550"/>
          </a:xfr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0154B60-1327-B443-A57C-1B92E352F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666100"/>
            <a:ext cx="9810661" cy="77001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4E01EB-BAA4-6848-B4DC-82EAB6A133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90301" y="551516"/>
            <a:ext cx="1525132" cy="53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359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4435F-2E4E-4937-9E72-F08D9784A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ED23D7-71B7-4E5A-A55E-7E3FA54DB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619E2-B8D1-4AEA-B935-C9A8A3271F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EAF0F6F-443A-4EFE-BC29-16E1E305B6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9669" y="1857379"/>
            <a:ext cx="10752667" cy="427989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63231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88A988C-8FC5-B140-870C-808D2E6BF37E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9788" y="667385"/>
            <a:ext cx="8447087" cy="6127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dirty="0"/>
              <a:t>Click to edit Master title</a:t>
            </a:r>
            <a:br>
              <a:rPr lang="en-GB" dirty="0"/>
            </a:br>
            <a:r>
              <a:rPr lang="en-GB" dirty="0"/>
              <a:t>Allowance for heading to span over 2 lines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520825"/>
            <a:ext cx="10693400" cy="46380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3656D3-FE2B-6A44-92B0-3F68D7B9A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00667" y="6339812"/>
            <a:ext cx="4114800" cy="18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AED4E42-D5D3-FC44-A366-76B79312A7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68000" y="6339811"/>
            <a:ext cx="1080000" cy="18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76741DC-DF85-3048-BB35-B30D52CEE7DA}" type="datetime1">
              <a:rPr lang="en-GB" smtClean="0"/>
              <a:t>14/11/2024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82DB7DE-CC3B-5147-AE8D-3109A18759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88" y="6339811"/>
            <a:ext cx="323849" cy="18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|  </a:t>
            </a:r>
            <a:fld id="{A134C65A-A9BE-9F48-B07C-F2CA02A2F7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64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8" r:id="rId4"/>
    <p:sldLayoutId id="2147483670" r:id="rId5"/>
    <p:sldLayoutId id="2147483706" r:id="rId6"/>
    <p:sldLayoutId id="2147483689" r:id="rId7"/>
    <p:sldLayoutId id="2147483708" r:id="rId8"/>
    <p:sldLayoutId id="2147483707" r:id="rId9"/>
    <p:sldLayoutId id="2147483709" r:id="rId10"/>
    <p:sldLayoutId id="2147483710" r:id="rId11"/>
    <p:sldLayoutId id="2147483711" r:id="rId12"/>
    <p:sldLayoutId id="2147483693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678" r:id="rId19"/>
    <p:sldLayoutId id="2147483680" r:id="rId20"/>
    <p:sldLayoutId id="2147483694" r:id="rId21"/>
    <p:sldLayoutId id="2147483663" r:id="rId22"/>
    <p:sldLayoutId id="2147483690" r:id="rId23"/>
    <p:sldLayoutId id="2147483691" r:id="rId24"/>
    <p:sldLayoutId id="2147483692" r:id="rId25"/>
    <p:sldLayoutId id="2147483712" r:id="rId2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tabLst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tabLst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493713" indent="-13652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669925" indent="-13652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00100" indent="-13017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>
          <p15:clr>
            <a:srgbClr val="F26B43"/>
          </p15:clr>
        </p15:guide>
        <p15:guide id="2" pos="211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4110">
          <p15:clr>
            <a:srgbClr val="F26B43"/>
          </p15:clr>
        </p15:guide>
        <p15:guide id="6" orient="horz" pos="754">
          <p15:clr>
            <a:srgbClr val="F26B43"/>
          </p15:clr>
        </p15:guide>
        <p15:guide id="8" orient="horz" pos="414">
          <p15:clr>
            <a:srgbClr val="F26B43"/>
          </p15:clr>
        </p15:guide>
        <p15:guide id="9" pos="7265">
          <p15:clr>
            <a:srgbClr val="F26B43"/>
          </p15:clr>
        </p15:guide>
        <p15:guide id="10" orient="horz" pos="3884">
          <p15:clr>
            <a:srgbClr val="F26B43"/>
          </p15:clr>
        </p15:guide>
        <p15:guide id="11" orient="horz" pos="3997">
          <p15:clr>
            <a:srgbClr val="F26B43"/>
          </p15:clr>
        </p15:guide>
        <p15:guide id="12" pos="7378" userDrawn="1">
          <p15:clr>
            <a:srgbClr val="F26B43"/>
          </p15:clr>
        </p15:guide>
        <p15:guide id="13" pos="529" userDrawn="1">
          <p15:clr>
            <a:srgbClr val="F26B43"/>
          </p15:clr>
        </p15:guide>
        <p15:guide id="14" orient="horz" pos="686" userDrawn="1">
          <p15:clr>
            <a:srgbClr val="F26B43"/>
          </p15:clr>
        </p15:guide>
        <p15:guide id="15" orient="horz" pos="958" userDrawn="1">
          <p15:clr>
            <a:srgbClr val="F26B43"/>
          </p15:clr>
        </p15:guide>
        <p15:guide id="1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bdf2jtwj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69185-A90D-5F40-BA91-A14D1769A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2218" y="842343"/>
            <a:ext cx="7515936" cy="1091763"/>
          </a:xfrm>
        </p:spPr>
        <p:txBody>
          <a:bodyPr/>
          <a:lstStyle/>
          <a:p>
            <a:r>
              <a:rPr lang="en-GB" dirty="0"/>
              <a:t>Real-World Evidence in Clinical Practice</a:t>
            </a:r>
            <a:br>
              <a:rPr lang="en-GB" dirty="0"/>
            </a:br>
            <a:r>
              <a:rPr lang="en-GB" sz="2400" dirty="0"/>
              <a:t>Opportunities and challenges</a:t>
            </a:r>
            <a:endParaRPr lang="en-US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9BFCAA-630C-7A42-92EC-594D726616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719" y="3995530"/>
            <a:ext cx="9399365" cy="2987161"/>
          </a:xfrm>
        </p:spPr>
        <p:txBody>
          <a:bodyPr>
            <a:normAutofit/>
          </a:bodyPr>
          <a:lstStyle/>
          <a:p>
            <a:r>
              <a:rPr lang="en-GB" sz="1800" b="1" dirty="0">
                <a:effectLst/>
                <a:latin typeface="Arial" panose="020B0604020202020204" pitchFamily="34" charset="0"/>
              </a:rPr>
              <a:t>Geoff Hall</a:t>
            </a:r>
          </a:p>
          <a:p>
            <a:r>
              <a:rPr lang="en-GB" sz="1400" dirty="0">
                <a:latin typeface="Arial" panose="020B0604020202020204" pitchFamily="34" charset="0"/>
              </a:rPr>
              <a:t>Professor of Digital Health and Cancer Medicine, University of Leeds</a:t>
            </a:r>
          </a:p>
          <a:p>
            <a:r>
              <a:rPr lang="en-GB" sz="1400" dirty="0">
                <a:latin typeface="Arial" panose="020B0604020202020204" pitchFamily="34" charset="0"/>
              </a:rPr>
              <a:t>Consultant Medical Oncologist (Gynae), Leeds Cancer Centre</a:t>
            </a:r>
          </a:p>
          <a:p>
            <a:br>
              <a:rPr lang="en-GB" sz="1400" dirty="0">
                <a:latin typeface="Arial" panose="020B0604020202020204" pitchFamily="34" charset="0"/>
              </a:rPr>
            </a:br>
            <a:r>
              <a:rPr lang="en-GB" sz="1400" dirty="0">
                <a:latin typeface="Arial" panose="020B0604020202020204" pitchFamily="34" charset="0"/>
              </a:rPr>
              <a:t>Director of DATA-CAN, the HDRUK Hub for Cancer</a:t>
            </a:r>
          </a:p>
          <a:p>
            <a:r>
              <a:rPr lang="en-GB" sz="1400" dirty="0">
                <a:latin typeface="Arial" panose="020B0604020202020204" pitchFamily="34" charset="0"/>
              </a:rPr>
              <a:t>Chief Clinical Data Officer for HDRUK</a:t>
            </a:r>
          </a:p>
        </p:txBody>
      </p:sp>
    </p:spTree>
    <p:extLst>
      <p:ext uri="{BB962C8B-B14F-4D97-AF65-F5344CB8AC3E}">
        <p14:creationId xmlns:p14="http://schemas.microsoft.com/office/powerpoint/2010/main" val="3240593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00928-0D0E-4FA6-89F0-F3C6B36B1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79" y="407123"/>
            <a:ext cx="9120473" cy="553998"/>
          </a:xfrm>
        </p:spPr>
        <p:txBody>
          <a:bodyPr/>
          <a:lstStyle/>
          <a:p>
            <a:r>
              <a:rPr lang="en-GB" sz="3600" dirty="0"/>
              <a:t>DATA-CAN:</a:t>
            </a:r>
            <a:endParaRPr lang="en-GB" sz="3600" b="0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BBD343B-E66D-4827-BAFD-A14F451C013E}"/>
              </a:ext>
            </a:extLst>
          </p:cNvPr>
          <p:cNvSpPr txBox="1">
            <a:spLocks/>
          </p:cNvSpPr>
          <p:nvPr/>
        </p:nvSpPr>
        <p:spPr>
          <a:xfrm>
            <a:off x="644893" y="1430215"/>
            <a:ext cx="9882430" cy="4380275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33994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467988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01982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35977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69971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403965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637959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871953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access to existing data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Clinical, academic &amp; commercial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quality of data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Better data at the point of care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Enhanced curation of current data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UK coverage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 nations of the UK</a:t>
            </a: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 new datasets at scale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Genetic/molecular, imaging, pathology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 care, PROMs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indent="-285750">
              <a:buClr>
                <a:srgbClr val="3CB28C"/>
              </a:buClr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solidFill>
                  <a:srgbClr val="3CB28C"/>
                </a:solidFill>
              </a:rPr>
              <a:t>Ensure fair value</a:t>
            </a:r>
          </a:p>
          <a:p>
            <a:pPr marL="519744" lvl="1" indent="-285750">
              <a:buClr>
                <a:srgbClr val="3CB28C"/>
              </a:buClr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rgbClr val="000000">
                    <a:lumMod val="95000"/>
                    <a:lumOff val="5000"/>
                  </a:srgbClr>
                </a:solidFill>
              </a:rPr>
              <a:t>NHS &amp; UK, Trusts &amp; CCGs, Patients &amp; public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772D6E-9E47-427E-9706-9CF02C8A3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851" y="1989900"/>
            <a:ext cx="5807028" cy="3159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588C4017-0FEC-4091-B8B4-A331DA77A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300" y="549155"/>
            <a:ext cx="1525132" cy="53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9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00928-0D0E-4FA6-89F0-F3C6B36B1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79" y="407123"/>
            <a:ext cx="9120473" cy="553998"/>
          </a:xfrm>
        </p:spPr>
        <p:txBody>
          <a:bodyPr/>
          <a:lstStyle/>
          <a:p>
            <a:r>
              <a:rPr lang="en-GB" sz="3600" dirty="0"/>
              <a:t>DATA-CAN:</a:t>
            </a:r>
            <a:endParaRPr lang="en-GB" sz="3600" b="0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BBD343B-E66D-4827-BAFD-A14F451C013E}"/>
              </a:ext>
            </a:extLst>
          </p:cNvPr>
          <p:cNvSpPr txBox="1">
            <a:spLocks/>
          </p:cNvSpPr>
          <p:nvPr/>
        </p:nvSpPr>
        <p:spPr>
          <a:xfrm>
            <a:off x="644893" y="1430215"/>
            <a:ext cx="9882430" cy="4380275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33994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467988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01982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35977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69971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403965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637959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871953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access to existing data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Clinical, academic &amp; commercial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quality of data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Better data at the point of care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Enhanced curation of current data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UK coverage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 nations of the UK</a:t>
            </a: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 new datasets at scale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Genetic/molecular, imaging, pathology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 care, PROMs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indent="-285750">
              <a:buClr>
                <a:srgbClr val="3CB28C"/>
              </a:buClr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solidFill>
                  <a:srgbClr val="3CB28C"/>
                </a:solidFill>
              </a:rPr>
              <a:t>Ensure fair value</a:t>
            </a:r>
          </a:p>
          <a:p>
            <a:pPr marL="519744" lvl="1" indent="-285750">
              <a:buClr>
                <a:srgbClr val="3CB28C"/>
              </a:buClr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rgbClr val="000000">
                    <a:lumMod val="95000"/>
                    <a:lumOff val="5000"/>
                  </a:srgbClr>
                </a:solidFill>
              </a:rPr>
              <a:t>NHS &amp; UK, Trusts &amp; CCGs, Patients &amp; public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A18E42-5631-9A2E-55D9-AA4B8273351B}"/>
              </a:ext>
            </a:extLst>
          </p:cNvPr>
          <p:cNvGrpSpPr/>
          <p:nvPr/>
        </p:nvGrpSpPr>
        <p:grpSpPr>
          <a:xfrm>
            <a:off x="5204832" y="1430215"/>
            <a:ext cx="6623217" cy="4246685"/>
            <a:chOff x="5271507" y="1181100"/>
            <a:chExt cx="6623217" cy="424668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4086327-DEEF-0341-7BAE-9B18A0F7B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71507" y="1181100"/>
              <a:ext cx="6623217" cy="4246685"/>
            </a:xfrm>
            <a:prstGeom prst="rect">
              <a:avLst/>
            </a:prstGeom>
            <a:solidFill>
              <a:schemeClr val="bg2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C1AAA6D-0E17-1783-FA81-CFBC91B8EB24}"/>
                </a:ext>
              </a:extLst>
            </p:cNvPr>
            <p:cNvSpPr txBox="1"/>
            <p:nvPr/>
          </p:nvSpPr>
          <p:spPr>
            <a:xfrm>
              <a:off x="9115425" y="1473923"/>
              <a:ext cx="2199270" cy="461665"/>
            </a:xfrm>
            <a:prstGeom prst="rect">
              <a:avLst/>
            </a:prstGeom>
            <a:solidFill>
              <a:srgbClr val="E9EBE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C00000"/>
                  </a:solidFill>
                </a:rPr>
                <a:t>COSD, SACT, RTDS, 2WW</a:t>
              </a:r>
              <a:br>
                <a:rPr lang="en-GB" sz="1200" b="1" dirty="0">
                  <a:solidFill>
                    <a:srgbClr val="C00000"/>
                  </a:solidFill>
                </a:rPr>
              </a:br>
              <a:r>
                <a:rPr lang="en-GB" sz="1200" b="1" dirty="0">
                  <a:solidFill>
                    <a:srgbClr val="C00000"/>
                  </a:solidFill>
                </a:rPr>
                <a:t>COVID-19 data sets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A304A18-4685-9E88-DC80-9C1E6AE68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300" y="549155"/>
            <a:ext cx="1525132" cy="5398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835822-5290-1B53-ACCC-838A8B1524D1}"/>
              </a:ext>
            </a:extLst>
          </p:cNvPr>
          <p:cNvSpPr txBox="1"/>
          <p:nvPr/>
        </p:nvSpPr>
        <p:spPr>
          <a:xfrm>
            <a:off x="7016817" y="5810490"/>
            <a:ext cx="37048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000" dirty="0">
                <a:solidFill>
                  <a:schemeClr val="tx2"/>
                </a:solidFill>
              </a:rPr>
              <a:t>64B rows of data on 60M patients</a:t>
            </a:r>
          </a:p>
        </p:txBody>
      </p:sp>
    </p:spTree>
    <p:extLst>
      <p:ext uri="{BB962C8B-B14F-4D97-AF65-F5344CB8AC3E}">
        <p14:creationId xmlns:p14="http://schemas.microsoft.com/office/powerpoint/2010/main" val="4956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5161F80-B981-4791-AC24-20CAFE62A39C}"/>
              </a:ext>
            </a:extLst>
          </p:cNvPr>
          <p:cNvCxnSpPr>
            <a:cxnSpLocks/>
          </p:cNvCxnSpPr>
          <p:nvPr/>
        </p:nvCxnSpPr>
        <p:spPr>
          <a:xfrm>
            <a:off x="6348412" y="2892096"/>
            <a:ext cx="0" cy="253031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E4AD5B1-1924-434B-87DC-1A4601C15C4F}"/>
              </a:ext>
            </a:extLst>
          </p:cNvPr>
          <p:cNvCxnSpPr>
            <a:cxnSpLocks/>
          </p:cNvCxnSpPr>
          <p:nvPr/>
        </p:nvCxnSpPr>
        <p:spPr>
          <a:xfrm>
            <a:off x="4835524" y="2892096"/>
            <a:ext cx="0" cy="253031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3ABD360-96A7-4BC4-8679-BD76A291E106}"/>
              </a:ext>
            </a:extLst>
          </p:cNvPr>
          <p:cNvCxnSpPr>
            <a:cxnSpLocks/>
          </p:cNvCxnSpPr>
          <p:nvPr/>
        </p:nvCxnSpPr>
        <p:spPr>
          <a:xfrm>
            <a:off x="11429472" y="2892096"/>
            <a:ext cx="0" cy="253031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EBFD26-DB08-4AB1-9DCD-D4B89FFE3813}"/>
              </a:ext>
            </a:extLst>
          </p:cNvPr>
          <p:cNvCxnSpPr>
            <a:cxnSpLocks/>
          </p:cNvCxnSpPr>
          <p:nvPr/>
        </p:nvCxnSpPr>
        <p:spPr>
          <a:xfrm>
            <a:off x="804000" y="2834125"/>
            <a:ext cx="105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EA271B3-C565-400A-87A8-8B11BBC6C839}"/>
              </a:ext>
            </a:extLst>
          </p:cNvPr>
          <p:cNvCxnSpPr>
            <a:cxnSpLocks/>
          </p:cNvCxnSpPr>
          <p:nvPr/>
        </p:nvCxnSpPr>
        <p:spPr>
          <a:xfrm>
            <a:off x="810798" y="2581094"/>
            <a:ext cx="0" cy="253031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53D6797-F837-459D-B22C-BB57D56AB08F}"/>
              </a:ext>
            </a:extLst>
          </p:cNvPr>
          <p:cNvCxnSpPr>
            <a:cxnSpLocks/>
          </p:cNvCxnSpPr>
          <p:nvPr/>
        </p:nvCxnSpPr>
        <p:spPr>
          <a:xfrm>
            <a:off x="10883900" y="2892096"/>
            <a:ext cx="0" cy="253031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3CEA5C-E62F-4C9C-BF57-79CAA456CCB0}"/>
              </a:ext>
            </a:extLst>
          </p:cNvPr>
          <p:cNvCxnSpPr>
            <a:cxnSpLocks/>
          </p:cNvCxnSpPr>
          <p:nvPr/>
        </p:nvCxnSpPr>
        <p:spPr>
          <a:xfrm>
            <a:off x="11429472" y="2581094"/>
            <a:ext cx="0" cy="253031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C1C0F58-C5B1-4000-8D4B-FD3DFD7FDAEF}"/>
              </a:ext>
            </a:extLst>
          </p:cNvPr>
          <p:cNvCxnSpPr>
            <a:cxnSpLocks/>
          </p:cNvCxnSpPr>
          <p:nvPr/>
        </p:nvCxnSpPr>
        <p:spPr>
          <a:xfrm>
            <a:off x="7356474" y="2581094"/>
            <a:ext cx="0" cy="253031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04050AB-4CE9-4D25-8228-656DEBAB3B21}"/>
              </a:ext>
            </a:extLst>
          </p:cNvPr>
          <p:cNvCxnSpPr>
            <a:cxnSpLocks/>
          </p:cNvCxnSpPr>
          <p:nvPr/>
        </p:nvCxnSpPr>
        <p:spPr>
          <a:xfrm>
            <a:off x="6357421" y="2581094"/>
            <a:ext cx="0" cy="253031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956D1C4-C04D-464C-BF27-96BE23009CC6}"/>
              </a:ext>
            </a:extLst>
          </p:cNvPr>
          <p:cNvCxnSpPr>
            <a:cxnSpLocks/>
          </p:cNvCxnSpPr>
          <p:nvPr/>
        </p:nvCxnSpPr>
        <p:spPr>
          <a:xfrm>
            <a:off x="2820295" y="2581094"/>
            <a:ext cx="0" cy="253031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95C32ABE-84D7-422D-B0FA-D57BDA7004B3}"/>
              </a:ext>
            </a:extLst>
          </p:cNvPr>
          <p:cNvSpPr/>
          <p:nvPr/>
        </p:nvSpPr>
        <p:spPr>
          <a:xfrm>
            <a:off x="735198" y="2763344"/>
            <a:ext cx="137603" cy="137603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GB" sz="1600" dirty="0" err="1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C5BDA62-C333-470A-B52B-FBBB0A520483}"/>
              </a:ext>
            </a:extLst>
          </p:cNvPr>
          <p:cNvSpPr/>
          <p:nvPr/>
        </p:nvSpPr>
        <p:spPr>
          <a:xfrm>
            <a:off x="2750960" y="2763344"/>
            <a:ext cx="137603" cy="137603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GB" sz="1600" dirty="0" err="1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51FAEA5-E4A7-4A15-B48D-A29441A09AA2}"/>
              </a:ext>
            </a:extLst>
          </p:cNvPr>
          <p:cNvSpPr/>
          <p:nvPr/>
        </p:nvSpPr>
        <p:spPr>
          <a:xfrm>
            <a:off x="4766723" y="2763344"/>
            <a:ext cx="137603" cy="137603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GB" sz="1600" dirty="0" err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D2B595-B1A2-44E8-9CCA-F80DB18E382D}"/>
              </a:ext>
            </a:extLst>
          </p:cNvPr>
          <p:cNvSpPr/>
          <p:nvPr/>
        </p:nvSpPr>
        <p:spPr>
          <a:xfrm>
            <a:off x="6279611" y="2763344"/>
            <a:ext cx="137603" cy="137603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GB" sz="1600" dirty="0" err="1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E87D54C-CA60-46FA-9133-D1866C69F83B}"/>
              </a:ext>
            </a:extLst>
          </p:cNvPr>
          <p:cNvSpPr/>
          <p:nvPr/>
        </p:nvSpPr>
        <p:spPr>
          <a:xfrm>
            <a:off x="7287676" y="2763344"/>
            <a:ext cx="137603" cy="137603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GB" sz="1600" dirty="0" err="1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E548E0-21EA-467B-9BAB-8C540764CE19}"/>
              </a:ext>
            </a:extLst>
          </p:cNvPr>
          <p:cNvSpPr/>
          <p:nvPr/>
        </p:nvSpPr>
        <p:spPr>
          <a:xfrm>
            <a:off x="10816327" y="2763344"/>
            <a:ext cx="137603" cy="137603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GB" sz="1600" dirty="0" err="1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23D2CC4-4844-48AF-810E-50DB7D580A9A}"/>
              </a:ext>
            </a:extLst>
          </p:cNvPr>
          <p:cNvSpPr/>
          <p:nvPr/>
        </p:nvSpPr>
        <p:spPr>
          <a:xfrm>
            <a:off x="11360671" y="2763344"/>
            <a:ext cx="137603" cy="137603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GB" sz="1600" dirty="0" err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069EDC-36A9-485B-A0E9-77BDA3391EFC}"/>
              </a:ext>
            </a:extLst>
          </p:cNvPr>
          <p:cNvSpPr txBox="1"/>
          <p:nvPr/>
        </p:nvSpPr>
        <p:spPr>
          <a:xfrm>
            <a:off x="398279" y="1911742"/>
            <a:ext cx="8114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chemeClr val="tx2"/>
                </a:solidFill>
              </a:rPr>
              <a:t>ICON2</a:t>
            </a:r>
            <a:br>
              <a:rPr lang="en-GB" sz="1600" dirty="0">
                <a:solidFill>
                  <a:schemeClr val="tx2"/>
                </a:solidFill>
              </a:rPr>
            </a:br>
            <a:r>
              <a:rPr lang="en-GB" sz="1400" dirty="0">
                <a:solidFill>
                  <a:schemeClr val="tx2"/>
                </a:solidFill>
              </a:rPr>
              <a:t>1998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025274-A42F-4C0E-9305-C2150D2C8B85}"/>
              </a:ext>
            </a:extLst>
          </p:cNvPr>
          <p:cNvSpPr txBox="1"/>
          <p:nvPr/>
        </p:nvSpPr>
        <p:spPr>
          <a:xfrm>
            <a:off x="2410821" y="1911742"/>
            <a:ext cx="8114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chemeClr val="tx2"/>
                </a:solidFill>
              </a:rPr>
              <a:t>ICON3</a:t>
            </a:r>
            <a:br>
              <a:rPr lang="en-GB" sz="1600" dirty="0">
                <a:solidFill>
                  <a:schemeClr val="tx2"/>
                </a:solidFill>
              </a:rPr>
            </a:br>
            <a:r>
              <a:rPr lang="en-GB" sz="1400" dirty="0">
                <a:solidFill>
                  <a:schemeClr val="tx2"/>
                </a:solidFill>
              </a:rPr>
              <a:t>2002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7B40A5-0996-4FF8-AE50-EFD55F114ED6}"/>
              </a:ext>
            </a:extLst>
          </p:cNvPr>
          <p:cNvSpPr txBox="1"/>
          <p:nvPr/>
        </p:nvSpPr>
        <p:spPr>
          <a:xfrm>
            <a:off x="5942692" y="1911742"/>
            <a:ext cx="811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chemeClr val="tx2"/>
                </a:solidFill>
              </a:rPr>
              <a:t>ICON5</a:t>
            </a:r>
            <a:br>
              <a:rPr lang="en-GB" sz="1600" dirty="0">
                <a:solidFill>
                  <a:schemeClr val="tx2"/>
                </a:solidFill>
              </a:rPr>
            </a:br>
            <a:r>
              <a:rPr lang="en-GB" sz="1600" dirty="0">
                <a:solidFill>
                  <a:schemeClr val="tx2"/>
                </a:solidFill>
              </a:rPr>
              <a:t>2009</a:t>
            </a:r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B6114F-0DF6-44A4-8C0F-2BFC0D428E17}"/>
              </a:ext>
            </a:extLst>
          </p:cNvPr>
          <p:cNvSpPr txBox="1"/>
          <p:nvPr/>
        </p:nvSpPr>
        <p:spPr>
          <a:xfrm>
            <a:off x="6950754" y="1911742"/>
            <a:ext cx="811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0070C0"/>
                </a:solidFill>
              </a:rPr>
              <a:t>ICON7</a:t>
            </a:r>
            <a:br>
              <a:rPr lang="en-GB" sz="1600" dirty="0">
                <a:solidFill>
                  <a:srgbClr val="0070C0"/>
                </a:solidFill>
              </a:rPr>
            </a:br>
            <a:r>
              <a:rPr lang="en-GB" sz="1600" dirty="0">
                <a:solidFill>
                  <a:srgbClr val="0070C0"/>
                </a:solidFill>
              </a:rPr>
              <a:t>2011</a:t>
            </a:r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FF284F-B44A-47BB-8CD4-12C171909F1D}"/>
              </a:ext>
            </a:extLst>
          </p:cNvPr>
          <p:cNvSpPr txBox="1"/>
          <p:nvPr/>
        </p:nvSpPr>
        <p:spPr>
          <a:xfrm>
            <a:off x="4388927" y="3200327"/>
            <a:ext cx="893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chemeClr val="tx1">
                    <a:lumMod val="75000"/>
                  </a:schemeClr>
                </a:solidFill>
              </a:rPr>
              <a:t>GOG172</a:t>
            </a:r>
            <a:br>
              <a:rPr lang="en-GB" sz="16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en-GB" sz="1600" dirty="0">
                <a:solidFill>
                  <a:schemeClr val="tx1">
                    <a:lumMod val="75000"/>
                  </a:schemeClr>
                </a:solidFill>
              </a:rPr>
              <a:t>2006</a:t>
            </a:r>
            <a:endParaRPr lang="en-GB" sz="14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FA72A9-83F2-4001-BCF6-B0A50C37E95C}"/>
              </a:ext>
            </a:extLst>
          </p:cNvPr>
          <p:cNvSpPr txBox="1"/>
          <p:nvPr/>
        </p:nvSpPr>
        <p:spPr>
          <a:xfrm>
            <a:off x="5816856" y="3201255"/>
            <a:ext cx="1063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chemeClr val="tx2"/>
                </a:solidFill>
              </a:rPr>
              <a:t>JOG3016</a:t>
            </a:r>
          </a:p>
          <a:p>
            <a:pPr algn="ctr"/>
            <a:r>
              <a:rPr lang="en-GB" sz="1600" dirty="0">
                <a:solidFill>
                  <a:schemeClr val="tx2"/>
                </a:solidFill>
              </a:rPr>
              <a:t>2009</a:t>
            </a:r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4D1B35-285C-4413-8822-6F5657CBD22C}"/>
              </a:ext>
            </a:extLst>
          </p:cNvPr>
          <p:cNvSpPr txBox="1"/>
          <p:nvPr/>
        </p:nvSpPr>
        <p:spPr>
          <a:xfrm>
            <a:off x="11023752" y="1911742"/>
            <a:ext cx="811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chemeClr val="tx2"/>
                </a:solidFill>
              </a:rPr>
              <a:t>ICON8</a:t>
            </a:r>
            <a:br>
              <a:rPr lang="en-GB" sz="1600" dirty="0">
                <a:solidFill>
                  <a:schemeClr val="tx2"/>
                </a:solidFill>
              </a:rPr>
            </a:br>
            <a:r>
              <a:rPr lang="en-GB" sz="1600" dirty="0">
                <a:solidFill>
                  <a:schemeClr val="tx2"/>
                </a:solidFill>
              </a:rPr>
              <a:t>2019</a:t>
            </a:r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754A31-038F-4820-8620-25AADDADD29B}"/>
              </a:ext>
            </a:extLst>
          </p:cNvPr>
          <p:cNvSpPr txBox="1"/>
          <p:nvPr/>
        </p:nvSpPr>
        <p:spPr>
          <a:xfrm>
            <a:off x="10223213" y="3171734"/>
            <a:ext cx="800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C00000"/>
                </a:solidFill>
              </a:rPr>
              <a:t>SOLO-1</a:t>
            </a:r>
          </a:p>
          <a:p>
            <a:pPr algn="ctr"/>
            <a:r>
              <a:rPr lang="en-GB" sz="1600" dirty="0">
                <a:solidFill>
                  <a:srgbClr val="C00000"/>
                </a:solidFill>
              </a:rPr>
              <a:t>2018</a:t>
            </a:r>
            <a:endParaRPr lang="en-GB" sz="1400" dirty="0"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6636B6-774A-41C8-B40D-A572BE65DC90}"/>
              </a:ext>
            </a:extLst>
          </p:cNvPr>
          <p:cNvSpPr txBox="1"/>
          <p:nvPr/>
        </p:nvSpPr>
        <p:spPr>
          <a:xfrm>
            <a:off x="11360671" y="3193081"/>
            <a:ext cx="747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C00000"/>
                </a:solidFill>
              </a:rPr>
              <a:t>PRIMA</a:t>
            </a:r>
          </a:p>
          <a:p>
            <a:pPr algn="ctr"/>
            <a:r>
              <a:rPr lang="en-GB" sz="1600" dirty="0">
                <a:solidFill>
                  <a:srgbClr val="C00000"/>
                </a:solidFill>
              </a:rPr>
              <a:t>2019</a:t>
            </a:r>
            <a:endParaRPr lang="en-GB" sz="1400" dirty="0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6F39B7-943A-48BD-BDC7-DFC6BE703EFC}"/>
              </a:ext>
            </a:extLst>
          </p:cNvPr>
          <p:cNvSpPr txBox="1"/>
          <p:nvPr/>
        </p:nvSpPr>
        <p:spPr>
          <a:xfrm>
            <a:off x="10953930" y="1281746"/>
            <a:ext cx="899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7030A0"/>
                </a:solidFill>
              </a:rPr>
              <a:t>PAOLA-1</a:t>
            </a:r>
          </a:p>
          <a:p>
            <a:pPr algn="ctr"/>
            <a:r>
              <a:rPr lang="en-GB" sz="1600" dirty="0">
                <a:solidFill>
                  <a:srgbClr val="7030A0"/>
                </a:solidFill>
              </a:rPr>
              <a:t>2019</a:t>
            </a:r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61BD0C0-FCD6-9171-44A6-69CB096D2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Clinical trials - the gold standard ? </a:t>
            </a:r>
            <a:endParaRPr lang="en-GB" sz="3200" b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382D4C-AA9B-F38B-6FC0-9BC9CA16F431}"/>
              </a:ext>
            </a:extLst>
          </p:cNvPr>
          <p:cNvSpPr txBox="1"/>
          <p:nvPr/>
        </p:nvSpPr>
        <p:spPr>
          <a:xfrm>
            <a:off x="466127" y="4252331"/>
            <a:ext cx="59510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257300" algn="l"/>
              </a:tabLst>
            </a:pPr>
            <a:r>
              <a:rPr lang="en-GB" dirty="0">
                <a:solidFill>
                  <a:schemeClr val="tx2"/>
                </a:solidFill>
              </a:rPr>
              <a:t>Leeds Ovarian cancer 	~ 5,000 - ~ 4% recruitment</a:t>
            </a:r>
          </a:p>
          <a:p>
            <a:pPr>
              <a:tabLst>
                <a:tab pos="1257300" algn="l"/>
              </a:tabLst>
            </a:pPr>
            <a:endParaRPr lang="en-GB" dirty="0">
              <a:solidFill>
                <a:schemeClr val="tx2"/>
              </a:solidFill>
            </a:endParaRPr>
          </a:p>
          <a:p>
            <a:pPr>
              <a:tabLst>
                <a:tab pos="1257300" algn="l"/>
              </a:tabLst>
            </a:pPr>
            <a:r>
              <a:rPr lang="en-GB" dirty="0">
                <a:solidFill>
                  <a:schemeClr val="tx2"/>
                </a:solidFill>
              </a:rPr>
              <a:t>Why ?				Elderly, frail, co-morbidity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dirty="0">
                <a:solidFill>
                  <a:schemeClr val="tx2"/>
                </a:solidFill>
              </a:rPr>
              <a:t>				Patient choice</a:t>
            </a:r>
          </a:p>
          <a:p>
            <a:pPr>
              <a:tabLst>
                <a:tab pos="1257300" algn="l"/>
              </a:tabLst>
            </a:pPr>
            <a:r>
              <a:rPr lang="en-GB" dirty="0">
                <a:solidFill>
                  <a:schemeClr val="tx2"/>
                </a:solidFill>
              </a:rPr>
              <a:t>				Trial availability, 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dirty="0">
                <a:solidFill>
                  <a:schemeClr val="tx2"/>
                </a:solidFill>
              </a:rPr>
              <a:t>				Research capacity</a:t>
            </a:r>
          </a:p>
        </p:txBody>
      </p:sp>
      <p:pic>
        <p:nvPicPr>
          <p:cNvPr id="3" name="Picture 2" descr="An infographic stating: &quot;We surveyed 500 people who had been treated for cancer and found that: Of those surveyed, 95% thought it was important for cancer patients to have access to trials…but only 11% had participated in a clinical trials during their own treatment. Some travelled 100 miles or more from rural areas for treatment on a clinical trial&quot;.">
            <a:extLst>
              <a:ext uri="{FF2B5EF4-FFF2-40B4-BE49-F238E27FC236}">
                <a16:creationId xmlns:a16="http://schemas.microsoft.com/office/drawing/2014/main" id="{9ED58B65-8E6D-F675-FB6D-A8D8BE57D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305" y="4033653"/>
            <a:ext cx="3844738" cy="192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061C9D-0C07-5BCB-786E-62B328BEDA99}"/>
              </a:ext>
            </a:extLst>
          </p:cNvPr>
          <p:cNvSpPr txBox="1"/>
          <p:nvPr/>
        </p:nvSpPr>
        <p:spPr>
          <a:xfrm>
            <a:off x="6553199" y="6131703"/>
            <a:ext cx="45529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chemeClr val="tx2"/>
                </a:solidFill>
              </a:rPr>
              <a:t>Clinical Trials in Cancer: ICR Dec 2021. </a:t>
            </a:r>
            <a:r>
              <a:rPr lang="en-GB" sz="1200" dirty="0">
                <a:solidFill>
                  <a:schemeClr val="tx2"/>
                </a:solidFill>
                <a:hlinkClick r:id="rId3"/>
              </a:rPr>
              <a:t>https://tinyurl.com/bdf2jtwj</a:t>
            </a:r>
            <a:endParaRPr lang="en-GB" sz="1200" dirty="0">
              <a:solidFill>
                <a:schemeClr val="tx2"/>
              </a:solidFill>
            </a:endParaRPr>
          </a:p>
          <a:p>
            <a:pPr algn="r"/>
            <a:endParaRPr lang="en-GB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22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BD0C0-FCD6-9171-44A6-69CB096D2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7385"/>
            <a:ext cx="8447087" cy="922973"/>
          </a:xfrm>
        </p:spPr>
        <p:txBody>
          <a:bodyPr/>
          <a:lstStyle/>
          <a:p>
            <a:r>
              <a:rPr lang="en-GB" sz="3600" dirty="0"/>
              <a:t>Clinical trials &amp; Real World Evidence</a:t>
            </a:r>
            <a:endParaRPr lang="en-GB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DEBE35A-79CC-A90C-B424-3275D6D8A87E}"/>
              </a:ext>
            </a:extLst>
          </p:cNvPr>
          <p:cNvSpPr txBox="1">
            <a:spLocks/>
          </p:cNvSpPr>
          <p:nvPr/>
        </p:nvSpPr>
        <p:spPr bwMode="auto">
          <a:xfrm>
            <a:off x="1276350" y="1928522"/>
            <a:ext cx="8780090" cy="390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Clinical trials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“Perfect” data on an imperfect population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Real World Evidence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Imperfect data on the perfect population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dirty="0">
              <a:solidFill>
                <a:sysClr val="windowText" lastClr="000000"/>
              </a:solidFill>
            </a:endParaRPr>
          </a:p>
          <a:p>
            <a:pPr defTabSz="914400">
              <a:defRPr/>
            </a:pPr>
            <a:r>
              <a:rPr lang="en-GB" sz="2400" dirty="0">
                <a:solidFill>
                  <a:sysClr val="windowText" lastClr="000000"/>
                </a:solidFill>
              </a:rPr>
              <a:t>They are not in conflict, they are complementary</a:t>
            </a:r>
          </a:p>
          <a:p>
            <a:pPr lvl="1" defTabSz="914400">
              <a:defRPr/>
            </a:pPr>
            <a:r>
              <a:rPr lang="en-GB" sz="2000" dirty="0">
                <a:solidFill>
                  <a:sysClr val="windowText" lastClr="000000"/>
                </a:solidFill>
              </a:rPr>
              <a:t>Look at the same thing, through a different lens</a:t>
            </a:r>
          </a:p>
          <a:p>
            <a:pPr defTabSz="914400"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lvl="1" defTabSz="914400"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AutoShape 4" descr="2021 Classic Round Clip On glasses Matrix Morpheus Sunglasses Matrix  Sunglasses Movie sunglasses rimless sunglasses men">
            <a:extLst>
              <a:ext uri="{FF2B5EF4-FFF2-40B4-BE49-F238E27FC236}">
                <a16:creationId xmlns:a16="http://schemas.microsoft.com/office/drawing/2014/main" id="{4F70F67F-9196-41E1-1D41-9E74CCB570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2021 Classic Round Clip On glasses Matrix Morpheus Sunglasses Matrix  Sunglasses Movie sunglasses rimless sunglasses men">
            <a:extLst>
              <a:ext uri="{FF2B5EF4-FFF2-40B4-BE49-F238E27FC236}">
                <a16:creationId xmlns:a16="http://schemas.microsoft.com/office/drawing/2014/main" id="{F5CE9FFF-C55E-32BB-E7AB-16CA976E2E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7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F284-46B0-6127-95FA-CB8BFAA5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7385"/>
            <a:ext cx="10514012" cy="612775"/>
          </a:xfrm>
        </p:spPr>
        <p:txBody>
          <a:bodyPr/>
          <a:lstStyle/>
          <a:p>
            <a:r>
              <a:rPr lang="en-GB" sz="3200" dirty="0"/>
              <a:t>NICE and Real-World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D6E0A-DB5F-84B2-B7C5-A0D46A699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8" y="1520825"/>
            <a:ext cx="6503987" cy="463801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Improve understanding of health delivery and effects of intervention</a:t>
            </a:r>
          </a:p>
          <a:p>
            <a:r>
              <a:rPr lang="en-GB" dirty="0"/>
              <a:t>Use RWD to resolve gaps in knowledge and drive forward innovation</a:t>
            </a:r>
          </a:p>
          <a:p>
            <a:endParaRPr lang="en-GB" dirty="0"/>
          </a:p>
          <a:p>
            <a:pPr lvl="1"/>
            <a:r>
              <a:rPr lang="en-GB" dirty="0"/>
              <a:t>RCTs are the preferred source of evidence</a:t>
            </a:r>
          </a:p>
          <a:p>
            <a:pPr lvl="1"/>
            <a:r>
              <a:rPr lang="en-GB" dirty="0"/>
              <a:t>RCTs are sometimes unavailable or are not directly relevant to decisions about patient care in the NHS.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Real-world data could be used more routinely to </a:t>
            </a:r>
            <a:r>
              <a:rPr lang="en-GB" b="1" dirty="0"/>
              <a:t>fill evidence gaps </a:t>
            </a:r>
            <a:r>
              <a:rPr lang="en-GB" dirty="0"/>
              <a:t>and </a:t>
            </a:r>
            <a:r>
              <a:rPr lang="en-GB" b="1" dirty="0"/>
              <a:t>speed up </a:t>
            </a:r>
            <a:r>
              <a:rPr lang="en-GB" dirty="0"/>
              <a:t>patient access</a:t>
            </a:r>
          </a:p>
          <a:p>
            <a:pPr lvl="1"/>
            <a:r>
              <a:rPr lang="en-GB" b="1" dirty="0">
                <a:solidFill>
                  <a:srgbClr val="C00000"/>
                </a:solidFill>
              </a:rPr>
              <a:t>Define best practice to improve trust in RWE studies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CC7700-9EBA-E5B1-3B16-A5DEAD396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547" y="853440"/>
            <a:ext cx="3728711" cy="533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11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8E9A-6581-3E4E-019C-6333FDE4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RWE: Future plans</a:t>
            </a:r>
            <a:br>
              <a:rPr lang="en-GB" sz="3200" dirty="0"/>
            </a:br>
            <a:r>
              <a:rPr lang="en-GB" dirty="0"/>
              <a:t>Common Data Model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319B40-5F23-4045-865C-ABCAE693B76B}"/>
              </a:ext>
            </a:extLst>
          </p:cNvPr>
          <p:cNvSpPr txBox="1">
            <a:spLocks/>
          </p:cNvSpPr>
          <p:nvPr/>
        </p:nvSpPr>
        <p:spPr>
          <a:xfrm>
            <a:off x="238084" y="696339"/>
            <a:ext cx="11715832" cy="101789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8C78A7-D58B-07C8-9EC8-BA7EF3DCB29C}"/>
              </a:ext>
            </a:extLst>
          </p:cNvPr>
          <p:cNvSpPr txBox="1"/>
          <p:nvPr/>
        </p:nvSpPr>
        <p:spPr>
          <a:xfrm>
            <a:off x="571709" y="2166367"/>
            <a:ext cx="567669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We need a common language</a:t>
            </a:r>
            <a:br>
              <a:rPr lang="en-GB" sz="2400" dirty="0">
                <a:solidFill>
                  <a:schemeClr val="tx2"/>
                </a:solidFill>
              </a:rPr>
            </a:br>
            <a:r>
              <a:rPr lang="en-GB" sz="2400" dirty="0">
                <a:solidFill>
                  <a:schemeClr val="tx2"/>
                </a:solidFill>
              </a:rPr>
              <a:t>for Real World Evidence</a:t>
            </a:r>
          </a:p>
          <a:p>
            <a:endParaRPr lang="en-GB" sz="2400" dirty="0">
              <a:solidFill>
                <a:schemeClr val="tx2"/>
              </a:solidFill>
            </a:endParaRPr>
          </a:p>
          <a:p>
            <a:r>
              <a:rPr lang="en-GB" sz="2400" dirty="0">
                <a:solidFill>
                  <a:schemeClr val="tx2"/>
                </a:solidFill>
              </a:rPr>
              <a:t>We need to agree key definitions</a:t>
            </a:r>
          </a:p>
          <a:p>
            <a:pPr lvl="1"/>
            <a:r>
              <a:rPr lang="en-GB" sz="2000" dirty="0">
                <a:solidFill>
                  <a:schemeClr val="tx2"/>
                </a:solidFill>
              </a:rPr>
              <a:t>Date of diagnosis ?</a:t>
            </a:r>
          </a:p>
          <a:p>
            <a:pPr lvl="1"/>
            <a:r>
              <a:rPr lang="en-GB" sz="2000" dirty="0">
                <a:solidFill>
                  <a:schemeClr val="tx2"/>
                </a:solidFill>
              </a:rPr>
              <a:t>Progression or Time to Next Treatment ?</a:t>
            </a:r>
          </a:p>
          <a:p>
            <a:endParaRPr lang="en-GB" sz="2400" dirty="0">
              <a:solidFill>
                <a:schemeClr val="tx2"/>
              </a:solidFill>
            </a:endParaRPr>
          </a:p>
          <a:p>
            <a:r>
              <a:rPr lang="en-GB" sz="2400" dirty="0">
                <a:solidFill>
                  <a:schemeClr val="tx2"/>
                </a:solidFill>
              </a:rPr>
              <a:t>We need a common data model</a:t>
            </a:r>
          </a:p>
        </p:txBody>
      </p:sp>
      <p:pic>
        <p:nvPicPr>
          <p:cNvPr id="6" name="Picture 4" descr="OHDSI">
            <a:extLst>
              <a:ext uri="{FF2B5EF4-FFF2-40B4-BE49-F238E27FC236}">
                <a16:creationId xmlns:a16="http://schemas.microsoft.com/office/drawing/2014/main" id="{1EDF6721-6DD1-88B9-75AE-E5EAF2E2E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297" y="2341343"/>
            <a:ext cx="2132125" cy="54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hapter 4 The Common Data Model | The Book of OHDSI">
            <a:extLst>
              <a:ext uri="{FF2B5EF4-FFF2-40B4-BE49-F238E27FC236}">
                <a16:creationId xmlns:a16="http://schemas.microsoft.com/office/drawing/2014/main" id="{EABADBFB-5B82-C12C-30BB-FA6FA1DBD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416" y="3027533"/>
            <a:ext cx="2617889" cy="206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2C98C9-DF4A-5830-DC4A-32FD0A78F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3304" y="1165985"/>
            <a:ext cx="2926541" cy="50093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0C661D-E45D-6199-8AE5-D0E1454A3F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6851" y="290512"/>
            <a:ext cx="2828925" cy="76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27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8E9A-6581-3E4E-019C-6333FDE4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RWE: Future plans</a:t>
            </a:r>
            <a:br>
              <a:rPr lang="en-GB" sz="3200" dirty="0"/>
            </a:br>
            <a:r>
              <a:rPr lang="en-GB" dirty="0"/>
              <a:t>Data Curation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319B40-5F23-4045-865C-ABCAE693B76B}"/>
              </a:ext>
            </a:extLst>
          </p:cNvPr>
          <p:cNvSpPr txBox="1">
            <a:spLocks/>
          </p:cNvSpPr>
          <p:nvPr/>
        </p:nvSpPr>
        <p:spPr>
          <a:xfrm>
            <a:off x="238084" y="696339"/>
            <a:ext cx="11715832" cy="101789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4E4B4E-619F-5A59-8FA9-08881DD206FB}"/>
              </a:ext>
            </a:extLst>
          </p:cNvPr>
          <p:cNvSpPr txBox="1">
            <a:spLocks/>
          </p:cNvSpPr>
          <p:nvPr/>
        </p:nvSpPr>
        <p:spPr>
          <a:xfrm>
            <a:off x="1276257" y="2321646"/>
            <a:ext cx="6612942" cy="4241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736" marR="0" lvl="0" indent="-173736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B3A4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85% of EHR data is plain text and requires curation</a:t>
            </a:r>
          </a:p>
          <a:p>
            <a:pPr marL="173736" marR="0" lvl="0" indent="-173736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B3A4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3736" marR="0" lvl="0" indent="-173736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B3A4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Coded data will never replace plain text in EPRs</a:t>
            </a:r>
          </a:p>
          <a:p>
            <a:pPr marL="173736" marR="0" lvl="0" indent="-173736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>
                <a:solidFill>
                  <a:srgbClr val="2B3A42"/>
                </a:solidFill>
                <a:latin typeface="Arial" panose="020B0604020202020204"/>
              </a:rPr>
              <a:t>Next Generation Informatics - AI/ML, NLP</a:t>
            </a:r>
          </a:p>
          <a:p>
            <a:pPr marL="173736" marR="0" lvl="0" indent="-173736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000" dirty="0">
              <a:solidFill>
                <a:srgbClr val="2B3A42"/>
              </a:solidFill>
              <a:latin typeface="Arial" panose="020B0604020202020204"/>
            </a:endParaRPr>
          </a:p>
          <a:p>
            <a:pPr marL="173736" marR="0" lvl="0" indent="-173736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000" dirty="0">
              <a:solidFill>
                <a:srgbClr val="2B3A42"/>
              </a:solidFill>
              <a:latin typeface="Arial" panose="020B0604020202020204"/>
            </a:endParaRPr>
          </a:p>
          <a:p>
            <a:pPr marL="173736" marR="0" lvl="0" indent="-173736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>
                <a:solidFill>
                  <a:srgbClr val="2B3A42"/>
                </a:solidFill>
                <a:latin typeface="Arial" panose="020B0604020202020204"/>
              </a:rPr>
              <a:t>Manual curation remains state of the art</a:t>
            </a:r>
          </a:p>
          <a:p>
            <a:pPr marL="630936" lvl="1" indent="-173736">
              <a:lnSpc>
                <a:spcPct val="100000"/>
              </a:lnSpc>
              <a:spcBef>
                <a:spcPts val="400"/>
              </a:spcBef>
              <a:defRPr/>
            </a:pPr>
            <a:r>
              <a:rPr lang="en-GB" sz="1600" dirty="0">
                <a:solidFill>
                  <a:srgbClr val="2B3A42"/>
                </a:solidFill>
                <a:latin typeface="Arial" panose="020B0604020202020204"/>
              </a:rPr>
              <a:t>Regulatory grade curation beyond NHS</a:t>
            </a:r>
          </a:p>
          <a:p>
            <a:pPr marL="630936" lvl="1" indent="-173736">
              <a:lnSpc>
                <a:spcPct val="100000"/>
              </a:lnSpc>
              <a:spcBef>
                <a:spcPts val="400"/>
              </a:spcBef>
              <a:defRPr/>
            </a:pPr>
            <a:r>
              <a:rPr lang="en-GB" sz="1600" dirty="0">
                <a:solidFill>
                  <a:srgbClr val="2B3A42"/>
                </a:solidFill>
                <a:latin typeface="Arial" panose="020B0604020202020204"/>
              </a:rPr>
              <a:t>Requires clinical/commercial partnerships</a:t>
            </a:r>
          </a:p>
          <a:p>
            <a:pPr marL="173736" marR="0" lvl="0" indent="-173736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B3A4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Picture 2" descr="CogStack – Information retrieval &amp;amp; extraction platform unlocking the health  record">
            <a:extLst>
              <a:ext uri="{FF2B5EF4-FFF2-40B4-BE49-F238E27FC236}">
                <a16:creationId xmlns:a16="http://schemas.microsoft.com/office/drawing/2014/main" id="{C0EF7D50-688A-8237-39A7-289F20629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613" y="2677745"/>
            <a:ext cx="1734825" cy="55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Flatiron Health Announces New Partnership in the UK | Business Wire">
            <a:extLst>
              <a:ext uri="{FF2B5EF4-FFF2-40B4-BE49-F238E27FC236}">
                <a16:creationId xmlns:a16="http://schemas.microsoft.com/office/drawing/2014/main" id="{3ED9590F-8601-F543-F223-CEBE388DF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0" y="4540773"/>
            <a:ext cx="2647930" cy="77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407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8E9A-6581-3E4E-019C-6333FDE4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RWE: Future plans</a:t>
            </a:r>
            <a:br>
              <a:rPr lang="en-GB" sz="3200" dirty="0"/>
            </a:br>
            <a:r>
              <a:rPr lang="en-GB" dirty="0"/>
              <a:t>Data Curation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319B40-5F23-4045-865C-ABCAE693B76B}"/>
              </a:ext>
            </a:extLst>
          </p:cNvPr>
          <p:cNvSpPr txBox="1">
            <a:spLocks/>
          </p:cNvSpPr>
          <p:nvPr/>
        </p:nvSpPr>
        <p:spPr>
          <a:xfrm>
            <a:off x="238084" y="696339"/>
            <a:ext cx="11715832" cy="101789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pic>
        <p:nvPicPr>
          <p:cNvPr id="1026" name="Picture 2" descr="Flatiron Health Announces New Partnership in the UK | Business Wire">
            <a:extLst>
              <a:ext uri="{FF2B5EF4-FFF2-40B4-BE49-F238E27FC236}">
                <a16:creationId xmlns:a16="http://schemas.microsoft.com/office/drawing/2014/main" id="{9613C9D1-DA58-BFA5-03C4-873FACF15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947" y="1261078"/>
            <a:ext cx="2647930" cy="77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4286CE-B163-7E69-8D3D-1BC519BE9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763" y="2361510"/>
            <a:ext cx="3827462" cy="127582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27E6FE-EF6E-C122-E1FD-E3C47FF62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763" y="3913663"/>
            <a:ext cx="3827462" cy="13696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FDE57B-C529-CE56-60C5-31A28C5219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19" y="2369478"/>
            <a:ext cx="5215073" cy="28839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0033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8E9A-6581-3E4E-019C-6333FDE4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RWE: Future plans</a:t>
            </a:r>
            <a:br>
              <a:rPr lang="en-GB" sz="3200" dirty="0"/>
            </a:br>
            <a:r>
              <a:rPr lang="en-GB" dirty="0"/>
              <a:t>Data Privacy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319B40-5F23-4045-865C-ABCAE693B76B}"/>
              </a:ext>
            </a:extLst>
          </p:cNvPr>
          <p:cNvSpPr txBox="1">
            <a:spLocks/>
          </p:cNvSpPr>
          <p:nvPr/>
        </p:nvSpPr>
        <p:spPr>
          <a:xfrm>
            <a:off x="238084" y="696339"/>
            <a:ext cx="11715832" cy="101789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pic>
        <p:nvPicPr>
          <p:cNvPr id="11" name="Picture 2" descr="Secure Data Environment | North East and North Cumbria NHS">
            <a:extLst>
              <a:ext uri="{FF2B5EF4-FFF2-40B4-BE49-F238E27FC236}">
                <a16:creationId xmlns:a16="http://schemas.microsoft.com/office/drawing/2014/main" id="{F11105B7-E984-C973-5748-057B635745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6" t="14513" r="14180" b="11143"/>
          <a:stretch/>
        </p:blipFill>
        <p:spPr bwMode="auto">
          <a:xfrm>
            <a:off x="8276000" y="1817891"/>
            <a:ext cx="3099034" cy="172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10DCD5-3598-05DA-568D-FD79A692ACED}"/>
              </a:ext>
            </a:extLst>
          </p:cNvPr>
          <p:cNvSpPr txBox="1">
            <a:spLocks/>
          </p:cNvSpPr>
          <p:nvPr/>
        </p:nvSpPr>
        <p:spPr bwMode="auto">
          <a:xfrm>
            <a:off x="1276350" y="2119022"/>
            <a:ext cx="6781800" cy="390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GB" sz="2400" dirty="0">
                <a:solidFill>
                  <a:sysClr val="windowText" lastClr="000000"/>
                </a:solidFill>
              </a:rPr>
              <a:t>Data sharing is challenging</a:t>
            </a:r>
          </a:p>
          <a:p>
            <a:pPr lvl="1" indent="-342900" defTabSz="914400">
              <a:defRPr/>
            </a:pPr>
            <a:r>
              <a:rPr lang="en-GB" sz="2000" dirty="0">
                <a:solidFill>
                  <a:sysClr val="windowText" lastClr="000000"/>
                </a:solidFill>
              </a:rPr>
              <a:t>Secure data environments – national, regional, local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GB" sz="2400" dirty="0">
                <a:solidFill>
                  <a:sysClr val="windowText" lastClr="000000"/>
                </a:solidFill>
              </a:rPr>
              <a:t>Sharing data between countries is very complex</a:t>
            </a:r>
          </a:p>
          <a:p>
            <a:pPr lvl="1" indent="-342900" defTabSz="914400">
              <a:defRPr/>
            </a:pPr>
            <a:r>
              <a:rPr lang="en-GB" sz="2000" dirty="0">
                <a:solidFill>
                  <a:sysClr val="windowText" lastClr="000000"/>
                </a:solidFill>
              </a:rPr>
              <a:t>Bring the analysis to the data - FEDERATED ANALYSIS</a:t>
            </a:r>
          </a:p>
          <a:p>
            <a:pPr lvl="1" indent="-342900" defTabSz="914400">
              <a:defRPr/>
            </a:pPr>
            <a:endParaRPr lang="en-GB" sz="2000" dirty="0">
              <a:solidFill>
                <a:sysClr val="windowText" lastClr="000000"/>
              </a:solidFill>
            </a:endParaRPr>
          </a:p>
          <a:p>
            <a:pPr defTabSz="914400">
              <a:defRPr/>
            </a:pPr>
            <a:r>
              <a:rPr lang="en-GB" sz="2400" dirty="0" err="1">
                <a:solidFill>
                  <a:sysClr val="windowText" lastClr="000000"/>
                </a:solidFill>
              </a:rPr>
              <a:t>atomCAT</a:t>
            </a:r>
            <a:r>
              <a:rPr lang="en-GB" sz="2400" dirty="0">
                <a:solidFill>
                  <a:sysClr val="windowText" lastClr="000000"/>
                </a:solidFill>
              </a:rPr>
              <a:t> programme</a:t>
            </a:r>
          </a:p>
          <a:p>
            <a:pPr lvl="1" defTabSz="914400">
              <a:defRPr/>
            </a:pPr>
            <a:r>
              <a:rPr lang="en-GB" sz="2000" dirty="0">
                <a:solidFill>
                  <a:sysClr val="windowText" lastClr="000000"/>
                </a:solidFill>
              </a:rPr>
              <a:t>Anal cancer, 1428 patients</a:t>
            </a:r>
          </a:p>
          <a:p>
            <a:pPr lvl="1" defTabSz="914400">
              <a:defRPr/>
            </a:pPr>
            <a:r>
              <a:rPr lang="en-GB" sz="2000" dirty="0">
                <a:solidFill>
                  <a:sysClr val="windowText" lastClr="000000"/>
                </a:solidFill>
              </a:rPr>
              <a:t>16 centres Europe and Australia</a:t>
            </a:r>
          </a:p>
          <a:p>
            <a:pPr lvl="1" defTabSz="914400">
              <a:defRPr/>
            </a:pPr>
            <a:r>
              <a:rPr lang="en-GB" sz="2000" dirty="0">
                <a:solidFill>
                  <a:sysClr val="windowText" lastClr="000000"/>
                </a:solidFill>
              </a:rPr>
              <a:t>No exchange of any individual patient-level data</a:t>
            </a:r>
          </a:p>
          <a:p>
            <a:pPr lvl="1" defTabSz="914400">
              <a:defRPr/>
            </a:pPr>
            <a:endParaRPr lang="en-GB" sz="1600" dirty="0">
              <a:solidFill>
                <a:sysClr val="windowText" lastClr="000000"/>
              </a:solidFill>
            </a:endParaRPr>
          </a:p>
          <a:p>
            <a:pPr lvl="1" defTabSz="914400">
              <a:defRPr/>
            </a:pPr>
            <a:endParaRPr lang="en-GB" sz="20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F153A1-B451-32B2-6A0F-6B9C5049B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6865" y="4069411"/>
            <a:ext cx="3654469" cy="209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82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8E9A-6581-3E4E-019C-6333FDE4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RWE: Future plans</a:t>
            </a:r>
            <a:br>
              <a:rPr lang="en-GB" sz="3200" dirty="0"/>
            </a:br>
            <a:r>
              <a:rPr lang="en-GB" dirty="0"/>
              <a:t>Uniting clinical trials and RWE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319B40-5F23-4045-865C-ABCAE693B76B}"/>
              </a:ext>
            </a:extLst>
          </p:cNvPr>
          <p:cNvSpPr txBox="1">
            <a:spLocks/>
          </p:cNvSpPr>
          <p:nvPr/>
        </p:nvSpPr>
        <p:spPr>
          <a:xfrm>
            <a:off x="238084" y="696339"/>
            <a:ext cx="11715832" cy="101789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10DCD5-3598-05DA-568D-FD79A692ACED}"/>
              </a:ext>
            </a:extLst>
          </p:cNvPr>
          <p:cNvSpPr txBox="1">
            <a:spLocks/>
          </p:cNvSpPr>
          <p:nvPr/>
        </p:nvSpPr>
        <p:spPr bwMode="auto">
          <a:xfrm>
            <a:off x="1276350" y="2119022"/>
            <a:ext cx="6781800" cy="390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C1EE5-92F1-6712-7502-F919071CC2B6}"/>
              </a:ext>
            </a:extLst>
          </p:cNvPr>
          <p:cNvSpPr txBox="1">
            <a:spLocks/>
          </p:cNvSpPr>
          <p:nvPr/>
        </p:nvSpPr>
        <p:spPr bwMode="auto">
          <a:xfrm>
            <a:off x="1276350" y="1743191"/>
            <a:ext cx="8780090" cy="4276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GB" sz="2400" dirty="0">
                <a:solidFill>
                  <a:schemeClr val="tx2"/>
                </a:solidFill>
              </a:rPr>
              <a:t>RWE to support clinical trial design</a:t>
            </a:r>
          </a:p>
          <a:p>
            <a:pPr lvl="1" indent="-342900" defTabSz="914400">
              <a:defRPr/>
            </a:pPr>
            <a:r>
              <a:rPr lang="en-GB" sz="2000" dirty="0">
                <a:solidFill>
                  <a:srgbClr val="475DA7"/>
                </a:solidFill>
              </a:rPr>
              <a:t>Model impact of inclusion/exclusion criteria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chemeClr val="tx2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GB" sz="2400" dirty="0">
                <a:solidFill>
                  <a:schemeClr val="tx2"/>
                </a:solidFill>
              </a:rPr>
              <a:t>RWE to support clinical trial delivery</a:t>
            </a:r>
          </a:p>
          <a:p>
            <a:pPr lvl="1" indent="-342900" defTabSz="914400">
              <a:defRPr/>
            </a:pPr>
            <a:r>
              <a:rPr lang="en-GB" sz="2000" dirty="0">
                <a:solidFill>
                  <a:srgbClr val="475DA7"/>
                </a:solidFill>
              </a:rPr>
              <a:t>Include consent to national data linkage to facilitate long-term follow-up</a:t>
            </a:r>
          </a:p>
          <a:p>
            <a:pPr lvl="1" indent="-342900" defTabSz="914400">
              <a:defRPr/>
            </a:pPr>
            <a:r>
              <a:rPr lang="en-GB" sz="2000" dirty="0">
                <a:solidFill>
                  <a:srgbClr val="475DA7"/>
                </a:solidFill>
              </a:rPr>
              <a:t>Integrate routine data (co-morbidity, co-medication, acute admissions)</a:t>
            </a:r>
          </a:p>
          <a:p>
            <a:pPr lvl="1" indent="-342900" defTabSz="914400">
              <a:defRPr/>
            </a:pPr>
            <a:endParaRPr lang="en-GB" sz="2400" dirty="0">
              <a:solidFill>
                <a:srgbClr val="475DA7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GB" sz="2400" dirty="0">
                <a:solidFill>
                  <a:schemeClr val="tx2"/>
                </a:solidFill>
              </a:rPr>
              <a:t>RWE to facilitate post-trial evaluation</a:t>
            </a:r>
          </a:p>
          <a:p>
            <a:pPr lvl="1" indent="-342900" defTabSz="914400">
              <a:defRPr/>
            </a:pPr>
            <a:r>
              <a:rPr lang="en-GB" sz="2000" dirty="0">
                <a:solidFill>
                  <a:srgbClr val="475DA7"/>
                </a:solidFill>
              </a:rPr>
              <a:t>Common end-points - RECIST reported PFS cannot be replicated with RWE</a:t>
            </a:r>
          </a:p>
          <a:p>
            <a:pPr lvl="1" indent="-342900" defTabSz="914400">
              <a:defRPr/>
            </a:pPr>
            <a:r>
              <a:rPr lang="en-GB" sz="2000" dirty="0">
                <a:solidFill>
                  <a:srgbClr val="475DA7"/>
                </a:solidFill>
              </a:rPr>
              <a:t>Define reproducible RWE end-points within trial protocol</a:t>
            </a:r>
          </a:p>
          <a:p>
            <a:pPr lvl="1" indent="-342900" defTabSz="914400">
              <a:defRPr/>
            </a:pPr>
            <a:endParaRPr lang="en-GB" sz="2000" dirty="0">
              <a:solidFill>
                <a:srgbClr val="475DA7"/>
              </a:solidFill>
            </a:endParaRPr>
          </a:p>
          <a:p>
            <a:pPr lvl="1" indent="-342900" defTabSz="914400">
              <a:defRPr/>
            </a:pPr>
            <a:endParaRPr lang="en-GB" sz="2000" dirty="0">
              <a:solidFill>
                <a:srgbClr val="475D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015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8E9A-6581-3E4E-019C-6333FDE4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RWE: Future plans</a:t>
            </a:r>
            <a:br>
              <a:rPr lang="en-GB" sz="3200" dirty="0"/>
            </a:br>
            <a:r>
              <a:rPr lang="en-GB" dirty="0"/>
              <a:t>from Big Data to AI development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319B40-5F23-4045-865C-ABCAE693B76B}"/>
              </a:ext>
            </a:extLst>
          </p:cNvPr>
          <p:cNvSpPr txBox="1">
            <a:spLocks/>
          </p:cNvSpPr>
          <p:nvPr/>
        </p:nvSpPr>
        <p:spPr>
          <a:xfrm>
            <a:off x="238084" y="696339"/>
            <a:ext cx="11715832" cy="101789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10DCD5-3598-05DA-568D-FD79A692ACED}"/>
              </a:ext>
            </a:extLst>
          </p:cNvPr>
          <p:cNvSpPr txBox="1">
            <a:spLocks/>
          </p:cNvSpPr>
          <p:nvPr/>
        </p:nvSpPr>
        <p:spPr bwMode="auto">
          <a:xfrm>
            <a:off x="1276350" y="2119022"/>
            <a:ext cx="6781800" cy="390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C1EE5-92F1-6712-7502-F919071CC2B6}"/>
              </a:ext>
            </a:extLst>
          </p:cNvPr>
          <p:cNvSpPr txBox="1">
            <a:spLocks/>
          </p:cNvSpPr>
          <p:nvPr/>
        </p:nvSpPr>
        <p:spPr bwMode="auto">
          <a:xfrm>
            <a:off x="1276350" y="1743191"/>
            <a:ext cx="8780090" cy="4276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lang="en-GB" sz="2400" dirty="0">
              <a:solidFill>
                <a:schemeClr val="tx2"/>
              </a:solidFill>
            </a:endParaRPr>
          </a:p>
        </p:txBody>
      </p:sp>
      <p:pic>
        <p:nvPicPr>
          <p:cNvPr id="1026" name="Picture 2" descr="UK Prime Minister's £100 million investment accelerates AI in life sciences  Labmate Online">
            <a:extLst>
              <a:ext uri="{FF2B5EF4-FFF2-40B4-BE49-F238E27FC236}">
                <a16:creationId xmlns:a16="http://schemas.microsoft.com/office/drawing/2014/main" id="{6040707D-0D93-9791-5C03-83F813188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880" y="2274414"/>
            <a:ext cx="2870155" cy="28701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2A7D99-2E5E-B084-E7BB-0C34E6EDD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570" y="4472282"/>
            <a:ext cx="6134100" cy="15811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E28D62-24E9-1F4B-1439-DB235EAA4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1610" y="1946145"/>
            <a:ext cx="5594339" cy="223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40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8E9A-6581-3E4E-019C-6333FDE4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RWE: Future plans</a:t>
            </a:r>
            <a:br>
              <a:rPr lang="en-GB" sz="3200" dirty="0"/>
            </a:br>
            <a:r>
              <a:rPr lang="en-GB" dirty="0"/>
              <a:t>from Big Data to AI development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319B40-5F23-4045-865C-ABCAE693B76B}"/>
              </a:ext>
            </a:extLst>
          </p:cNvPr>
          <p:cNvSpPr txBox="1">
            <a:spLocks/>
          </p:cNvSpPr>
          <p:nvPr/>
        </p:nvSpPr>
        <p:spPr>
          <a:xfrm>
            <a:off x="238084" y="696339"/>
            <a:ext cx="11715832" cy="101789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10DCD5-3598-05DA-568D-FD79A692ACED}"/>
              </a:ext>
            </a:extLst>
          </p:cNvPr>
          <p:cNvSpPr txBox="1">
            <a:spLocks/>
          </p:cNvSpPr>
          <p:nvPr/>
        </p:nvSpPr>
        <p:spPr bwMode="auto">
          <a:xfrm>
            <a:off x="1276350" y="2119022"/>
            <a:ext cx="6781800" cy="390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C1EE5-92F1-6712-7502-F919071CC2B6}"/>
              </a:ext>
            </a:extLst>
          </p:cNvPr>
          <p:cNvSpPr txBox="1">
            <a:spLocks/>
          </p:cNvSpPr>
          <p:nvPr/>
        </p:nvSpPr>
        <p:spPr bwMode="auto">
          <a:xfrm>
            <a:off x="679269" y="1743191"/>
            <a:ext cx="9377171" cy="4276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en-GB" sz="2400" dirty="0">
                <a:solidFill>
                  <a:schemeClr val="tx2"/>
                </a:solidFill>
              </a:rPr>
              <a:t>Multi modal AI in ovarian cancer</a:t>
            </a:r>
          </a:p>
          <a:p>
            <a:pPr lvl="1" defTabSz="914400">
              <a:defRPr/>
            </a:pPr>
            <a:r>
              <a:rPr lang="en-GB" sz="2000" dirty="0">
                <a:solidFill>
                  <a:schemeClr val="tx2"/>
                </a:solidFill>
              </a:rPr>
              <a:t>Radiology</a:t>
            </a:r>
          </a:p>
          <a:p>
            <a:pPr lvl="2" defTabSz="914400">
              <a:defRPr/>
            </a:pPr>
            <a:r>
              <a:rPr lang="en-GB" sz="1600" dirty="0">
                <a:solidFill>
                  <a:schemeClr val="tx2"/>
                </a:solidFill>
              </a:rPr>
              <a:t>characterisation of pelvic mass</a:t>
            </a:r>
          </a:p>
          <a:p>
            <a:pPr lvl="2" defTabSz="914400">
              <a:defRPr/>
            </a:pPr>
            <a:r>
              <a:rPr lang="en-GB" sz="1600" dirty="0">
                <a:solidFill>
                  <a:schemeClr val="tx2"/>
                </a:solidFill>
              </a:rPr>
              <a:t>suitability for surgical resection</a:t>
            </a:r>
          </a:p>
          <a:p>
            <a:pPr lvl="2" defTabSz="914400">
              <a:defRPr/>
            </a:pPr>
            <a:endParaRPr lang="en-GB" sz="1600" dirty="0">
              <a:solidFill>
                <a:schemeClr val="tx2"/>
              </a:solidFill>
            </a:endParaRPr>
          </a:p>
          <a:p>
            <a:pPr lvl="1" defTabSz="914400">
              <a:defRPr/>
            </a:pPr>
            <a:r>
              <a:rPr lang="en-GB" sz="2000" dirty="0">
                <a:solidFill>
                  <a:schemeClr val="tx2"/>
                </a:solidFill>
              </a:rPr>
              <a:t>Pathology</a:t>
            </a:r>
          </a:p>
          <a:p>
            <a:pPr lvl="2" defTabSz="914400">
              <a:defRPr/>
            </a:pPr>
            <a:r>
              <a:rPr lang="en-GB" sz="1600" dirty="0">
                <a:solidFill>
                  <a:schemeClr val="tx2"/>
                </a:solidFill>
              </a:rPr>
              <a:t>morphological subtyping</a:t>
            </a:r>
          </a:p>
          <a:p>
            <a:pPr lvl="2" defTabSz="914400">
              <a:defRPr/>
            </a:pPr>
            <a:r>
              <a:rPr lang="en-GB" sz="1600" dirty="0">
                <a:solidFill>
                  <a:schemeClr val="tx2"/>
                </a:solidFill>
              </a:rPr>
              <a:t>Identification of metastatic disease in LNs and omentum</a:t>
            </a:r>
          </a:p>
          <a:p>
            <a:pPr lvl="2" defTabSz="914400">
              <a:defRPr/>
            </a:pPr>
            <a:endParaRPr lang="en-GB" sz="1600" dirty="0">
              <a:solidFill>
                <a:schemeClr val="tx2"/>
              </a:solidFill>
            </a:endParaRPr>
          </a:p>
          <a:p>
            <a:pPr lvl="1" defTabSz="914400">
              <a:defRPr/>
            </a:pPr>
            <a:r>
              <a:rPr lang="en-GB" sz="2000" dirty="0">
                <a:solidFill>
                  <a:schemeClr val="tx2"/>
                </a:solidFill>
              </a:rPr>
              <a:t>EHR data</a:t>
            </a:r>
          </a:p>
          <a:p>
            <a:pPr lvl="2" defTabSz="914400">
              <a:defRPr/>
            </a:pPr>
            <a:r>
              <a:rPr lang="en-GB" sz="1600" dirty="0">
                <a:solidFill>
                  <a:schemeClr val="tx2"/>
                </a:solidFill>
              </a:rPr>
              <a:t>extraction of high-quality curated data from narrative of care</a:t>
            </a:r>
          </a:p>
          <a:p>
            <a:pPr lvl="2" defTabSz="914400">
              <a:defRPr/>
            </a:pPr>
            <a:r>
              <a:rPr lang="en-GB" sz="1600" dirty="0">
                <a:solidFill>
                  <a:schemeClr val="tx2"/>
                </a:solidFill>
              </a:rPr>
              <a:t>automated identification of cancer recurrence</a:t>
            </a:r>
          </a:p>
          <a:p>
            <a:pPr lvl="2" defTabSz="914400">
              <a:defRPr/>
            </a:pPr>
            <a:endParaRPr lang="en-GB" sz="1600" dirty="0">
              <a:solidFill>
                <a:schemeClr val="tx2"/>
              </a:solidFill>
            </a:endParaRPr>
          </a:p>
          <a:p>
            <a:pPr lvl="2" defTabSz="914400">
              <a:defRPr/>
            </a:pPr>
            <a:endParaRPr lang="en-GB" sz="1600" dirty="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67EF70-9999-F4A2-B30B-9E7960315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106" y="4743176"/>
            <a:ext cx="3671538" cy="18814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0678652-202F-4117-950F-2079CCB7B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188" y="2748505"/>
            <a:ext cx="4881373" cy="16663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CFC650-E25C-27E6-D6D0-18F8FD724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9318" y="448491"/>
            <a:ext cx="4443413" cy="19716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3992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8E9A-6581-3E4E-019C-6333FDE4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RWE:</a:t>
            </a:r>
            <a:br>
              <a:rPr lang="en-GB" sz="3200" dirty="0"/>
            </a:br>
            <a:r>
              <a:rPr lang="en-GB" dirty="0"/>
              <a:t>Big Data &amp; AI development in Myeloma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319B40-5F23-4045-865C-ABCAE693B76B}"/>
              </a:ext>
            </a:extLst>
          </p:cNvPr>
          <p:cNvSpPr txBox="1">
            <a:spLocks/>
          </p:cNvSpPr>
          <p:nvPr/>
        </p:nvSpPr>
        <p:spPr>
          <a:xfrm>
            <a:off x="238084" y="696339"/>
            <a:ext cx="11715832" cy="1017898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10DCD5-3598-05DA-568D-FD79A692ACED}"/>
              </a:ext>
            </a:extLst>
          </p:cNvPr>
          <p:cNvSpPr txBox="1">
            <a:spLocks/>
          </p:cNvSpPr>
          <p:nvPr/>
        </p:nvSpPr>
        <p:spPr bwMode="auto">
          <a:xfrm>
            <a:off x="1276350" y="2119022"/>
            <a:ext cx="6781800" cy="390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lang="en-GB" sz="2400" dirty="0">
              <a:solidFill>
                <a:sysClr val="windowText" lastClr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C1EE5-92F1-6712-7502-F919071CC2B6}"/>
              </a:ext>
            </a:extLst>
          </p:cNvPr>
          <p:cNvSpPr txBox="1">
            <a:spLocks/>
          </p:cNvSpPr>
          <p:nvPr/>
        </p:nvSpPr>
        <p:spPr bwMode="auto">
          <a:xfrm>
            <a:off x="1276350" y="1743191"/>
            <a:ext cx="8780090" cy="4276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8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lang="en-GB" sz="2400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1B3637-6E21-B7D6-EDDF-480CA2CE0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665" y="1443439"/>
            <a:ext cx="5769251" cy="45763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F2CF71-8F5D-53AE-A7DA-69270D5E7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8" y="1455471"/>
            <a:ext cx="5070408" cy="24740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EB84DD1-9A8B-0F0E-5475-DADB1139A3B7}"/>
              </a:ext>
            </a:extLst>
          </p:cNvPr>
          <p:cNvSpPr txBox="1"/>
          <p:nvPr/>
        </p:nvSpPr>
        <p:spPr>
          <a:xfrm>
            <a:off x="930334" y="4314961"/>
            <a:ext cx="507040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“To address this limitation, we developed a transformer-based machine learning model that jointly (1) predicts progression-free survival (PFS), overall survival (OS), and adverse events (AE), (2) forecasts key disease biomarkers, and (3) assesses the effect of different treatment strategies, e.g., </a:t>
            </a:r>
            <a:r>
              <a:rPr lang="en-GB" b="0" i="0" dirty="0" err="1">
                <a:solidFill>
                  <a:srgbClr val="222222"/>
                </a:solidFill>
                <a:effectLst/>
                <a:latin typeface="-apple-system"/>
              </a:rPr>
              <a:t>ixazomib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, lenalidomide, dexamethasone (</a:t>
            </a:r>
            <a:r>
              <a:rPr lang="en-GB" b="0" i="0" dirty="0" err="1">
                <a:solidFill>
                  <a:srgbClr val="222222"/>
                </a:solidFill>
                <a:effectLst/>
                <a:latin typeface="-apple-system"/>
              </a:rPr>
              <a:t>IRd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) vs lenalidomide, dexamethasone (Rd). ”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0DA332-14BB-1E6F-44BC-91215C1F2207}"/>
              </a:ext>
            </a:extLst>
          </p:cNvPr>
          <p:cNvSpPr txBox="1"/>
          <p:nvPr/>
        </p:nvSpPr>
        <p:spPr>
          <a:xfrm>
            <a:off x="6102762" y="1009700"/>
            <a:ext cx="5851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703 patients from TOURMALINE trial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1704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00928-0D0E-4FA6-89F0-F3C6B36B1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79" y="407123"/>
            <a:ext cx="9120473" cy="553998"/>
          </a:xfrm>
        </p:spPr>
        <p:txBody>
          <a:bodyPr/>
          <a:lstStyle/>
          <a:p>
            <a:r>
              <a:rPr lang="en-GB" sz="3600" dirty="0"/>
              <a:t>DATA-CAN:</a:t>
            </a:r>
            <a:endParaRPr lang="en-GB" sz="3600" b="0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BBD343B-E66D-4827-BAFD-A14F451C013E}"/>
              </a:ext>
            </a:extLst>
          </p:cNvPr>
          <p:cNvSpPr txBox="1">
            <a:spLocks/>
          </p:cNvSpPr>
          <p:nvPr/>
        </p:nvSpPr>
        <p:spPr>
          <a:xfrm>
            <a:off x="644893" y="1430215"/>
            <a:ext cx="9882430" cy="4380275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33994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467988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01982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35977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69971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403965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637959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871953" indent="-233994" algn="l" defTabSz="91437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—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access to existing data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Clinical, academic &amp; commercial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quality of data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Better data at the point of care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Enhanced curation of current data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UK coverage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 nations of the UK</a:t>
            </a: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CB2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 new datasets at scale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Genetic/molecular, imaging, pathology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 care, PROMs</a:t>
            </a: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indent="-285750">
              <a:buClr>
                <a:srgbClr val="3CB28C"/>
              </a:buClr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solidFill>
                  <a:srgbClr val="3CB28C"/>
                </a:solidFill>
              </a:rPr>
              <a:t>Ensure fair value</a:t>
            </a:r>
          </a:p>
          <a:p>
            <a:pPr marL="519744" lvl="1" indent="-285750">
              <a:buClr>
                <a:srgbClr val="3CB28C"/>
              </a:buClr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rgbClr val="000000">
                    <a:lumMod val="95000"/>
                    <a:lumOff val="5000"/>
                  </a:srgbClr>
                </a:solidFill>
              </a:rPr>
              <a:t>NHS &amp; UK, Trusts &amp; CCGs, Patients &amp; public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9744" marR="0" lvl="1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B2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CB2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772D6E-9E47-427E-9706-9CF02C8A3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175" y="4305876"/>
            <a:ext cx="3935118" cy="2141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59982D1-A747-D842-87E5-FD6DD376C224}"/>
              </a:ext>
            </a:extLst>
          </p:cNvPr>
          <p:cNvGrpSpPr/>
          <p:nvPr/>
        </p:nvGrpSpPr>
        <p:grpSpPr>
          <a:xfrm>
            <a:off x="5784861" y="549155"/>
            <a:ext cx="5463160" cy="3661038"/>
            <a:chOff x="5271507" y="1181100"/>
            <a:chExt cx="6623217" cy="42466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5D4AD27-9FC3-151E-11E0-7B0EACA78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71507" y="1181100"/>
              <a:ext cx="6623217" cy="4246685"/>
            </a:xfrm>
            <a:prstGeom prst="rect">
              <a:avLst/>
            </a:prstGeom>
            <a:solidFill>
              <a:schemeClr val="bg2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664E83A-ACC0-59CE-AC6B-2D1EDD03A25F}"/>
                </a:ext>
              </a:extLst>
            </p:cNvPr>
            <p:cNvSpPr txBox="1"/>
            <p:nvPr/>
          </p:nvSpPr>
          <p:spPr>
            <a:xfrm>
              <a:off x="9115425" y="1473923"/>
              <a:ext cx="2199270" cy="461665"/>
            </a:xfrm>
            <a:prstGeom prst="rect">
              <a:avLst/>
            </a:prstGeom>
            <a:solidFill>
              <a:srgbClr val="E9EBE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C00000"/>
                  </a:solidFill>
                </a:rPr>
                <a:t>COSD, SACT, RTDS, 2WW</a:t>
              </a:r>
              <a:br>
                <a:rPr lang="en-GB" sz="1200" b="1" dirty="0">
                  <a:solidFill>
                    <a:srgbClr val="C00000"/>
                  </a:solidFill>
                </a:rPr>
              </a:br>
              <a:r>
                <a:rPr lang="en-GB" sz="1200" b="1" dirty="0">
                  <a:solidFill>
                    <a:srgbClr val="C00000"/>
                  </a:solidFill>
                </a:rPr>
                <a:t>COVID-19 data sets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08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C9BFCAA-630C-7A42-92EC-594D726616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719" y="2394066"/>
            <a:ext cx="9399365" cy="4588625"/>
          </a:xfrm>
        </p:spPr>
        <p:txBody>
          <a:bodyPr>
            <a:normAutofit/>
          </a:bodyPr>
          <a:lstStyle/>
          <a:p>
            <a:endParaRPr lang="en-GB" sz="1600" dirty="0">
              <a:latin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</a:endParaRPr>
          </a:p>
          <a:p>
            <a:r>
              <a:rPr lang="en-GB" sz="3200" dirty="0">
                <a:latin typeface="Arial" panose="020B0604020202020204" pitchFamily="34" charset="0"/>
              </a:rPr>
              <a:t>Thankyou</a:t>
            </a:r>
          </a:p>
          <a:p>
            <a:r>
              <a:rPr lang="en-GB" sz="2400" dirty="0">
                <a:latin typeface="Arial" panose="020B0604020202020204" pitchFamily="34" charset="0"/>
              </a:rPr>
              <a:t>g.hall@leeds.ac.uk</a:t>
            </a:r>
          </a:p>
        </p:txBody>
      </p:sp>
    </p:spTree>
    <p:extLst>
      <p:ext uri="{BB962C8B-B14F-4D97-AF65-F5344CB8AC3E}">
        <p14:creationId xmlns:p14="http://schemas.microsoft.com/office/powerpoint/2010/main" val="1029936647"/>
      </p:ext>
    </p:extLst>
  </p:cSld>
  <p:clrMapOvr>
    <a:masterClrMapping/>
  </p:clrMapOvr>
</p:sld>
</file>

<file path=ppt/theme/theme1.xml><?xml version="1.0" encoding="utf-8"?>
<a:theme xmlns:a="http://schemas.openxmlformats.org/drawingml/2006/main" name="HDRUK_final">
  <a:themeElements>
    <a:clrScheme name="UKHDR Alliance 1">
      <a:dk1>
        <a:srgbClr val="3CB28C"/>
      </a:dk1>
      <a:lt1>
        <a:srgbClr val="FFFFFF"/>
      </a:lt1>
      <a:dk2>
        <a:srgbClr val="000000"/>
      </a:dk2>
      <a:lt2>
        <a:srgbClr val="E7E6E6"/>
      </a:lt2>
      <a:accent1>
        <a:srgbClr val="475DA7"/>
      </a:accent1>
      <a:accent2>
        <a:srgbClr val="3C3C3B"/>
      </a:accent2>
      <a:accent3>
        <a:srgbClr val="ADDAD9"/>
      </a:accent3>
      <a:accent4>
        <a:srgbClr val="D1D7DA"/>
      </a:accent4>
      <a:accent5>
        <a:srgbClr val="28235C"/>
      </a:accent5>
      <a:accent6>
        <a:srgbClr val="E66400"/>
      </a:accent6>
      <a:hlink>
        <a:srgbClr val="3CB28C"/>
      </a:hlink>
      <a:folHlink>
        <a:srgbClr val="3CB28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DR UK Powerpoint template widescreen_bluetext" id="{F260CD41-FBCF-1249-A6F6-64DA974EC9FE}" vid="{AAC46210-85EE-5242-BAB9-C234C3EB4F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A37E7BCAE2EF4A808654827484D07E" ma:contentTypeVersion="8" ma:contentTypeDescription="Create a new document." ma:contentTypeScope="" ma:versionID="0000c37c860a00706fad245ebb3a4e0c">
  <xsd:schema xmlns:xsd="http://www.w3.org/2001/XMLSchema" xmlns:xs="http://www.w3.org/2001/XMLSchema" xmlns:p="http://schemas.microsoft.com/office/2006/metadata/properties" xmlns:ns2="0e78a289-ede0-42f4-92c3-a5c20c8ff6ef" targetNamespace="http://schemas.microsoft.com/office/2006/metadata/properties" ma:root="true" ma:fieldsID="498214a6b045cde4465d6a27a56d3b03" ns2:_="">
    <xsd:import namespace="0e78a289-ede0-42f4-92c3-a5c20c8ff6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78a289-ede0-42f4-92c3-a5c20c8ff6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FAE188-19BF-432B-B088-4838F90CD5DE}">
  <ds:schemaRefs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0e78a289-ede0-42f4-92c3-a5c20c8ff6ef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8BC10AF-76BE-49FB-AAD5-4CA98F36B0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78a289-ede0-42f4-92c3-a5c20c8ff6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5EBE93-1AEA-4822-8EA4-A516BB32D3A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HDR UK Powerpoint template widescreen_bluetext</Template>
  <TotalTime>18833</TotalTime>
  <Words>898</Words>
  <Application>Microsoft Office PowerPoint</Application>
  <PresentationFormat>Widescreen</PresentationFormat>
  <Paragraphs>212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-apple-system</vt:lpstr>
      <vt:lpstr>Arial</vt:lpstr>
      <vt:lpstr>Calibri</vt:lpstr>
      <vt:lpstr>HDRUK_final</vt:lpstr>
      <vt:lpstr>Real-World Evidence in Clinical Practice Opportunities and challenges</vt:lpstr>
      <vt:lpstr>DATA-CAN:</vt:lpstr>
      <vt:lpstr>DATA-CAN:</vt:lpstr>
      <vt:lpstr>Clinical trials - the gold standard ? </vt:lpstr>
      <vt:lpstr>Clinical trials &amp; Real World Evidence</vt:lpstr>
      <vt:lpstr>NICE and Real-World Data</vt:lpstr>
      <vt:lpstr>RWE: Future plans Common Data Model</vt:lpstr>
      <vt:lpstr>RWE: Future plans Data Curation</vt:lpstr>
      <vt:lpstr>RWE: Future plans Data Curation</vt:lpstr>
      <vt:lpstr>RWE: Future plans Data Privacy</vt:lpstr>
      <vt:lpstr>RWE: Future plans Uniting clinical trials and RWE</vt:lpstr>
      <vt:lpstr>RWE: Future plans from Big Data to AI development</vt:lpstr>
      <vt:lpstr>RWE: Future plans from Big Data to AI development</vt:lpstr>
      <vt:lpstr>RWE: Big Data &amp; AI development in Myeloma</vt:lpstr>
      <vt:lpstr>DATA-CAN: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Turnbull</dc:creator>
  <cp:lastModifiedBy>Geoff Hall</cp:lastModifiedBy>
  <cp:revision>567</cp:revision>
  <dcterms:created xsi:type="dcterms:W3CDTF">2022-04-21T10:55:50Z</dcterms:created>
  <dcterms:modified xsi:type="dcterms:W3CDTF">2024-11-14T13:00:42Z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0x010100F4A37E7BCAE2EF4A808654827484D07E</vt:lpwstr>
  </property>
  <property fmtid="{D5CDD505-2E9C-101B-9397-08002B2CF9AE}" pid="3" name="MSIP_Label_4791b42f-c435-42ca-9531-75a3f42aae3d_Enabled">
    <vt:lpwstr>true</vt:lpwstr>
  </property>
  <property fmtid="{D5CDD505-2E9C-101B-9397-08002B2CF9AE}" pid="4" name="MSIP_Label_4791b42f-c435-42ca-9531-75a3f42aae3d_SetDate">
    <vt:lpwstr>2024-04-12T08:49:02Z</vt:lpwstr>
  </property>
  <property fmtid="{D5CDD505-2E9C-101B-9397-08002B2CF9AE}" pid="5" name="MSIP_Label_4791b42f-c435-42ca-9531-75a3f42aae3d_Method">
    <vt:lpwstr>Privileged</vt:lpwstr>
  </property>
  <property fmtid="{D5CDD505-2E9C-101B-9397-08002B2CF9AE}" pid="6" name="MSIP_Label_4791b42f-c435-42ca-9531-75a3f42aae3d_Name">
    <vt:lpwstr>4791b42f-c435-42ca-9531-75a3f42aae3d</vt:lpwstr>
  </property>
  <property fmtid="{D5CDD505-2E9C-101B-9397-08002B2CF9AE}" pid="7" name="MSIP_Label_4791b42f-c435-42ca-9531-75a3f42aae3d_SiteId">
    <vt:lpwstr>7a916015-20ae-4ad1-9170-eefd915e9272</vt:lpwstr>
  </property>
  <property fmtid="{D5CDD505-2E9C-101B-9397-08002B2CF9AE}" pid="8" name="MSIP_Label_4791b42f-c435-42ca-9531-75a3f42aae3d_ActionId">
    <vt:lpwstr>da49682b-5f18-417a-86be-c843ccb0dec4</vt:lpwstr>
  </property>
  <property fmtid="{D5CDD505-2E9C-101B-9397-08002B2CF9AE}" pid="9" name="MSIP_Label_4791b42f-c435-42ca-9531-75a3f42aae3d_ContentBits">
    <vt:lpwstr>0</vt:lpwstr>
  </property>
</Properties>
</file>